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25" r:id="rId7"/>
  </p:sldMasterIdLst>
  <p:notesMasterIdLst>
    <p:notesMasterId r:id="rId46"/>
  </p:notesMasterIdLst>
  <p:handoutMasterIdLst>
    <p:handoutMasterId r:id="rId47"/>
  </p:handoutMasterIdLst>
  <p:sldIdLst>
    <p:sldId id="256" r:id="rId8"/>
    <p:sldId id="568" r:id="rId9"/>
    <p:sldId id="516" r:id="rId10"/>
    <p:sldId id="529" r:id="rId11"/>
    <p:sldId id="530" r:id="rId12"/>
    <p:sldId id="531" r:id="rId13"/>
    <p:sldId id="532" r:id="rId14"/>
    <p:sldId id="440" r:id="rId15"/>
    <p:sldId id="549" r:id="rId16"/>
    <p:sldId id="518" r:id="rId17"/>
    <p:sldId id="469" r:id="rId18"/>
    <p:sldId id="519" r:id="rId19"/>
    <p:sldId id="470" r:id="rId20"/>
    <p:sldId id="393" r:id="rId21"/>
    <p:sldId id="512" r:id="rId22"/>
    <p:sldId id="432" r:id="rId23"/>
    <p:sldId id="471" r:id="rId24"/>
    <p:sldId id="326" r:id="rId25"/>
    <p:sldId id="328" r:id="rId26"/>
    <p:sldId id="472" r:id="rId27"/>
    <p:sldId id="434" r:id="rId28"/>
    <p:sldId id="437" r:id="rId29"/>
    <p:sldId id="527" r:id="rId30"/>
    <p:sldId id="517" r:id="rId31"/>
    <p:sldId id="534" r:id="rId32"/>
    <p:sldId id="557" r:id="rId33"/>
    <p:sldId id="537" r:id="rId34"/>
    <p:sldId id="541" r:id="rId35"/>
    <p:sldId id="562" r:id="rId36"/>
    <p:sldId id="560" r:id="rId37"/>
    <p:sldId id="569" r:id="rId38"/>
    <p:sldId id="563" r:id="rId39"/>
    <p:sldId id="564" r:id="rId40"/>
    <p:sldId id="565" r:id="rId41"/>
    <p:sldId id="566" r:id="rId42"/>
    <p:sldId id="567" r:id="rId43"/>
    <p:sldId id="556" r:id="rId44"/>
    <p:sldId id="547" r:id="rId45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FF3300"/>
    <a:srgbClr val="009900"/>
    <a:srgbClr val="FF33CC"/>
    <a:srgbClr val="3333CC"/>
    <a:srgbClr val="33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2771" autoAdjust="0"/>
  </p:normalViewPr>
  <p:slideViewPr>
    <p:cSldViewPr>
      <p:cViewPr varScale="1">
        <p:scale>
          <a:sx n="98" d="100"/>
          <a:sy n="98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0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1589" cy="3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7" rIns="93149" bIns="4657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212" y="0"/>
            <a:ext cx="4003226" cy="3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7" rIns="93149" bIns="4657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151"/>
            <a:ext cx="4001589" cy="3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7" rIns="93149" bIns="4657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212" y="6658151"/>
            <a:ext cx="4003226" cy="3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7" rIns="93149" bIns="4657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8FAC5C0-1CDD-40AA-9954-F54009AA2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4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1589" cy="3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3" tIns="45800" rIns="91603" bIns="45800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212" y="0"/>
            <a:ext cx="4003226" cy="3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3" tIns="45800" rIns="91603" bIns="4580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2263" y="525463"/>
            <a:ext cx="3508375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444" y="3330648"/>
            <a:ext cx="7389188" cy="31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3" tIns="45800" rIns="91603" bIns="45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151"/>
            <a:ext cx="4001589" cy="3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3" tIns="45800" rIns="91603" bIns="45800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212" y="6658151"/>
            <a:ext cx="4003226" cy="3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3" tIns="45800" rIns="91603" bIns="4580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82ADB9C-419B-47EB-9ADE-E66BFAA1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BCD11-FB3C-4DC0-8F31-42A57236C06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6</a:t>
            </a:r>
            <a:r>
              <a:rPr lang="en-US" baseline="0" dirty="0" smtClean="0">
                <a:latin typeface="Arial" charset="0"/>
              </a:rPr>
              <a:t> hours</a:t>
            </a:r>
            <a:r>
              <a:rPr lang="en-US" dirty="0" smtClean="0">
                <a:latin typeface="Arial" charset="0"/>
              </a:rPr>
              <a:t> including questions</a:t>
            </a:r>
          </a:p>
        </p:txBody>
      </p:sp>
    </p:spTree>
    <p:extLst>
      <p:ext uri="{BB962C8B-B14F-4D97-AF65-F5344CB8AC3E}">
        <p14:creationId xmlns:p14="http://schemas.microsoft.com/office/powerpoint/2010/main" val="277548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Degeneracies are completely broken in Quantum chaotic systems.  Beta is an inverse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0A5AA-DF8F-4E68-A31F-4381C7FCDB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8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7C70E-4E33-451C-AEB3-B1126F8E01F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7C70E-4E33-451C-AEB3-B1126F8E01F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20D0-39F9-4993-AE27-85430AA4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A779-8FA5-469A-A41C-2A925D21B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BD0C-6591-4052-BE99-D4AFA74D0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1502" y="6492875"/>
            <a:ext cx="2133600" cy="365125"/>
          </a:xfrm>
        </p:spPr>
        <p:txBody>
          <a:bodyPr/>
          <a:lstStyle/>
          <a:p>
            <a:fld id="{1E93D81C-8287-4465-A00E-5F5289E07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6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38-DC3D-477D-9A02-2BE86089B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123-D87E-4D27-9457-B82FC60FC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5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7D8-289C-442B-A90A-C3ABFF362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5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B6B-53A9-4754-8032-3ABD6D8858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0FE-8452-487B-8513-E077A94F8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27D-C602-4687-A7B7-4B1683FFF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2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6BC5-D80F-4E14-AD62-1B88ED9D3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3275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329D-960C-4334-A402-AB5058D48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4F4A-0E84-47EE-971D-6E865420B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334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5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FF04-998C-438D-8188-206CC21B7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4842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0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4980-7B4B-42B1-9C2B-BC52DEB26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1502" y="6492875"/>
            <a:ext cx="2133600" cy="365125"/>
          </a:xfrm>
        </p:spPr>
        <p:txBody>
          <a:bodyPr/>
          <a:lstStyle/>
          <a:p>
            <a:fld id="{1E93D81C-8287-4465-A00E-5F5289E07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0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38-DC3D-477D-9A02-2BE86089B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9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123-D87E-4D27-9457-B82FC60FC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14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7D8-289C-442B-A90A-C3ABFF362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B6B-53A9-4754-8032-3ABD6D8858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4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0FE-8452-487B-8513-E077A94F8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27D-C602-4687-A7B7-4B1683FFF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2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99A2-5D2C-4C55-805E-6C396FB47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6BC5-D80F-4E14-AD62-1B88ED9D3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3275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0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4F4A-0E84-47EE-971D-6E865420B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334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9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FF04-998C-438D-8188-206CC21B7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4842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5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4980-7B4B-42B1-9C2B-BC52DEB26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1502" y="6492875"/>
            <a:ext cx="2133600" cy="365125"/>
          </a:xfrm>
        </p:spPr>
        <p:txBody>
          <a:bodyPr/>
          <a:lstStyle/>
          <a:p>
            <a:fld id="{1E93D81C-8287-4465-A00E-5F5289E07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38-DC3D-477D-9A02-2BE86089B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123-D87E-4D27-9457-B82FC60FC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9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7D8-289C-442B-A90A-C3ABFF362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8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B6B-53A9-4754-8032-3ABD6D8858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9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0FE-8452-487B-8513-E077A94F8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7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9204-2CED-4045-B6B2-62668E0BE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27D-C602-4687-A7B7-4B1683FFF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8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6BC5-D80F-4E14-AD62-1B88ED9D3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3275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1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4F4A-0E84-47EE-971D-6E865420B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334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9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FF04-998C-438D-8188-206CC21B7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4842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6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4980-7B4B-42B1-9C2B-BC52DEB26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7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1502" y="6492875"/>
            <a:ext cx="2133600" cy="365125"/>
          </a:xfrm>
        </p:spPr>
        <p:txBody>
          <a:bodyPr/>
          <a:lstStyle/>
          <a:p>
            <a:fld id="{1E93D81C-8287-4465-A00E-5F5289E07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4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38-DC3D-477D-9A02-2BE86089B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123-D87E-4D27-9457-B82FC60FC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35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7D8-289C-442B-A90A-C3ABFF362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68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B6B-53A9-4754-8032-3ABD6D8858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2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7633-4A4A-471E-A1B5-70A27CC1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0FE-8452-487B-8513-E077A94F8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68433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6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27D-C602-4687-A7B7-4B1683FFF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6BC5-D80F-4E14-AD62-1B88ED9D3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3275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7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4F4A-0E84-47EE-971D-6E865420B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334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9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FF04-998C-438D-8188-206CC21B7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4842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0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4980-7B4B-42B1-9C2B-BC52DEB26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d Slide Background Blue Scien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16215"/>
            <a:ext cx="82296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029200"/>
            <a:ext cx="487680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8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</a:t>
            </a:r>
            <a:r>
              <a:rPr lang="en-US" smtClean="0"/>
              <a:t> </a:t>
            </a:r>
            <a:r>
              <a:rPr lang="en-US"/>
              <a:t>(see cover slide)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FC1E-7699-477E-A993-663856BB8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83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</a:t>
            </a:r>
            <a:r>
              <a:rPr lang="en-US" smtClean="0"/>
              <a:t>(</a:t>
            </a:r>
            <a:r>
              <a:rPr lang="en-US"/>
              <a:t>see cover slide)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7EDC-7875-4FD2-A957-050BC55AA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55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193358"/>
            <a:ext cx="6559826" cy="715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Distribution  (see cover slide)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975DAEE-20CB-4890-9C10-D145FB9B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47290-EBEE-4F46-AB6A-FC0BA7B44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010D6-F669-437A-ACB8-5B2EAA56D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01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675001-6AF6-40F9-B9A2-4B87354080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33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2F911-DF50-4028-9293-37A1B244F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06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3B723-D07B-4311-8AE4-2832B4B5F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83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21F837-D62B-4E08-BBE1-A57D47FA3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05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21AC01-D0A2-491A-9AB6-D36367F733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F48A4-F18D-4380-8810-06F8745FCB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98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5D1988-A399-4CCF-BF91-4AEC97E825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5F81C-5949-4A95-A5CB-3690D92604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04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3A6CC-7282-4EF0-AB8D-306D90D93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B11-1EE4-499C-95C9-5442C8B6C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3553F-F89A-4609-91D6-B9F0609B90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DA62-69D2-4205-82B1-D6430F76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C200-C76E-4AC0-BBD9-4DE9152D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DF15A5-66AA-4AD2-A69E-B9E3E15ED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2" name="Picture 7" descr="UM logo"/>
          <p:cNvPicPr>
            <a:picLocks noChangeAspect="1" noChangeArrowheads="1"/>
          </p:cNvPicPr>
          <p:nvPr/>
        </p:nvPicPr>
        <p:blipFill>
          <a:blip r:embed="rId13" cstate="print"/>
          <a:srcRect r="82303"/>
          <a:stretch>
            <a:fillRect/>
          </a:stretch>
        </p:blipFill>
        <p:spPr bwMode="auto">
          <a:xfrm>
            <a:off x="8382000" y="9683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9050" y="657542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232802EE-FB02-4B84-9560-34B4615E5380}" type="slidenum">
              <a:rPr lang="en-US" sz="1200"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US" sz="1200">
              <a:latin typeface="Arial" pitchFamily="34" charset="0"/>
              <a:cs typeface="+mn-cs"/>
            </a:endParaRPr>
          </a:p>
        </p:txBody>
      </p:sp>
      <p:pic>
        <p:nvPicPr>
          <p:cNvPr id="14344" name="Picture 10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8575"/>
            <a:ext cx="76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C32DF1-A704-44F2-99D6-9B26F150A8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01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7" descr="UM logo"/>
          <p:cNvPicPr>
            <a:picLocks noChangeAspect="1" noChangeArrowheads="1"/>
          </p:cNvPicPr>
          <p:nvPr/>
        </p:nvPicPr>
        <p:blipFill>
          <a:blip r:embed="rId13" cstate="print"/>
          <a:srcRect r="82303"/>
          <a:stretch>
            <a:fillRect/>
          </a:stretch>
        </p:blipFill>
        <p:spPr bwMode="auto">
          <a:xfrm>
            <a:off x="8407638" y="37016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8575"/>
            <a:ext cx="76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8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C32DF1-A704-44F2-99D6-9B26F150A8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01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7" descr="UM logo"/>
          <p:cNvPicPr>
            <a:picLocks noChangeAspect="1" noChangeArrowheads="1"/>
          </p:cNvPicPr>
          <p:nvPr/>
        </p:nvPicPr>
        <p:blipFill>
          <a:blip r:embed="rId13" cstate="print"/>
          <a:srcRect r="82303"/>
          <a:stretch>
            <a:fillRect/>
          </a:stretch>
        </p:blipFill>
        <p:spPr bwMode="auto">
          <a:xfrm>
            <a:off x="8407638" y="37016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8575"/>
            <a:ext cx="76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3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C32DF1-A704-44F2-99D6-9B26F150A8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01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7" descr="UM logo"/>
          <p:cNvPicPr>
            <a:picLocks noChangeAspect="1" noChangeArrowheads="1"/>
          </p:cNvPicPr>
          <p:nvPr/>
        </p:nvPicPr>
        <p:blipFill>
          <a:blip r:embed="rId13" cstate="print"/>
          <a:srcRect r="82303"/>
          <a:stretch>
            <a:fillRect/>
          </a:stretch>
        </p:blipFill>
        <p:spPr bwMode="auto">
          <a:xfrm>
            <a:off x="8407638" y="37016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8575"/>
            <a:ext cx="76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25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C32DF1-A704-44F2-99D6-9B26F150A8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01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7" descr="UM logo"/>
          <p:cNvPicPr>
            <a:picLocks noChangeAspect="1" noChangeArrowheads="1"/>
          </p:cNvPicPr>
          <p:nvPr/>
        </p:nvPicPr>
        <p:blipFill>
          <a:blip r:embed="rId13" cstate="print"/>
          <a:srcRect r="82303"/>
          <a:stretch>
            <a:fillRect/>
          </a:stretch>
        </p:blipFill>
        <p:spPr bwMode="auto">
          <a:xfrm>
            <a:off x="8407638" y="37016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8575"/>
            <a:ext cx="76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73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17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Distribution </a:t>
            </a:r>
            <a:r>
              <a:rPr lang="en-US" smtClean="0">
                <a:cs typeface="+mn-cs"/>
              </a:rPr>
              <a:t> </a:t>
            </a:r>
            <a:r>
              <a:rPr lang="en-US">
                <a:cs typeface="+mn-cs"/>
              </a:rPr>
              <a:t>(see cover slide)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17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298BD6D-7FD3-470E-9FEA-F364617742F2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2054" name="Line 7"/>
          <p:cNvSpPr>
            <a:spLocks noChangeShapeType="1"/>
          </p:cNvSpPr>
          <p:nvPr userDrawn="1"/>
        </p:nvSpPr>
        <p:spPr bwMode="auto">
          <a:xfrm>
            <a:off x="1716088" y="996950"/>
            <a:ext cx="7275512" cy="0"/>
          </a:xfrm>
          <a:prstGeom prst="line">
            <a:avLst/>
          </a:prstGeom>
          <a:noFill/>
          <a:ln w="25400">
            <a:solidFill>
              <a:srgbClr val="CC9900">
                <a:alpha val="6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–"/>
            </a:pPr>
            <a:endParaRPr lang="en-US" sz="2400" smtClean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5" name="Line 10"/>
          <p:cNvSpPr>
            <a:spLocks noChangeShapeType="1"/>
          </p:cNvSpPr>
          <p:nvPr userDrawn="1"/>
        </p:nvSpPr>
        <p:spPr bwMode="auto">
          <a:xfrm>
            <a:off x="1716088" y="1039813"/>
            <a:ext cx="7275512" cy="0"/>
          </a:xfrm>
          <a:prstGeom prst="line">
            <a:avLst/>
          </a:prstGeom>
          <a:noFill/>
          <a:ln w="25400">
            <a:solidFill>
              <a:srgbClr val="99CCFF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–"/>
            </a:pPr>
            <a:endParaRPr lang="en-US" sz="2400" smtClean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2056" name="Picture 9" descr="ONR oval Logo Red Blue Gold150ppi3x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1512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3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87955-5272-442F-BDE5-F5EAEE4D2A60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-65088" y="6575425"/>
            <a:ext cx="3905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A5865AE4-1019-46C9-B2F8-80CA25C0A3A0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ndex.html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png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11" Type="http://schemas.openxmlformats.org/officeDocument/2006/relationships/image" Target="../media/image48.wmf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50.png"/><Relationship Id="rId9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7.wmf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4.wmf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emf"/><Relationship Id="rId5" Type="http://schemas.openxmlformats.org/officeDocument/2006/relationships/image" Target="../media/image70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0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79.wmf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iff"/><Relationship Id="rId2" Type="http://schemas.openxmlformats.org/officeDocument/2006/relationships/image" Target="../media/image89.tif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wmf"/><Relationship Id="rId9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pn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png"/><Relationship Id="rId2" Type="http://schemas.openxmlformats.org/officeDocument/2006/relationships/image" Target="../media/image114.jpeg"/><Relationship Id="rId16" Type="http://schemas.openxmlformats.org/officeDocument/2006/relationships/image" Target="../media/image1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11" Type="http://schemas.openxmlformats.org/officeDocument/2006/relationships/image" Target="../media/image123.png"/><Relationship Id="rId5" Type="http://schemas.openxmlformats.org/officeDocument/2006/relationships/image" Target="../media/image117.jpeg"/><Relationship Id="rId15" Type="http://schemas.openxmlformats.org/officeDocument/2006/relationships/image" Target="../media/image127.jpg"/><Relationship Id="rId10" Type="http://schemas.openxmlformats.org/officeDocument/2006/relationships/image" Target="../media/image122.jpeg"/><Relationship Id="rId4" Type="http://schemas.openxmlformats.org/officeDocument/2006/relationships/image" Target="../media/image116.png"/><Relationship Id="rId9" Type="http://schemas.openxmlformats.org/officeDocument/2006/relationships/image" Target="../media/image121.jpeg"/><Relationship Id="rId14" Type="http://schemas.openxmlformats.org/officeDocument/2006/relationships/image" Target="../media/image1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ndex.htm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7.wmf"/><Relationship Id="rId1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/>
          <p:cNvSpPr>
            <a:spLocks noChangeArrowheads="1"/>
          </p:cNvSpPr>
          <p:nvPr/>
        </p:nvSpPr>
        <p:spPr bwMode="auto">
          <a:xfrm>
            <a:off x="304800" y="533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3000" b="1" dirty="0"/>
              <a:t>When Waves Meet Chaos: A Clash of Paradigms</a:t>
            </a:r>
            <a:endParaRPr lang="en-US" sz="3000" dirty="0"/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339715" y="1976735"/>
            <a:ext cx="2484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latin typeface="Times" pitchFamily="18" charset="0"/>
              </a:rPr>
              <a:t>Steven </a:t>
            </a:r>
            <a:r>
              <a:rPr lang="en-US" sz="2400" b="1" dirty="0">
                <a:latin typeface="Times" pitchFamily="18" charset="0"/>
              </a:rPr>
              <a:t>M. </a:t>
            </a:r>
            <a:r>
              <a:rPr lang="en-US" sz="2400" b="1" dirty="0" smtClean="0">
                <a:latin typeface="Times" pitchFamily="18" charset="0"/>
              </a:rPr>
              <a:t>Anlage</a:t>
            </a: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457200" y="6338888"/>
            <a:ext cx="845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Research funded by AFOSR and </a:t>
            </a:r>
            <a:r>
              <a:rPr lang="en-US" sz="1800" dirty="0" smtClean="0"/>
              <a:t>ONR</a:t>
            </a:r>
            <a:endParaRPr lang="en-US" sz="1800" dirty="0"/>
          </a:p>
        </p:txBody>
      </p:sp>
      <p:pic>
        <p:nvPicPr>
          <p:cNvPr id="15365" name="Picture 25" descr="Physics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438" y="3370263"/>
            <a:ext cx="29035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2622617" y="4876800"/>
            <a:ext cx="40194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9900CC"/>
                </a:solidFill>
                <a:latin typeface="Times" pitchFamily="18" charset="0"/>
              </a:rPr>
              <a:t>Distinguished Scholar-Teacher Lecture</a:t>
            </a:r>
          </a:p>
          <a:p>
            <a:pPr algn="ctr" eaLnBrk="0" hangingPunct="0"/>
            <a:endParaRPr lang="en-US" sz="1800" b="1" dirty="0">
              <a:solidFill>
                <a:srgbClr val="9900CC"/>
              </a:solidFill>
              <a:latin typeface="Times" pitchFamily="18" charset="0"/>
            </a:endParaRPr>
          </a:p>
          <a:p>
            <a:pPr algn="ctr" eaLnBrk="0" hangingPunct="0"/>
            <a:r>
              <a:rPr lang="en-US" sz="1800" b="1" dirty="0" smtClean="0">
                <a:solidFill>
                  <a:srgbClr val="9900CC"/>
                </a:solidFill>
                <a:latin typeface="Times" pitchFamily="18" charset="0"/>
              </a:rPr>
              <a:t>29 November, 2016</a:t>
            </a:r>
            <a:endParaRPr lang="en-US" sz="1600" b="1" dirty="0">
              <a:solidFill>
                <a:srgbClr val="9900CC"/>
              </a:solidFill>
              <a:latin typeface="Times" pitchFamily="18" charset="0"/>
            </a:endParaRPr>
          </a:p>
        </p:txBody>
      </p:sp>
      <p:pic>
        <p:nvPicPr>
          <p:cNvPr id="15367" name="Picture 8" descr="maryland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238500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cnam-logo-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57550"/>
            <a:ext cx="3352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953000"/>
            <a:ext cx="12668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43" y="4548498"/>
            <a:ext cx="1490663" cy="198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2895600" y="-590550"/>
            <a:ext cx="8610600" cy="6324600"/>
            <a:chOff x="240" y="144"/>
            <a:chExt cx="5424" cy="3984"/>
          </a:xfrm>
        </p:grpSpPr>
        <p:sp>
          <p:nvSpPr>
            <p:cNvPr id="18476" name="Oval 5"/>
            <p:cNvSpPr>
              <a:spLocks noChangeArrowheads="1"/>
            </p:cNvSpPr>
            <p:nvPr/>
          </p:nvSpPr>
          <p:spPr bwMode="auto">
            <a:xfrm>
              <a:off x="2208" y="288"/>
              <a:ext cx="1488" cy="15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6"/>
            <p:cNvSpPr>
              <a:spLocks noChangeArrowheads="1"/>
            </p:cNvSpPr>
            <p:nvPr/>
          </p:nvSpPr>
          <p:spPr bwMode="auto">
            <a:xfrm>
              <a:off x="2208" y="2448"/>
              <a:ext cx="1488" cy="15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Oval 7"/>
            <p:cNvSpPr>
              <a:spLocks noChangeArrowheads="1"/>
            </p:cNvSpPr>
            <p:nvPr/>
          </p:nvSpPr>
          <p:spPr bwMode="auto">
            <a:xfrm>
              <a:off x="3360" y="1080"/>
              <a:ext cx="2064" cy="2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Oval 8"/>
            <p:cNvSpPr>
              <a:spLocks noChangeArrowheads="1"/>
            </p:cNvSpPr>
            <p:nvPr/>
          </p:nvSpPr>
          <p:spPr bwMode="auto">
            <a:xfrm>
              <a:off x="480" y="1080"/>
              <a:ext cx="2064" cy="2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Rectangle 9"/>
            <p:cNvSpPr>
              <a:spLocks noChangeArrowheads="1"/>
            </p:cNvSpPr>
            <p:nvPr/>
          </p:nvSpPr>
          <p:spPr bwMode="auto">
            <a:xfrm>
              <a:off x="240" y="144"/>
              <a:ext cx="5376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Rectangle 10"/>
            <p:cNvSpPr>
              <a:spLocks noChangeArrowheads="1"/>
            </p:cNvSpPr>
            <p:nvPr/>
          </p:nvSpPr>
          <p:spPr bwMode="auto">
            <a:xfrm>
              <a:off x="240" y="2736"/>
              <a:ext cx="5376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Rectangle 11"/>
            <p:cNvSpPr>
              <a:spLocks noChangeArrowheads="1"/>
            </p:cNvSpPr>
            <p:nvPr/>
          </p:nvSpPr>
          <p:spPr bwMode="auto">
            <a:xfrm>
              <a:off x="4944" y="1008"/>
              <a:ext cx="720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Rectangle 12"/>
            <p:cNvSpPr>
              <a:spLocks noChangeArrowheads="1"/>
            </p:cNvSpPr>
            <p:nvPr/>
          </p:nvSpPr>
          <p:spPr bwMode="auto">
            <a:xfrm>
              <a:off x="336" y="1008"/>
              <a:ext cx="720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2476500" y="228600"/>
            <a:ext cx="423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How Common is Wave Chaos?</a:t>
            </a:r>
            <a:endParaRPr lang="en-US" sz="2000" b="1"/>
          </a:p>
        </p:txBody>
      </p: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149225" y="838200"/>
            <a:ext cx="899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Consider an infinite square-well potential (i.e. a billiard) that shows chaos in the classical limit: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609600" y="1938338"/>
            <a:ext cx="1981200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1371600" y="2319338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 flipV="1">
            <a:off x="762000" y="1938338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18"/>
          <p:cNvSpPr>
            <a:spLocks noChangeShapeType="1"/>
          </p:cNvSpPr>
          <p:nvPr/>
        </p:nvSpPr>
        <p:spPr bwMode="auto">
          <a:xfrm>
            <a:off x="1752600" y="1938338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9"/>
          <p:cNvSpPr>
            <a:spLocks noChangeShapeType="1"/>
          </p:cNvSpPr>
          <p:nvPr/>
        </p:nvSpPr>
        <p:spPr bwMode="auto">
          <a:xfrm rot="21499300" flipV="1">
            <a:off x="838200" y="2624138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20"/>
          <p:cNvSpPr>
            <a:spLocks noChangeShapeType="1"/>
          </p:cNvSpPr>
          <p:nvPr/>
        </p:nvSpPr>
        <p:spPr bwMode="auto">
          <a:xfrm flipH="1" flipV="1">
            <a:off x="914400" y="2090738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3" name="Group 21"/>
          <p:cNvGrpSpPr>
            <a:grpSpLocks/>
          </p:cNvGrpSpPr>
          <p:nvPr/>
        </p:nvGrpSpPr>
        <p:grpSpPr bwMode="auto">
          <a:xfrm>
            <a:off x="3276600" y="1938338"/>
            <a:ext cx="2286000" cy="1295400"/>
            <a:chOff x="2112" y="1344"/>
            <a:chExt cx="1440" cy="816"/>
          </a:xfrm>
        </p:grpSpPr>
        <p:grpSp>
          <p:nvGrpSpPr>
            <p:cNvPr id="18467" name="Group 22"/>
            <p:cNvGrpSpPr>
              <a:grpSpLocks/>
            </p:cNvGrpSpPr>
            <p:nvPr/>
          </p:nvGrpSpPr>
          <p:grpSpPr bwMode="auto">
            <a:xfrm>
              <a:off x="2112" y="1344"/>
              <a:ext cx="1440" cy="816"/>
              <a:chOff x="2112" y="1344"/>
              <a:chExt cx="1440" cy="816"/>
            </a:xfrm>
          </p:grpSpPr>
          <p:grpSp>
            <p:nvGrpSpPr>
              <p:cNvPr id="18469" name="Group 23"/>
              <p:cNvGrpSpPr>
                <a:grpSpLocks/>
              </p:cNvGrpSpPr>
              <p:nvPr/>
            </p:nvGrpSpPr>
            <p:grpSpPr bwMode="auto">
              <a:xfrm>
                <a:off x="3168" y="1344"/>
                <a:ext cx="384" cy="816"/>
                <a:chOff x="3168" y="1344"/>
                <a:chExt cx="384" cy="816"/>
              </a:xfrm>
            </p:grpSpPr>
            <p:sp>
              <p:nvSpPr>
                <p:cNvPr id="18474" name="Arc 24"/>
                <p:cNvSpPr>
                  <a:spLocks/>
                </p:cNvSpPr>
                <p:nvPr/>
              </p:nvSpPr>
              <p:spPr bwMode="auto">
                <a:xfrm>
                  <a:off x="3168" y="1344"/>
                  <a:ext cx="384" cy="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5" name="Arc 25"/>
                <p:cNvSpPr>
                  <a:spLocks/>
                </p:cNvSpPr>
                <p:nvPr/>
              </p:nvSpPr>
              <p:spPr bwMode="auto">
                <a:xfrm flipV="1">
                  <a:off x="3168" y="1728"/>
                  <a:ext cx="384" cy="4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70" name="Group 26"/>
              <p:cNvGrpSpPr>
                <a:grpSpLocks/>
              </p:cNvGrpSpPr>
              <p:nvPr/>
            </p:nvGrpSpPr>
            <p:grpSpPr bwMode="auto">
              <a:xfrm flipH="1">
                <a:off x="2112" y="1344"/>
                <a:ext cx="384" cy="816"/>
                <a:chOff x="3168" y="1344"/>
                <a:chExt cx="384" cy="816"/>
              </a:xfrm>
            </p:grpSpPr>
            <p:sp>
              <p:nvSpPr>
                <p:cNvPr id="18472" name="Arc 27"/>
                <p:cNvSpPr>
                  <a:spLocks/>
                </p:cNvSpPr>
                <p:nvPr/>
              </p:nvSpPr>
              <p:spPr bwMode="auto">
                <a:xfrm>
                  <a:off x="3168" y="1344"/>
                  <a:ext cx="384" cy="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3" name="Arc 28"/>
                <p:cNvSpPr>
                  <a:spLocks/>
                </p:cNvSpPr>
                <p:nvPr/>
              </p:nvSpPr>
              <p:spPr bwMode="auto">
                <a:xfrm flipV="1">
                  <a:off x="3168" y="1728"/>
                  <a:ext cx="384" cy="4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71" name="Line 29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8" name="Line 30"/>
            <p:cNvSpPr>
              <a:spLocks noChangeShapeType="1"/>
            </p:cNvSpPr>
            <p:nvPr/>
          </p:nvSpPr>
          <p:spPr bwMode="auto">
            <a:xfrm>
              <a:off x="2496" y="134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81000" y="3702050"/>
            <a:ext cx="65357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Solve the wave equation in the same potential well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Examine the solutions in the </a:t>
            </a:r>
            <a:r>
              <a:rPr lang="en-US" sz="2000" u="sng"/>
              <a:t>semiclassical regime</a:t>
            </a:r>
            <a:r>
              <a:rPr lang="en-US" sz="2000"/>
              <a:t>: 0 &lt;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/>
              <a:t> &lt;&lt; L</a:t>
            </a:r>
          </a:p>
        </p:txBody>
      </p:sp>
      <p:sp>
        <p:nvSpPr>
          <p:cNvPr id="18445" name="Text Box 33"/>
          <p:cNvSpPr txBox="1">
            <a:spLocks noChangeArrowheads="1"/>
          </p:cNvSpPr>
          <p:nvPr/>
        </p:nvSpPr>
        <p:spPr bwMode="auto">
          <a:xfrm>
            <a:off x="4876800" y="1557338"/>
            <a:ext cx="123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Hard Walls</a:t>
            </a:r>
            <a:endParaRPr lang="en-US" sz="2400"/>
          </a:p>
        </p:txBody>
      </p:sp>
      <p:sp>
        <p:nvSpPr>
          <p:cNvPr id="18446" name="Line 35"/>
          <p:cNvSpPr>
            <a:spLocks noChangeShapeType="1"/>
          </p:cNvSpPr>
          <p:nvPr/>
        </p:nvSpPr>
        <p:spPr bwMode="auto">
          <a:xfrm flipH="1">
            <a:off x="5334000" y="18621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Text Box 36"/>
          <p:cNvSpPr txBox="1">
            <a:spLocks noChangeArrowheads="1"/>
          </p:cNvSpPr>
          <p:nvPr/>
        </p:nvSpPr>
        <p:spPr bwMode="auto">
          <a:xfrm>
            <a:off x="6726238" y="1670050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Bow-tie</a:t>
            </a:r>
          </a:p>
        </p:txBody>
      </p:sp>
      <p:sp>
        <p:nvSpPr>
          <p:cNvPr id="18448" name="Text Box 39"/>
          <p:cNvSpPr txBox="1">
            <a:spLocks noChangeArrowheads="1"/>
          </p:cNvSpPr>
          <p:nvPr/>
        </p:nvSpPr>
        <p:spPr bwMode="auto">
          <a:xfrm>
            <a:off x="4248150" y="32956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</a:p>
        </p:txBody>
      </p:sp>
      <p:sp>
        <p:nvSpPr>
          <p:cNvPr id="18449" name="Line 40"/>
          <p:cNvSpPr>
            <a:spLocks noChangeShapeType="1"/>
          </p:cNvSpPr>
          <p:nvPr/>
        </p:nvSpPr>
        <p:spPr bwMode="auto">
          <a:xfrm>
            <a:off x="4572000" y="34623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41"/>
          <p:cNvSpPr>
            <a:spLocks noChangeShapeType="1"/>
          </p:cNvSpPr>
          <p:nvPr/>
        </p:nvSpPr>
        <p:spPr bwMode="auto">
          <a:xfrm>
            <a:off x="3295650" y="34623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Text Box 42"/>
          <p:cNvSpPr txBox="1">
            <a:spLocks noChangeArrowheads="1"/>
          </p:cNvSpPr>
          <p:nvPr/>
        </p:nvSpPr>
        <p:spPr bwMode="auto">
          <a:xfrm>
            <a:off x="1066800" y="1582738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Sinai billiard</a:t>
            </a:r>
            <a:r>
              <a:rPr lang="en-US"/>
              <a:t> </a:t>
            </a:r>
          </a:p>
        </p:txBody>
      </p:sp>
      <p:sp>
        <p:nvSpPr>
          <p:cNvPr id="18452" name="Text Box 43"/>
          <p:cNvSpPr txBox="1">
            <a:spLocks noChangeArrowheads="1"/>
          </p:cNvSpPr>
          <p:nvPr/>
        </p:nvSpPr>
        <p:spPr bwMode="auto">
          <a:xfrm>
            <a:off x="3581400" y="2424113"/>
            <a:ext cx="1716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Bunimovich stadium </a:t>
            </a:r>
          </a:p>
        </p:txBody>
      </p:sp>
      <p:pic>
        <p:nvPicPr>
          <p:cNvPr id="18453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3" y="1862138"/>
            <a:ext cx="25288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209800" y="5881688"/>
            <a:ext cx="876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9900"/>
                </a:solidFill>
              </a:rPr>
              <a:t>YES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349875" y="5891213"/>
            <a:ext cx="1165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But how?</a:t>
            </a:r>
          </a:p>
        </p:txBody>
      </p:sp>
      <p:sp>
        <p:nvSpPr>
          <p:cNvPr id="18456" name="Line 47"/>
          <p:cNvSpPr>
            <a:spLocks noChangeShapeType="1"/>
          </p:cNvSpPr>
          <p:nvPr/>
        </p:nvSpPr>
        <p:spPr bwMode="auto">
          <a:xfrm flipH="1">
            <a:off x="5257800" y="19383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57" name="Text Box 48"/>
          <p:cNvSpPr txBox="1">
            <a:spLocks noChangeArrowheads="1"/>
          </p:cNvSpPr>
          <p:nvPr/>
        </p:nvSpPr>
        <p:spPr bwMode="auto">
          <a:xfrm>
            <a:off x="3200400" y="1557338"/>
            <a:ext cx="165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Bunimovich Billiard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68288" y="4886325"/>
            <a:ext cx="8875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Some example physical systems:</a:t>
            </a:r>
          </a:p>
          <a:p>
            <a:r>
              <a:rPr lang="en-US" b="1"/>
              <a:t>Nuclei, 2D electron gas billiards, acoustic waves in irregular blocks or rooms, electromagnetic waves in enclosures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7200" y="5562600"/>
            <a:ext cx="819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Will the chaos present in the classical limit have an affect on the wave properties?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18460" name="Straight Arrow Connector 51"/>
          <p:cNvCxnSpPr>
            <a:cxnSpLocks noChangeShapeType="1"/>
          </p:cNvCxnSpPr>
          <p:nvPr/>
        </p:nvCxnSpPr>
        <p:spPr bwMode="auto">
          <a:xfrm flipV="1">
            <a:off x="6943725" y="2325688"/>
            <a:ext cx="914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61" name="Straight Arrow Connector 53"/>
          <p:cNvCxnSpPr>
            <a:cxnSpLocks noChangeShapeType="1"/>
          </p:cNvCxnSpPr>
          <p:nvPr/>
        </p:nvCxnSpPr>
        <p:spPr bwMode="auto">
          <a:xfrm rot="10800000">
            <a:off x="7543800" y="2057400"/>
            <a:ext cx="304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62" name="Straight Arrow Connector 55"/>
          <p:cNvCxnSpPr>
            <a:cxnSpLocks noChangeShapeType="1"/>
            <a:endCxn id="18479" idx="6"/>
          </p:cNvCxnSpPr>
          <p:nvPr/>
        </p:nvCxnSpPr>
        <p:spPr bwMode="auto">
          <a:xfrm rot="10800000" flipV="1">
            <a:off x="6553200" y="2057400"/>
            <a:ext cx="990600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63" name="Straight Arrow Connector 57"/>
          <p:cNvCxnSpPr>
            <a:cxnSpLocks noChangeShapeType="1"/>
            <a:stCxn id="18479" idx="6"/>
          </p:cNvCxnSpPr>
          <p:nvPr/>
        </p:nvCxnSpPr>
        <p:spPr bwMode="auto">
          <a:xfrm>
            <a:off x="6553200" y="2571750"/>
            <a:ext cx="1295400" cy="323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42" grpId="0" autoUpdateAnimBg="0"/>
      <p:bldP spid="43" grpId="0" autoUpdateAnimBg="0"/>
      <p:bldP spid="46" grpId="0" autoUpdateAnimBg="0"/>
      <p:bldP spid="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3688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 The Microwave Billiard Experiment</a:t>
            </a:r>
            <a:endParaRPr lang="en-US" sz="2000" b="1" dirty="0"/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Properties of Open / Scattering Wave Chaotic</a:t>
            </a:r>
            <a:r>
              <a:rPr lang="en-US" dirty="0"/>
              <a:t> </a:t>
            </a:r>
            <a:r>
              <a:rPr lang="en-US" sz="2000" b="1" dirty="0"/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‘Wireless Power Transfer and Wave Chaos (Gemstone Team TESLA)</a:t>
            </a:r>
            <a:endParaRPr lang="en-US" sz="2000" b="1" dirty="0" smtClean="0"/>
          </a:p>
          <a:p>
            <a:pPr lvl="1"/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05600" y="1655763"/>
          <a:ext cx="13303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3" imgW="1396800" imgH="1143000" progId="Equation.3">
                  <p:embed/>
                </p:oleObj>
              </mc:Choice>
              <mc:Fallback>
                <p:oleObj name="Equation" r:id="rId3" imgW="13968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55763"/>
                        <a:ext cx="133032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g5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85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AutoShape 4"/>
          <p:cNvSpPr>
            <a:spLocks noChangeArrowheads="1"/>
          </p:cNvSpPr>
          <p:nvPr/>
        </p:nvSpPr>
        <p:spPr bwMode="auto">
          <a:xfrm rot="5400000" flipV="1">
            <a:off x="7353300" y="1028700"/>
            <a:ext cx="533400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514600" y="0"/>
            <a:ext cx="43068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Random Matrix Theory (RMT)</a:t>
            </a:r>
          </a:p>
          <a:p>
            <a:pPr algn="ctr"/>
            <a:r>
              <a:rPr lang="en-US" sz="1800" b="1"/>
              <a:t>Wigner; Dyson; Mehta; Bohigas …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67500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The RMT Approach:</a:t>
            </a:r>
          </a:p>
          <a:p>
            <a:r>
              <a:rPr lang="en-US" sz="1800" b="1">
                <a:solidFill>
                  <a:schemeClr val="accent2"/>
                </a:solidFill>
              </a:rPr>
              <a:t>Complicated Hamiltonian: e.g. Nucleus:  Solve </a:t>
            </a:r>
          </a:p>
          <a:p>
            <a:endParaRPr lang="en-US" sz="1800" b="1">
              <a:solidFill>
                <a:schemeClr val="accent2"/>
              </a:solidFill>
            </a:endParaRPr>
          </a:p>
          <a:p>
            <a:r>
              <a:rPr lang="en-US" sz="1800" b="1">
                <a:solidFill>
                  <a:schemeClr val="accent2"/>
                </a:solidFill>
              </a:rPr>
              <a:t>Replace with a Hamiltonian with matrix elements chosen randomly</a:t>
            </a:r>
          </a:p>
          <a:p>
            <a:r>
              <a:rPr lang="en-US" sz="1800" b="1">
                <a:solidFill>
                  <a:schemeClr val="accent2"/>
                </a:solidFill>
              </a:rPr>
              <a:t>	from a Gaussian distribution</a:t>
            </a:r>
          </a:p>
          <a:p>
            <a:r>
              <a:rPr lang="en-US" sz="1800" b="1">
                <a:solidFill>
                  <a:schemeClr val="accent2"/>
                </a:solidFill>
              </a:rPr>
              <a:t>Examine the </a:t>
            </a:r>
            <a:r>
              <a:rPr lang="en-US" sz="1800" b="1" u="sng">
                <a:solidFill>
                  <a:schemeClr val="accent2"/>
                </a:solidFill>
              </a:rPr>
              <a:t>statistical</a:t>
            </a:r>
            <a:r>
              <a:rPr lang="en-US" sz="1800" b="1">
                <a:solidFill>
                  <a:schemeClr val="accent2"/>
                </a:solidFill>
              </a:rPr>
              <a:t> properties of the resulting Hamiltonians</a:t>
            </a:r>
          </a:p>
          <a:p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8459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This hypothesis has been tested in many systems:</a:t>
            </a:r>
          </a:p>
          <a:p>
            <a:r>
              <a:rPr lang="en-US" sz="1800">
                <a:solidFill>
                  <a:srgbClr val="FF0000"/>
                </a:solidFill>
              </a:rPr>
              <a:t>	Nuclei, atoms, molecules, quantum dots, acoustics (room, solid body, seismic), </a:t>
            </a:r>
          </a:p>
          <a:p>
            <a:r>
              <a:rPr lang="en-US" sz="1800">
                <a:solidFill>
                  <a:srgbClr val="FF0000"/>
                </a:solidFill>
              </a:rPr>
              <a:t>	optical resonators, random lasers,…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5241926"/>
            <a:ext cx="6248400" cy="1499771"/>
            <a:chOff x="864" y="3456"/>
            <a:chExt cx="3936" cy="864"/>
          </a:xfrm>
        </p:grpSpPr>
        <p:sp>
          <p:nvSpPr>
            <p:cNvPr id="1040" name="Text Box 9"/>
            <p:cNvSpPr txBox="1">
              <a:spLocks noChangeArrowheads="1"/>
            </p:cNvSpPr>
            <p:nvPr/>
          </p:nvSpPr>
          <p:spPr bwMode="auto">
            <a:xfrm>
              <a:off x="1213" y="3456"/>
              <a:ext cx="3243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/>
                <a:t>Some </a:t>
              </a:r>
              <a:r>
                <a:rPr lang="en-US" sz="1800" b="1" dirty="0" smtClean="0"/>
                <a:t>Questions to Investigate</a:t>
              </a:r>
              <a:r>
                <a:rPr lang="en-US" sz="1800" dirty="0" smtClean="0"/>
                <a:t>:</a:t>
              </a:r>
              <a:endParaRPr lang="en-US" sz="1800" dirty="0"/>
            </a:p>
            <a:p>
              <a:pPr algn="ctr"/>
              <a:r>
                <a:rPr lang="en-US" sz="1800" dirty="0"/>
                <a:t>Is this hypothesis supported by data in other systems?</a:t>
              </a:r>
            </a:p>
            <a:p>
              <a:pPr algn="ctr"/>
              <a:r>
                <a:rPr lang="en-US" sz="1800" dirty="0"/>
                <a:t>What new applications are enabled by wave chaos?</a:t>
              </a:r>
            </a:p>
            <a:p>
              <a:pPr algn="ctr"/>
              <a:r>
                <a:rPr lang="en-US" sz="1800" dirty="0"/>
                <a:t>Can losses / </a:t>
              </a:r>
              <a:r>
                <a:rPr lang="en-US" sz="1800" dirty="0" err="1"/>
                <a:t>decoherence</a:t>
              </a:r>
              <a:r>
                <a:rPr lang="en-US" sz="1800" dirty="0"/>
                <a:t> be included?</a:t>
              </a:r>
            </a:p>
            <a:p>
              <a:pPr algn="ctr"/>
              <a:r>
                <a:rPr lang="en-US" sz="1800" dirty="0"/>
                <a:t>What causes deviations from RMT predictions?</a:t>
              </a:r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>
              <a:off x="864" y="3480"/>
              <a:ext cx="3936" cy="8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" y="3200400"/>
            <a:ext cx="9096375" cy="915988"/>
            <a:chOff x="114" y="2256"/>
            <a:chExt cx="5730" cy="577"/>
          </a:xfrm>
        </p:grpSpPr>
        <p:sp>
          <p:nvSpPr>
            <p:cNvPr id="1037" name="Text Box 12"/>
            <p:cNvSpPr txBox="1">
              <a:spLocks noChangeArrowheads="1"/>
            </p:cNvSpPr>
            <p:nvPr/>
          </p:nvSpPr>
          <p:spPr bwMode="auto">
            <a:xfrm>
              <a:off x="114" y="2256"/>
              <a:ext cx="48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sng"/>
                <a:t>Hypothesis</a:t>
              </a:r>
              <a:r>
                <a:rPr lang="en-US" sz="1800"/>
                <a:t>:  Complicated Quantum/Wave systems that have chaotic classical/ray</a:t>
              </a:r>
            </a:p>
            <a:p>
              <a:r>
                <a:rPr lang="en-US" sz="1800"/>
                <a:t>	counterparts possess universal statistical properties described by</a:t>
              </a:r>
            </a:p>
            <a:p>
              <a:r>
                <a:rPr lang="en-US" sz="1800"/>
                <a:t>	Random Matrix Theory (RMT)	“BGS Conjecture”</a:t>
              </a:r>
            </a:p>
          </p:txBody>
        </p:sp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4860" y="2332"/>
              <a:ext cx="9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 Cassati, 1980</a:t>
              </a:r>
            </a:p>
            <a:p>
              <a:r>
                <a:rPr lang="en-US" sz="1800"/>
                <a:t> Bohigas, 1984</a:t>
              </a:r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144" y="2256"/>
              <a:ext cx="4752" cy="57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14900" y="8763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6" imgW="672840" imgH="164880" progId="Equation.3">
                  <p:embed/>
                </p:oleObj>
              </mc:Choice>
              <mc:Fallback>
                <p:oleObj name="Equation" r:id="rId6" imgW="67284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876300"/>
                        <a:ext cx="1295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23622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Orthogonal (real matrix elements,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= 1)</a:t>
            </a:r>
          </a:p>
          <a:p>
            <a:r>
              <a:rPr lang="en-US"/>
              <a:t>Unitary (complex matrix elements,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= 2)</a:t>
            </a:r>
          </a:p>
          <a:p>
            <a:r>
              <a:rPr lang="en-US"/>
              <a:t>Symplectic (quaternion matrix elements,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= 4)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2590800"/>
            <a:ext cx="232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Universality Classes of RMT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Microwave Billiard Experiment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Properties of Open / Scattering Wave Chaotic</a:t>
            </a:r>
            <a:r>
              <a:rPr lang="en-US" dirty="0"/>
              <a:t> </a:t>
            </a:r>
            <a:r>
              <a:rPr lang="en-US" sz="2000" b="1" dirty="0"/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Wireless Power Transfer and Wave Chaos (Gemstone Team TESLA)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817688" y="0"/>
            <a:ext cx="5364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/>
              <a:t>Microwave Cavity Analog of a </a:t>
            </a:r>
          </a:p>
          <a:p>
            <a:pPr algn="ctr" eaLnBrk="0" hangingPunct="0"/>
            <a:r>
              <a:rPr lang="en-US" sz="2800" b="1"/>
              <a:t>2D Quantum Infinite Square Well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030538" y="1066800"/>
            <a:ext cx="291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Table-top experiment!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 flipV="1">
            <a:off x="2362200" y="20923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H="1">
            <a:off x="1828800" y="277812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2362200" y="27781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422525" y="18288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E</a:t>
            </a:r>
            <a:r>
              <a:rPr lang="en-US" sz="2400" baseline="-25000"/>
              <a:t>z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524000" y="24733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B</a:t>
            </a:r>
            <a:r>
              <a:rPr lang="en-US" sz="2400" baseline="-25000"/>
              <a:t>x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3124200" y="25495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B</a:t>
            </a:r>
            <a:r>
              <a:rPr lang="en-US" sz="2400" baseline="-25000"/>
              <a:t>y</a:t>
            </a:r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3709988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3505200" y="3235325"/>
          <a:ext cx="3429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r:id="rId3" imgW="1726451" imgH="634725" progId="Equation.3">
                  <p:embed/>
                </p:oleObj>
              </mc:Choice>
              <mc:Fallback>
                <p:oleObj r:id="rId3" imgW="1726451" imgH="63472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35325"/>
                        <a:ext cx="3429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6997700" y="36576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Schr</a:t>
            </a:r>
            <a:r>
              <a:rPr lang="en-US" sz="1800">
                <a:cs typeface="Times New Roman" pitchFamily="18" charset="0"/>
              </a:rPr>
              <a:t>ö</a:t>
            </a:r>
            <a:r>
              <a:rPr lang="en-US" sz="1800"/>
              <a:t>dinger equation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3709988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2830" name="Object 14"/>
          <p:cNvGraphicFramePr>
            <a:graphicFrameLocks noChangeAspect="1"/>
          </p:cNvGraphicFramePr>
          <p:nvPr/>
        </p:nvGraphicFramePr>
        <p:xfrm>
          <a:off x="3541713" y="4618038"/>
          <a:ext cx="32797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5" imgW="1688760" imgH="507960" progId="Equation.3">
                  <p:embed/>
                </p:oleObj>
              </mc:Choice>
              <mc:Fallback>
                <p:oleObj name="Equation" r:id="rId5" imgW="1688760" imgH="507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4618038"/>
                        <a:ext cx="3279775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7010400" y="4832350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Helmholtz equation</a:t>
            </a: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2438400" y="4530725"/>
            <a:ext cx="7467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6629400" y="5381625"/>
            <a:ext cx="25765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       St</a:t>
            </a:r>
            <a:r>
              <a:rPr lang="en-US">
                <a:cs typeface="Times New Roman" pitchFamily="18" charset="0"/>
              </a:rPr>
              <a:t>ö</a:t>
            </a:r>
            <a:r>
              <a:rPr lang="en-US"/>
              <a:t>ckmann + Stein, 1990</a:t>
            </a:r>
          </a:p>
          <a:p>
            <a:pPr eaLnBrk="0" hangingPunct="0"/>
            <a:r>
              <a:rPr lang="en-US"/>
              <a:t>Doron+Smilansky+Frenkel, 1990</a:t>
            </a:r>
          </a:p>
          <a:p>
            <a:pPr eaLnBrk="0" hangingPunct="0"/>
            <a:r>
              <a:rPr lang="en-US"/>
              <a:t>Sridhar, 1991</a:t>
            </a:r>
          </a:p>
          <a:p>
            <a:pPr eaLnBrk="0" hangingPunct="0"/>
            <a:r>
              <a:rPr lang="en-US"/>
              <a:t>Richter, 1992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3429000" y="3238500"/>
            <a:ext cx="3505200" cy="121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429000" y="4610100"/>
            <a:ext cx="3505200" cy="990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Line 20"/>
          <p:cNvSpPr>
            <a:spLocks noChangeShapeType="1"/>
          </p:cNvSpPr>
          <p:nvPr/>
        </p:nvSpPr>
        <p:spPr bwMode="auto">
          <a:xfrm flipH="1">
            <a:off x="4241800" y="2247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 flipH="1">
            <a:off x="4248150" y="2314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800600" y="2057400"/>
            <a:ext cx="2552700" cy="533400"/>
            <a:chOff x="4008" y="1679"/>
            <a:chExt cx="1178" cy="721"/>
          </a:xfrm>
        </p:grpSpPr>
        <p:sp>
          <p:nvSpPr>
            <p:cNvPr id="2085" name="Freeform 23"/>
            <p:cNvSpPr>
              <a:spLocks/>
            </p:cNvSpPr>
            <p:nvPr/>
          </p:nvSpPr>
          <p:spPr bwMode="auto">
            <a:xfrm>
              <a:off x="4013" y="1679"/>
              <a:ext cx="1173" cy="628"/>
            </a:xfrm>
            <a:custGeom>
              <a:avLst/>
              <a:gdLst>
                <a:gd name="T0" fmla="*/ 252 w 1173"/>
                <a:gd name="T1" fmla="*/ 453 h 628"/>
                <a:gd name="T2" fmla="*/ 19 w 1173"/>
                <a:gd name="T3" fmla="*/ 392 h 628"/>
                <a:gd name="T4" fmla="*/ 7 w 1173"/>
                <a:gd name="T5" fmla="*/ 319 h 628"/>
                <a:gd name="T6" fmla="*/ 19 w 1173"/>
                <a:gd name="T7" fmla="*/ 184 h 628"/>
                <a:gd name="T8" fmla="*/ 191 w 1173"/>
                <a:gd name="T9" fmla="*/ 123 h 628"/>
                <a:gd name="T10" fmla="*/ 436 w 1173"/>
                <a:gd name="T11" fmla="*/ 172 h 628"/>
                <a:gd name="T12" fmla="*/ 632 w 1173"/>
                <a:gd name="T13" fmla="*/ 159 h 628"/>
                <a:gd name="T14" fmla="*/ 693 w 1173"/>
                <a:gd name="T15" fmla="*/ 123 h 628"/>
                <a:gd name="T16" fmla="*/ 877 w 1173"/>
                <a:gd name="T17" fmla="*/ 0 h 628"/>
                <a:gd name="T18" fmla="*/ 1036 w 1173"/>
                <a:gd name="T19" fmla="*/ 24 h 628"/>
                <a:gd name="T20" fmla="*/ 1134 w 1173"/>
                <a:gd name="T21" fmla="*/ 74 h 628"/>
                <a:gd name="T22" fmla="*/ 1171 w 1173"/>
                <a:gd name="T23" fmla="*/ 172 h 628"/>
                <a:gd name="T24" fmla="*/ 1159 w 1173"/>
                <a:gd name="T25" fmla="*/ 282 h 628"/>
                <a:gd name="T26" fmla="*/ 1122 w 1173"/>
                <a:gd name="T27" fmla="*/ 294 h 628"/>
                <a:gd name="T28" fmla="*/ 852 w 1173"/>
                <a:gd name="T29" fmla="*/ 306 h 628"/>
                <a:gd name="T30" fmla="*/ 718 w 1173"/>
                <a:gd name="T31" fmla="*/ 392 h 628"/>
                <a:gd name="T32" fmla="*/ 730 w 1173"/>
                <a:gd name="T33" fmla="*/ 429 h 628"/>
                <a:gd name="T34" fmla="*/ 779 w 1173"/>
                <a:gd name="T35" fmla="*/ 502 h 628"/>
                <a:gd name="T36" fmla="*/ 742 w 1173"/>
                <a:gd name="T37" fmla="*/ 625 h 628"/>
                <a:gd name="T38" fmla="*/ 546 w 1173"/>
                <a:gd name="T39" fmla="*/ 600 h 628"/>
                <a:gd name="T40" fmla="*/ 350 w 1173"/>
                <a:gd name="T41" fmla="*/ 453 h 628"/>
                <a:gd name="T42" fmla="*/ 252 w 1173"/>
                <a:gd name="T43" fmla="*/ 453 h 6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3"/>
                <a:gd name="T67" fmla="*/ 0 h 628"/>
                <a:gd name="T68" fmla="*/ 1173 w 1173"/>
                <a:gd name="T69" fmla="*/ 628 h 6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3" h="628">
                  <a:moveTo>
                    <a:pt x="252" y="453"/>
                  </a:moveTo>
                  <a:cubicBezTo>
                    <a:pt x="163" y="484"/>
                    <a:pt x="99" y="418"/>
                    <a:pt x="19" y="392"/>
                  </a:cubicBezTo>
                  <a:cubicBezTo>
                    <a:pt x="15" y="368"/>
                    <a:pt x="7" y="344"/>
                    <a:pt x="7" y="319"/>
                  </a:cubicBezTo>
                  <a:cubicBezTo>
                    <a:pt x="7" y="274"/>
                    <a:pt x="0" y="225"/>
                    <a:pt x="19" y="184"/>
                  </a:cubicBezTo>
                  <a:cubicBezTo>
                    <a:pt x="46" y="126"/>
                    <a:pt x="146" y="128"/>
                    <a:pt x="191" y="123"/>
                  </a:cubicBezTo>
                  <a:cubicBezTo>
                    <a:pt x="281" y="132"/>
                    <a:pt x="352" y="150"/>
                    <a:pt x="436" y="172"/>
                  </a:cubicBezTo>
                  <a:cubicBezTo>
                    <a:pt x="501" y="168"/>
                    <a:pt x="568" y="171"/>
                    <a:pt x="632" y="159"/>
                  </a:cubicBezTo>
                  <a:cubicBezTo>
                    <a:pt x="655" y="155"/>
                    <a:pt x="672" y="134"/>
                    <a:pt x="693" y="123"/>
                  </a:cubicBezTo>
                  <a:cubicBezTo>
                    <a:pt x="758" y="87"/>
                    <a:pt x="815" y="40"/>
                    <a:pt x="877" y="0"/>
                  </a:cubicBezTo>
                  <a:cubicBezTo>
                    <a:pt x="930" y="8"/>
                    <a:pt x="984" y="9"/>
                    <a:pt x="1036" y="24"/>
                  </a:cubicBezTo>
                  <a:cubicBezTo>
                    <a:pt x="1071" y="34"/>
                    <a:pt x="1134" y="74"/>
                    <a:pt x="1134" y="74"/>
                  </a:cubicBezTo>
                  <a:cubicBezTo>
                    <a:pt x="1149" y="103"/>
                    <a:pt x="1171" y="137"/>
                    <a:pt x="1171" y="172"/>
                  </a:cubicBezTo>
                  <a:cubicBezTo>
                    <a:pt x="1171" y="209"/>
                    <a:pt x="1173" y="248"/>
                    <a:pt x="1159" y="282"/>
                  </a:cubicBezTo>
                  <a:cubicBezTo>
                    <a:pt x="1154" y="294"/>
                    <a:pt x="1135" y="293"/>
                    <a:pt x="1122" y="294"/>
                  </a:cubicBezTo>
                  <a:cubicBezTo>
                    <a:pt x="1032" y="301"/>
                    <a:pt x="942" y="302"/>
                    <a:pt x="852" y="306"/>
                  </a:cubicBezTo>
                  <a:cubicBezTo>
                    <a:pt x="772" y="318"/>
                    <a:pt x="743" y="315"/>
                    <a:pt x="718" y="392"/>
                  </a:cubicBezTo>
                  <a:cubicBezTo>
                    <a:pt x="722" y="404"/>
                    <a:pt x="724" y="418"/>
                    <a:pt x="730" y="429"/>
                  </a:cubicBezTo>
                  <a:cubicBezTo>
                    <a:pt x="744" y="455"/>
                    <a:pt x="779" y="502"/>
                    <a:pt x="779" y="502"/>
                  </a:cubicBezTo>
                  <a:cubicBezTo>
                    <a:pt x="800" y="566"/>
                    <a:pt x="799" y="587"/>
                    <a:pt x="742" y="625"/>
                  </a:cubicBezTo>
                  <a:cubicBezTo>
                    <a:pt x="694" y="621"/>
                    <a:pt x="603" y="628"/>
                    <a:pt x="546" y="600"/>
                  </a:cubicBezTo>
                  <a:cubicBezTo>
                    <a:pt x="477" y="566"/>
                    <a:pt x="434" y="461"/>
                    <a:pt x="350" y="453"/>
                  </a:cubicBezTo>
                  <a:cubicBezTo>
                    <a:pt x="317" y="450"/>
                    <a:pt x="285" y="453"/>
                    <a:pt x="252" y="4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24"/>
            <p:cNvSpPr>
              <a:spLocks/>
            </p:cNvSpPr>
            <p:nvPr/>
          </p:nvSpPr>
          <p:spPr bwMode="auto">
            <a:xfrm>
              <a:off x="4008" y="1772"/>
              <a:ext cx="1173" cy="628"/>
            </a:xfrm>
            <a:custGeom>
              <a:avLst/>
              <a:gdLst>
                <a:gd name="T0" fmla="*/ 252 w 1173"/>
                <a:gd name="T1" fmla="*/ 453 h 628"/>
                <a:gd name="T2" fmla="*/ 19 w 1173"/>
                <a:gd name="T3" fmla="*/ 392 h 628"/>
                <a:gd name="T4" fmla="*/ 7 w 1173"/>
                <a:gd name="T5" fmla="*/ 319 h 628"/>
                <a:gd name="T6" fmla="*/ 19 w 1173"/>
                <a:gd name="T7" fmla="*/ 184 h 628"/>
                <a:gd name="T8" fmla="*/ 191 w 1173"/>
                <a:gd name="T9" fmla="*/ 123 h 628"/>
                <a:gd name="T10" fmla="*/ 436 w 1173"/>
                <a:gd name="T11" fmla="*/ 172 h 628"/>
                <a:gd name="T12" fmla="*/ 632 w 1173"/>
                <a:gd name="T13" fmla="*/ 159 h 628"/>
                <a:gd name="T14" fmla="*/ 693 w 1173"/>
                <a:gd name="T15" fmla="*/ 123 h 628"/>
                <a:gd name="T16" fmla="*/ 877 w 1173"/>
                <a:gd name="T17" fmla="*/ 0 h 628"/>
                <a:gd name="T18" fmla="*/ 1036 w 1173"/>
                <a:gd name="T19" fmla="*/ 24 h 628"/>
                <a:gd name="T20" fmla="*/ 1134 w 1173"/>
                <a:gd name="T21" fmla="*/ 74 h 628"/>
                <a:gd name="T22" fmla="*/ 1171 w 1173"/>
                <a:gd name="T23" fmla="*/ 172 h 628"/>
                <a:gd name="T24" fmla="*/ 1159 w 1173"/>
                <a:gd name="T25" fmla="*/ 282 h 628"/>
                <a:gd name="T26" fmla="*/ 1122 w 1173"/>
                <a:gd name="T27" fmla="*/ 294 h 628"/>
                <a:gd name="T28" fmla="*/ 852 w 1173"/>
                <a:gd name="T29" fmla="*/ 306 h 628"/>
                <a:gd name="T30" fmla="*/ 718 w 1173"/>
                <a:gd name="T31" fmla="*/ 392 h 628"/>
                <a:gd name="T32" fmla="*/ 730 w 1173"/>
                <a:gd name="T33" fmla="*/ 429 h 628"/>
                <a:gd name="T34" fmla="*/ 779 w 1173"/>
                <a:gd name="T35" fmla="*/ 502 h 628"/>
                <a:gd name="T36" fmla="*/ 742 w 1173"/>
                <a:gd name="T37" fmla="*/ 625 h 628"/>
                <a:gd name="T38" fmla="*/ 546 w 1173"/>
                <a:gd name="T39" fmla="*/ 600 h 628"/>
                <a:gd name="T40" fmla="*/ 350 w 1173"/>
                <a:gd name="T41" fmla="*/ 453 h 628"/>
                <a:gd name="T42" fmla="*/ 252 w 1173"/>
                <a:gd name="T43" fmla="*/ 453 h 6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3"/>
                <a:gd name="T67" fmla="*/ 0 h 628"/>
                <a:gd name="T68" fmla="*/ 1173 w 1173"/>
                <a:gd name="T69" fmla="*/ 628 h 6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3" h="628">
                  <a:moveTo>
                    <a:pt x="252" y="453"/>
                  </a:moveTo>
                  <a:cubicBezTo>
                    <a:pt x="163" y="484"/>
                    <a:pt x="99" y="418"/>
                    <a:pt x="19" y="392"/>
                  </a:cubicBezTo>
                  <a:cubicBezTo>
                    <a:pt x="15" y="368"/>
                    <a:pt x="7" y="344"/>
                    <a:pt x="7" y="319"/>
                  </a:cubicBezTo>
                  <a:cubicBezTo>
                    <a:pt x="7" y="274"/>
                    <a:pt x="0" y="225"/>
                    <a:pt x="19" y="184"/>
                  </a:cubicBezTo>
                  <a:cubicBezTo>
                    <a:pt x="46" y="126"/>
                    <a:pt x="146" y="128"/>
                    <a:pt x="191" y="123"/>
                  </a:cubicBezTo>
                  <a:cubicBezTo>
                    <a:pt x="281" y="132"/>
                    <a:pt x="352" y="150"/>
                    <a:pt x="436" y="172"/>
                  </a:cubicBezTo>
                  <a:cubicBezTo>
                    <a:pt x="501" y="168"/>
                    <a:pt x="568" y="171"/>
                    <a:pt x="632" y="159"/>
                  </a:cubicBezTo>
                  <a:cubicBezTo>
                    <a:pt x="655" y="155"/>
                    <a:pt x="672" y="134"/>
                    <a:pt x="693" y="123"/>
                  </a:cubicBezTo>
                  <a:cubicBezTo>
                    <a:pt x="758" y="87"/>
                    <a:pt x="815" y="40"/>
                    <a:pt x="877" y="0"/>
                  </a:cubicBezTo>
                  <a:cubicBezTo>
                    <a:pt x="930" y="8"/>
                    <a:pt x="984" y="9"/>
                    <a:pt x="1036" y="24"/>
                  </a:cubicBezTo>
                  <a:cubicBezTo>
                    <a:pt x="1071" y="34"/>
                    <a:pt x="1134" y="74"/>
                    <a:pt x="1134" y="74"/>
                  </a:cubicBezTo>
                  <a:cubicBezTo>
                    <a:pt x="1149" y="103"/>
                    <a:pt x="1171" y="137"/>
                    <a:pt x="1171" y="172"/>
                  </a:cubicBezTo>
                  <a:cubicBezTo>
                    <a:pt x="1171" y="209"/>
                    <a:pt x="1173" y="248"/>
                    <a:pt x="1159" y="282"/>
                  </a:cubicBezTo>
                  <a:cubicBezTo>
                    <a:pt x="1154" y="294"/>
                    <a:pt x="1135" y="293"/>
                    <a:pt x="1122" y="294"/>
                  </a:cubicBezTo>
                  <a:cubicBezTo>
                    <a:pt x="1032" y="301"/>
                    <a:pt x="942" y="302"/>
                    <a:pt x="852" y="306"/>
                  </a:cubicBezTo>
                  <a:cubicBezTo>
                    <a:pt x="772" y="318"/>
                    <a:pt x="743" y="315"/>
                    <a:pt x="718" y="392"/>
                  </a:cubicBezTo>
                  <a:cubicBezTo>
                    <a:pt x="722" y="404"/>
                    <a:pt x="724" y="418"/>
                    <a:pt x="730" y="429"/>
                  </a:cubicBezTo>
                  <a:cubicBezTo>
                    <a:pt x="744" y="455"/>
                    <a:pt x="779" y="502"/>
                    <a:pt x="779" y="502"/>
                  </a:cubicBezTo>
                  <a:cubicBezTo>
                    <a:pt x="800" y="566"/>
                    <a:pt x="799" y="587"/>
                    <a:pt x="742" y="625"/>
                  </a:cubicBezTo>
                  <a:cubicBezTo>
                    <a:pt x="694" y="621"/>
                    <a:pt x="603" y="628"/>
                    <a:pt x="546" y="600"/>
                  </a:cubicBezTo>
                  <a:cubicBezTo>
                    <a:pt x="477" y="566"/>
                    <a:pt x="434" y="461"/>
                    <a:pt x="350" y="453"/>
                  </a:cubicBezTo>
                  <a:cubicBezTo>
                    <a:pt x="317" y="450"/>
                    <a:pt x="285" y="453"/>
                    <a:pt x="252" y="4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25"/>
            <p:cNvSpPr>
              <a:spLocks noChangeShapeType="1"/>
            </p:cNvSpPr>
            <p:nvPr/>
          </p:nvSpPr>
          <p:spPr bwMode="auto">
            <a:xfrm>
              <a:off x="4896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26"/>
            <p:cNvSpPr>
              <a:spLocks noChangeShapeType="1"/>
            </p:cNvSpPr>
            <p:nvPr/>
          </p:nvSpPr>
          <p:spPr bwMode="auto">
            <a:xfrm>
              <a:off x="4804" y="22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43" name="Line 27"/>
          <p:cNvSpPr>
            <a:spLocks noChangeShapeType="1"/>
          </p:cNvSpPr>
          <p:nvPr/>
        </p:nvSpPr>
        <p:spPr bwMode="auto">
          <a:xfrm flipV="1">
            <a:off x="4298950" y="2301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44" name="Line 28"/>
          <p:cNvSpPr>
            <a:spLocks noChangeShapeType="1"/>
          </p:cNvSpPr>
          <p:nvPr/>
        </p:nvSpPr>
        <p:spPr bwMode="auto">
          <a:xfrm flipV="1">
            <a:off x="4298950" y="1936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3206750" y="2084388"/>
            <a:ext cx="1065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d </a:t>
            </a:r>
            <a:r>
              <a:rPr lang="en-US" sz="1800">
                <a:cs typeface="Times New Roman" pitchFamily="18" charset="0"/>
              </a:rPr>
              <a:t>≈ </a:t>
            </a:r>
            <a:r>
              <a:rPr lang="en-US" sz="1800"/>
              <a:t>8 mm</a:t>
            </a:r>
            <a:endParaRPr lang="en-US" sz="1800" baseline="-25000"/>
          </a:p>
        </p:txBody>
      </p:sp>
      <p:pic>
        <p:nvPicPr>
          <p:cNvPr id="162846" name="Picture 30" descr="RSIfig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00400"/>
            <a:ext cx="31115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47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638800"/>
            <a:ext cx="12668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3733800" y="2628900"/>
            <a:ext cx="531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An empty “two-dimensional” electromagnetic resonator</a:t>
            </a:r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2257125" y="5971310"/>
            <a:ext cx="32736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Bow-Tie Billiard</a:t>
            </a:r>
          </a:p>
          <a:p>
            <a:r>
              <a:rPr lang="en-US" sz="1100" dirty="0" smtClean="0"/>
              <a:t>A</a:t>
            </a:r>
            <a:r>
              <a:rPr lang="en-US" sz="1100" dirty="0"/>
              <a:t>. </a:t>
            </a:r>
            <a:r>
              <a:rPr lang="en-US" sz="1100" dirty="0" err="1"/>
              <a:t>Gokirmak</a:t>
            </a:r>
            <a:r>
              <a:rPr lang="en-US" sz="1100" dirty="0"/>
              <a:t>, </a:t>
            </a:r>
            <a:r>
              <a:rPr lang="en-US" sz="1100" i="1" dirty="0"/>
              <a:t>et al</a:t>
            </a:r>
            <a:r>
              <a:rPr lang="en-US" sz="1100" dirty="0"/>
              <a:t>. Rev. Sci. </a:t>
            </a:r>
            <a:r>
              <a:rPr lang="en-US" sz="1100" dirty="0" err="1"/>
              <a:t>Instrum</a:t>
            </a:r>
            <a:r>
              <a:rPr lang="en-US" sz="1100" dirty="0"/>
              <a:t>. </a:t>
            </a:r>
            <a:r>
              <a:rPr lang="en-US" sz="1100" b="1" dirty="0"/>
              <a:t>69</a:t>
            </a:r>
            <a:r>
              <a:rPr lang="en-US" sz="1100" dirty="0"/>
              <a:t>, 3410 (1998)</a:t>
            </a:r>
          </a:p>
        </p:txBody>
      </p:sp>
      <p:grpSp>
        <p:nvGrpSpPr>
          <p:cNvPr id="2078" name="Group 34"/>
          <p:cNvGrpSpPr>
            <a:grpSpLocks/>
          </p:cNvGrpSpPr>
          <p:nvPr/>
        </p:nvGrpSpPr>
        <p:grpSpPr bwMode="auto">
          <a:xfrm>
            <a:off x="4800600" y="1676400"/>
            <a:ext cx="2500313" cy="366713"/>
            <a:chOff x="3024" y="1056"/>
            <a:chExt cx="1575" cy="231"/>
          </a:xfrm>
        </p:grpSpPr>
        <p:sp>
          <p:nvSpPr>
            <p:cNvPr id="2082" name="Text Box 35"/>
            <p:cNvSpPr txBox="1">
              <a:spLocks noChangeArrowheads="1"/>
            </p:cNvSpPr>
            <p:nvPr/>
          </p:nvSpPr>
          <p:spPr bwMode="auto">
            <a:xfrm>
              <a:off x="3446" y="1056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~</a:t>
              </a:r>
              <a:r>
                <a:rPr lang="en-US" sz="1800">
                  <a:cs typeface="Times New Roman" pitchFamily="18" charset="0"/>
                </a:rPr>
                <a:t> 50</a:t>
              </a:r>
              <a:r>
                <a:rPr lang="en-US" sz="1800"/>
                <a:t> cm</a:t>
              </a:r>
              <a:endParaRPr lang="en-US" sz="1800" baseline="-25000"/>
            </a:p>
          </p:txBody>
        </p:sp>
        <p:sp>
          <p:nvSpPr>
            <p:cNvPr id="2083" name="Line 36"/>
            <p:cNvSpPr>
              <a:spLocks noChangeShapeType="1"/>
            </p:cNvSpPr>
            <p:nvPr/>
          </p:nvSpPr>
          <p:spPr bwMode="auto">
            <a:xfrm>
              <a:off x="4071" y="1179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37"/>
            <p:cNvSpPr>
              <a:spLocks noChangeShapeType="1"/>
            </p:cNvSpPr>
            <p:nvPr/>
          </p:nvSpPr>
          <p:spPr bwMode="auto">
            <a:xfrm flipH="1">
              <a:off x="3024" y="1179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9" name="Text Box 38"/>
          <p:cNvSpPr txBox="1">
            <a:spLocks noChangeArrowheads="1"/>
          </p:cNvSpPr>
          <p:nvPr/>
        </p:nvSpPr>
        <p:spPr bwMode="auto">
          <a:xfrm>
            <a:off x="593725" y="1992313"/>
            <a:ext cx="1714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only propagating</a:t>
            </a:r>
          </a:p>
          <a:p>
            <a:r>
              <a:rPr lang="en-US"/>
              <a:t>mode for f &lt; c/d:</a:t>
            </a:r>
          </a:p>
        </p:txBody>
      </p:sp>
      <p:sp>
        <p:nvSpPr>
          <p:cNvPr id="2080" name="Text Box 39"/>
          <p:cNvSpPr txBox="1">
            <a:spLocks noChangeArrowheads="1"/>
          </p:cNvSpPr>
          <p:nvPr/>
        </p:nvSpPr>
        <p:spPr bwMode="auto">
          <a:xfrm>
            <a:off x="7451725" y="2297113"/>
            <a:ext cx="1020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Metal walls</a:t>
            </a:r>
          </a:p>
        </p:txBody>
      </p:sp>
      <p:sp>
        <p:nvSpPr>
          <p:cNvPr id="2081" name="Line 40"/>
          <p:cNvSpPr>
            <a:spLocks noChangeShapeType="1"/>
          </p:cNvSpPr>
          <p:nvPr/>
        </p:nvSpPr>
        <p:spPr bwMode="auto">
          <a:xfrm flipH="1" flipV="1">
            <a:off x="7175500" y="22225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20" grpId="0" animBg="1"/>
      <p:bldP spid="162821" grpId="0" animBg="1"/>
      <p:bldP spid="162822" grpId="0" animBg="1"/>
      <p:bldP spid="162823" grpId="0"/>
      <p:bldP spid="162824" grpId="0"/>
      <p:bldP spid="162825" grpId="0"/>
      <p:bldP spid="162828" grpId="0"/>
      <p:bldP spid="162831" grpId="0"/>
      <p:bldP spid="162832" grpId="0" animBg="1"/>
      <p:bldP spid="162833" grpId="0"/>
      <p:bldP spid="162834" grpId="0" animBg="1"/>
      <p:bldP spid="162835" grpId="0" animBg="1"/>
      <p:bldP spid="162836" grpId="0" animBg="1"/>
      <p:bldP spid="162837" grpId="0" animBg="1"/>
      <p:bldP spid="162843" grpId="0" animBg="1"/>
      <p:bldP spid="162844" grpId="0" animBg="1"/>
      <p:bldP spid="162845" grpId="0"/>
      <p:bldP spid="162848" grpId="0"/>
      <p:bldP spid="1628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29150"/>
            <a:ext cx="3962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284288" y="381000"/>
            <a:ext cx="7021512" cy="762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066800" y="152400"/>
            <a:ext cx="7086600" cy="838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457200" y="55563"/>
            <a:ext cx="8229600" cy="11430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2800" kern="0" dirty="0">
                <a:solidFill>
                  <a:schemeClr val="tx2"/>
                </a:solidFill>
                <a:latin typeface="+mj-lt"/>
                <a:ea typeface="PMingLiU" pitchFamily="18" charset="-120"/>
                <a:cs typeface="+mj-cs"/>
              </a:rPr>
              <a:t> </a:t>
            </a:r>
            <a:r>
              <a:rPr lang="en-US" altLang="zh-TW" sz="2400" kern="0" dirty="0">
                <a:solidFill>
                  <a:schemeClr val="tx2"/>
                </a:solidFill>
                <a:ea typeface="PMingLiU" pitchFamily="18" charset="-120"/>
                <a:cs typeface="+mj-cs"/>
              </a:rPr>
              <a:t>The Experiment:</a:t>
            </a:r>
          </a:p>
          <a:p>
            <a:pPr algn="ctr" eaLnBrk="0" hangingPunct="0">
              <a:defRPr/>
            </a:pPr>
            <a:r>
              <a:rPr lang="en-US" altLang="zh-TW" sz="2400" kern="0" dirty="0">
                <a:solidFill>
                  <a:schemeClr val="tx2"/>
                </a:solidFill>
                <a:ea typeface="PMingLiU" pitchFamily="18" charset="-120"/>
                <a:cs typeface="+mj-cs"/>
              </a:rPr>
              <a:t>A simplified model of wave-chaotic scattering systems</a:t>
            </a:r>
          </a:p>
        </p:txBody>
      </p:sp>
      <p:pic>
        <p:nvPicPr>
          <p:cNvPr id="215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895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4895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2590800" y="42672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A thin hollow metal box  </a:t>
            </a:r>
          </a:p>
        </p:txBody>
      </p:sp>
      <p:sp>
        <p:nvSpPr>
          <p:cNvPr id="21513" name="Line 16"/>
          <p:cNvSpPr>
            <a:spLocks noChangeShapeType="1"/>
          </p:cNvSpPr>
          <p:nvPr/>
        </p:nvSpPr>
        <p:spPr bwMode="auto">
          <a:xfrm flipH="1">
            <a:off x="1752600" y="21336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>
            <a:off x="2133600" y="2133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1676400" y="175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ports</a:t>
            </a:r>
          </a:p>
        </p:txBody>
      </p:sp>
      <p:sp>
        <p:nvSpPr>
          <p:cNvPr id="21516" name="Rectangle 23"/>
          <p:cNvSpPr>
            <a:spLocks noChangeArrowheads="1"/>
          </p:cNvSpPr>
          <p:nvPr/>
        </p:nvSpPr>
        <p:spPr bwMode="auto">
          <a:xfrm>
            <a:off x="5715000" y="1463675"/>
            <a:ext cx="3810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7" name="Picture 26" descr="DSCF1518"/>
          <p:cNvPicPr>
            <a:picLocks noChangeAspect="1" noChangeArrowheads="1"/>
          </p:cNvPicPr>
          <p:nvPr/>
        </p:nvPicPr>
        <p:blipFill>
          <a:blip r:embed="rId5" cstate="print"/>
          <a:srcRect l="4123" t="18518" r="9279" b="11111"/>
          <a:stretch>
            <a:fillRect/>
          </a:stretch>
        </p:blipFill>
        <p:spPr bwMode="auto">
          <a:xfrm>
            <a:off x="5257800" y="1524000"/>
            <a:ext cx="3733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DSCF1525"/>
          <p:cNvPicPr>
            <a:picLocks noChangeAspect="1" noChangeArrowheads="1"/>
          </p:cNvPicPr>
          <p:nvPr/>
        </p:nvPicPr>
        <p:blipFill>
          <a:blip r:embed="rId6" cstate="print"/>
          <a:srcRect t="10728"/>
          <a:stretch>
            <a:fillRect/>
          </a:stretch>
        </p:blipFill>
        <p:spPr bwMode="auto">
          <a:xfrm>
            <a:off x="5257800" y="1447800"/>
            <a:ext cx="37338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28"/>
          <p:cNvSpPr txBox="1">
            <a:spLocks noChangeArrowheads="1"/>
          </p:cNvSpPr>
          <p:nvPr/>
        </p:nvSpPr>
        <p:spPr bwMode="auto">
          <a:xfrm>
            <a:off x="2590800" y="52451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>
                <a:ea typeface="PMingLiU" pitchFamily="18" charset="-120"/>
              </a:rPr>
              <a:t>Side view</a:t>
            </a:r>
          </a:p>
        </p:txBody>
      </p:sp>
      <p:sp>
        <p:nvSpPr>
          <p:cNvPr id="21520" name="Line 30"/>
          <p:cNvSpPr>
            <a:spLocks noChangeShapeType="1"/>
          </p:cNvSpPr>
          <p:nvPr/>
        </p:nvSpPr>
        <p:spPr bwMode="auto">
          <a:xfrm>
            <a:off x="457200" y="4267200"/>
            <a:ext cx="3505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32"/>
          <p:cNvSpPr>
            <a:spLocks noChangeShapeType="1"/>
          </p:cNvSpPr>
          <p:nvPr/>
        </p:nvSpPr>
        <p:spPr bwMode="auto">
          <a:xfrm flipV="1">
            <a:off x="257175" y="2667000"/>
            <a:ext cx="200025" cy="1247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Text Box 33"/>
          <p:cNvSpPr txBox="1">
            <a:spLocks noChangeArrowheads="1"/>
          </p:cNvSpPr>
          <p:nvPr/>
        </p:nvSpPr>
        <p:spPr bwMode="auto">
          <a:xfrm>
            <a:off x="9525" y="2387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21.6 cm</a:t>
            </a:r>
          </a:p>
        </p:txBody>
      </p:sp>
      <p:sp>
        <p:nvSpPr>
          <p:cNvPr id="21523" name="Text Box 31"/>
          <p:cNvSpPr txBox="1">
            <a:spLocks noChangeArrowheads="1"/>
          </p:cNvSpPr>
          <p:nvPr/>
        </p:nvSpPr>
        <p:spPr bwMode="auto">
          <a:xfrm>
            <a:off x="1676400" y="42719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43.2 cm</a:t>
            </a:r>
          </a:p>
        </p:txBody>
      </p:sp>
      <p:sp>
        <p:nvSpPr>
          <p:cNvPr id="21524" name="Line 36"/>
          <p:cNvSpPr>
            <a:spLocks noChangeShapeType="1"/>
          </p:cNvSpPr>
          <p:nvPr/>
        </p:nvSpPr>
        <p:spPr bwMode="auto">
          <a:xfrm>
            <a:off x="990600" y="595788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Text Box 37"/>
          <p:cNvSpPr txBox="1">
            <a:spLocks noChangeArrowheads="1"/>
          </p:cNvSpPr>
          <p:nvPr/>
        </p:nvSpPr>
        <p:spPr bwMode="auto">
          <a:xfrm>
            <a:off x="1020763" y="597852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0.8 cm</a:t>
            </a:r>
          </a:p>
        </p:txBody>
      </p:sp>
      <p:sp>
        <p:nvSpPr>
          <p:cNvPr id="21526" name="Line 38"/>
          <p:cNvSpPr>
            <a:spLocks noChangeShapeType="1"/>
          </p:cNvSpPr>
          <p:nvPr/>
        </p:nvSpPr>
        <p:spPr bwMode="auto">
          <a:xfrm flipV="1">
            <a:off x="2514600" y="3657600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39"/>
          <p:cNvSpPr txBox="1">
            <a:spLocks noChangeArrowheads="1"/>
          </p:cNvSpPr>
          <p:nvPr/>
        </p:nvSpPr>
        <p:spPr bwMode="auto">
          <a:xfrm>
            <a:off x="25146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λ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51188" y="3263900"/>
            <a:ext cx="5410200" cy="2665413"/>
            <a:chOff x="1872" y="1728"/>
            <a:chExt cx="3408" cy="1679"/>
          </a:xfrm>
        </p:grpSpPr>
        <p:pic>
          <p:nvPicPr>
            <p:cNvPr id="21532" name="Picture 20" descr="DSCF1522"/>
            <p:cNvPicPr>
              <a:picLocks noChangeAspect="1" noChangeArrowheads="1"/>
            </p:cNvPicPr>
            <p:nvPr/>
          </p:nvPicPr>
          <p:blipFill>
            <a:blip r:embed="rId7" cstate="print"/>
            <a:srcRect l="15663" t="16064" r="17744" b="37056"/>
            <a:stretch>
              <a:fillRect/>
            </a:stretch>
          </p:blipFill>
          <p:spPr bwMode="auto">
            <a:xfrm>
              <a:off x="2736" y="2064"/>
              <a:ext cx="2544" cy="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3" name="Line 21"/>
            <p:cNvSpPr>
              <a:spLocks noChangeShapeType="1"/>
            </p:cNvSpPr>
            <p:nvPr/>
          </p:nvSpPr>
          <p:spPr bwMode="auto">
            <a:xfrm flipH="1" flipV="1">
              <a:off x="1872" y="1728"/>
              <a:ext cx="1968" cy="7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9" name="Text Box 7"/>
          <p:cNvSpPr txBox="1">
            <a:spLocks noChangeArrowheads="1"/>
          </p:cNvSpPr>
          <p:nvPr/>
        </p:nvSpPr>
        <p:spPr bwMode="auto">
          <a:xfrm>
            <a:off x="2819400" y="5943600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E</a:t>
            </a:r>
            <a:r>
              <a:rPr lang="en-US" sz="1800" baseline="-25000"/>
              <a:t>z</a:t>
            </a:r>
          </a:p>
        </p:txBody>
      </p:sp>
      <p:cxnSp>
        <p:nvCxnSpPr>
          <p:cNvPr id="21530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2705101" y="61341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1039813" y="4648200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Coaxial</a:t>
            </a:r>
          </a:p>
          <a:p>
            <a:pPr algn="r"/>
            <a:r>
              <a:rPr lang="en-US"/>
              <a:t>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owTieCavity+P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IMG_3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444625" y="76200"/>
            <a:ext cx="6099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/>
              <a:t>Microwave-Cavity Analog of a 2D</a:t>
            </a:r>
          </a:p>
          <a:p>
            <a:pPr algn="ctr" eaLnBrk="0" hangingPunct="0"/>
            <a:r>
              <a:rPr lang="en-US" sz="3200" b="1"/>
              <a:t>Infinite Square Well </a:t>
            </a:r>
          </a:p>
          <a:p>
            <a:pPr algn="ctr" eaLnBrk="0" hangingPunct="0"/>
            <a:r>
              <a:rPr lang="en-US" sz="2400" b="1"/>
              <a:t>with Coupling to Scattering States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517650" y="1676400"/>
            <a:ext cx="5949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Network Analyzer (measures S-matrix vs. frequency)</a:t>
            </a: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5715000" y="2057400"/>
            <a:ext cx="533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H="1">
            <a:off x="1600200" y="2057400"/>
            <a:ext cx="1600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657600" y="5791200"/>
            <a:ext cx="2765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Thin Microwave Cavity</a:t>
            </a:r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 flipV="1">
            <a:off x="5029200" y="4724400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 flipV="1">
            <a:off x="2971800" y="4572000"/>
            <a:ext cx="2057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43800" y="579120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Ports</a:t>
            </a: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 flipH="1" flipV="1">
            <a:off x="7239000" y="4724400"/>
            <a:ext cx="6858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 flipV="1">
            <a:off x="5562600" y="4648200"/>
            <a:ext cx="23622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914400" y="5867400"/>
            <a:ext cx="1776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Electromagnet</a:t>
            </a: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H="1" flipV="1">
            <a:off x="1752600" y="4724400"/>
            <a:ext cx="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133350" y="6262688"/>
            <a:ext cx="9010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We measure from 500 MHz – 19 GHz, covering about 750 modes in the semi-classical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/>
      <p:bldP spid="221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The Microwave Billiard Experiment</a:t>
            </a:r>
            <a:endParaRPr lang="en-US" sz="2000" b="1" dirty="0">
              <a:solidFill>
                <a:schemeClr val="bg2"/>
              </a:solidFill>
            </a:endParaRPr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Properties of Open / Scattering Wave Chaotic</a:t>
            </a:r>
            <a:r>
              <a:rPr lang="en-US" dirty="0"/>
              <a:t> </a:t>
            </a:r>
            <a:r>
              <a:rPr lang="en-US" sz="2000" b="1" dirty="0"/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Wireless Power Transfer and Wave Chaos (Gemstone Team TESLA)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85875" y="152400"/>
            <a:ext cx="623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Wave Chaotic Eigenfunctions (~ closed system)</a:t>
            </a:r>
          </a:p>
          <a:p>
            <a:pPr algn="ctr" eaLnBrk="0" hangingPunct="0"/>
            <a:r>
              <a:rPr lang="en-US" sz="2400"/>
              <a:t>with and without Time Reversal Invariance (TRI)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890439" y="6243935"/>
            <a:ext cx="4177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D.-H </a:t>
            </a:r>
            <a:r>
              <a:rPr lang="en-US" sz="1200" dirty="0"/>
              <a:t>Wu, J. S. A. Bridgewater, Ali </a:t>
            </a:r>
            <a:r>
              <a:rPr lang="en-US" sz="1200" dirty="0" err="1"/>
              <a:t>Gokirmak</a:t>
            </a:r>
            <a:r>
              <a:rPr lang="en-US" sz="1200" dirty="0"/>
              <a:t>, and </a:t>
            </a:r>
            <a:r>
              <a:rPr lang="en-US" sz="1200" dirty="0" smtClean="0"/>
              <a:t>S. </a:t>
            </a:r>
            <a:r>
              <a:rPr lang="en-US" sz="1200" dirty="0"/>
              <a:t>M. Anlage, </a:t>
            </a:r>
          </a:p>
          <a:p>
            <a:pPr algn="ctr" eaLnBrk="0" hangingPunct="0"/>
            <a:r>
              <a:rPr lang="en-US" sz="1200" dirty="0"/>
              <a:t>Phys. Rev. Lett. </a:t>
            </a:r>
            <a:r>
              <a:rPr lang="en-US" sz="1200" u="sng" dirty="0"/>
              <a:t>81</a:t>
            </a:r>
            <a:r>
              <a:rPr lang="en-US" sz="1200" dirty="0"/>
              <a:t>, 2890 (1998).</a:t>
            </a:r>
            <a:endParaRPr lang="en-US" sz="18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994525" y="1793875"/>
            <a:ext cx="2020888" cy="3295650"/>
            <a:chOff x="4406" y="1130"/>
            <a:chExt cx="1273" cy="2076"/>
          </a:xfrm>
        </p:grpSpPr>
        <p:sp>
          <p:nvSpPr>
            <p:cNvPr id="3401" name="Text Box 7"/>
            <p:cNvSpPr txBox="1">
              <a:spLocks noChangeArrowheads="1"/>
            </p:cNvSpPr>
            <p:nvPr/>
          </p:nvSpPr>
          <p:spPr bwMode="auto">
            <a:xfrm>
              <a:off x="4406" y="1130"/>
              <a:ext cx="103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TRI Broken</a:t>
              </a:r>
            </a:p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(GUE)</a:t>
              </a:r>
            </a:p>
          </p:txBody>
        </p:sp>
        <p:sp>
          <p:nvSpPr>
            <p:cNvPr id="3402" name="Text Box 8"/>
            <p:cNvSpPr txBox="1">
              <a:spLocks noChangeArrowheads="1"/>
            </p:cNvSpPr>
            <p:nvPr/>
          </p:nvSpPr>
          <p:spPr bwMode="auto">
            <a:xfrm>
              <a:off x="4449" y="2688"/>
              <a:ext cx="123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FF"/>
                  </a:solidFill>
                </a:rPr>
                <a:t>TRI Preserved</a:t>
              </a:r>
            </a:p>
            <a:p>
              <a:pPr eaLnBrk="0" hangingPunct="0"/>
              <a:r>
                <a:rPr lang="en-US" sz="2400">
                  <a:solidFill>
                    <a:srgbClr val="0000FF"/>
                  </a:solidFill>
                </a:rPr>
                <a:t>(GOE)</a:t>
              </a:r>
            </a:p>
          </p:txBody>
        </p:sp>
      </p:grpSp>
      <p:sp>
        <p:nvSpPr>
          <p:cNvPr id="3079" name="AutoShape 12"/>
          <p:cNvSpPr>
            <a:spLocks noChangeAspect="1" noChangeArrowheads="1" noTextEdit="1"/>
          </p:cNvSpPr>
          <p:nvPr/>
        </p:nvSpPr>
        <p:spPr bwMode="auto">
          <a:xfrm>
            <a:off x="1363663" y="990600"/>
            <a:ext cx="52657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8" y="3494088"/>
            <a:ext cx="2874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Freeform 15"/>
          <p:cNvSpPr>
            <a:spLocks/>
          </p:cNvSpPr>
          <p:nvPr/>
        </p:nvSpPr>
        <p:spPr bwMode="auto">
          <a:xfrm>
            <a:off x="3330575" y="3470275"/>
            <a:ext cx="2366963" cy="750888"/>
          </a:xfrm>
          <a:custGeom>
            <a:avLst/>
            <a:gdLst>
              <a:gd name="T0" fmla="*/ 0 w 1491"/>
              <a:gd name="T1" fmla="*/ 2147483647 h 473"/>
              <a:gd name="T2" fmla="*/ 2147483647 w 1491"/>
              <a:gd name="T3" fmla="*/ 2147483647 h 473"/>
              <a:gd name="T4" fmla="*/ 2147483647 w 1491"/>
              <a:gd name="T5" fmla="*/ 2147483647 h 473"/>
              <a:gd name="T6" fmla="*/ 2147483647 w 1491"/>
              <a:gd name="T7" fmla="*/ 2147483647 h 473"/>
              <a:gd name="T8" fmla="*/ 2147483647 w 1491"/>
              <a:gd name="T9" fmla="*/ 2147483647 h 473"/>
              <a:gd name="T10" fmla="*/ 2147483647 w 1491"/>
              <a:gd name="T11" fmla="*/ 2147483647 h 473"/>
              <a:gd name="T12" fmla="*/ 2147483647 w 1491"/>
              <a:gd name="T13" fmla="*/ 2147483647 h 473"/>
              <a:gd name="T14" fmla="*/ 2147483647 w 1491"/>
              <a:gd name="T15" fmla="*/ 2147483647 h 473"/>
              <a:gd name="T16" fmla="*/ 2147483647 w 1491"/>
              <a:gd name="T17" fmla="*/ 2147483647 h 473"/>
              <a:gd name="T18" fmla="*/ 2147483647 w 1491"/>
              <a:gd name="T19" fmla="*/ 2147483647 h 473"/>
              <a:gd name="T20" fmla="*/ 2147483647 w 1491"/>
              <a:gd name="T21" fmla="*/ 2147483647 h 473"/>
              <a:gd name="T22" fmla="*/ 2147483647 w 1491"/>
              <a:gd name="T23" fmla="*/ 2147483647 h 473"/>
              <a:gd name="T24" fmla="*/ 2147483647 w 1491"/>
              <a:gd name="T25" fmla="*/ 2147483647 h 473"/>
              <a:gd name="T26" fmla="*/ 2147483647 w 1491"/>
              <a:gd name="T27" fmla="*/ 2147483647 h 473"/>
              <a:gd name="T28" fmla="*/ 2147483647 w 1491"/>
              <a:gd name="T29" fmla="*/ 2147483647 h 473"/>
              <a:gd name="T30" fmla="*/ 2147483647 w 1491"/>
              <a:gd name="T31" fmla="*/ 2147483647 h 473"/>
              <a:gd name="T32" fmla="*/ 2147483647 w 1491"/>
              <a:gd name="T33" fmla="*/ 2147483647 h 473"/>
              <a:gd name="T34" fmla="*/ 2147483647 w 1491"/>
              <a:gd name="T35" fmla="*/ 2147483647 h 473"/>
              <a:gd name="T36" fmla="*/ 2147483647 w 1491"/>
              <a:gd name="T37" fmla="*/ 2147483647 h 473"/>
              <a:gd name="T38" fmla="*/ 2147483647 w 1491"/>
              <a:gd name="T39" fmla="*/ 2147483647 h 473"/>
              <a:gd name="T40" fmla="*/ 2147483647 w 1491"/>
              <a:gd name="T41" fmla="*/ 2147483647 h 473"/>
              <a:gd name="T42" fmla="*/ 2147483647 w 1491"/>
              <a:gd name="T43" fmla="*/ 2147483647 h 473"/>
              <a:gd name="T44" fmla="*/ 2147483647 w 1491"/>
              <a:gd name="T45" fmla="*/ 2147483647 h 473"/>
              <a:gd name="T46" fmla="*/ 2147483647 w 1491"/>
              <a:gd name="T47" fmla="*/ 2147483647 h 473"/>
              <a:gd name="T48" fmla="*/ 2147483647 w 1491"/>
              <a:gd name="T49" fmla="*/ 2147483647 h 473"/>
              <a:gd name="T50" fmla="*/ 2147483647 w 1491"/>
              <a:gd name="T51" fmla="*/ 2147483647 h 473"/>
              <a:gd name="T52" fmla="*/ 2147483647 w 1491"/>
              <a:gd name="T53" fmla="*/ 2147483647 h 473"/>
              <a:gd name="T54" fmla="*/ 2147483647 w 1491"/>
              <a:gd name="T55" fmla="*/ 2147483647 h 473"/>
              <a:gd name="T56" fmla="*/ 2147483647 w 1491"/>
              <a:gd name="T57" fmla="*/ 2147483647 h 473"/>
              <a:gd name="T58" fmla="*/ 2147483647 w 1491"/>
              <a:gd name="T59" fmla="*/ 2147483647 h 473"/>
              <a:gd name="T60" fmla="*/ 2147483647 w 1491"/>
              <a:gd name="T61" fmla="*/ 2147483647 h 473"/>
              <a:gd name="T62" fmla="*/ 2147483647 w 1491"/>
              <a:gd name="T63" fmla="*/ 2147483647 h 473"/>
              <a:gd name="T64" fmla="*/ 2147483647 w 1491"/>
              <a:gd name="T65" fmla="*/ 2147483647 h 473"/>
              <a:gd name="T66" fmla="*/ 2147483647 w 1491"/>
              <a:gd name="T67" fmla="*/ 2147483647 h 473"/>
              <a:gd name="T68" fmla="*/ 2147483647 w 1491"/>
              <a:gd name="T69" fmla="*/ 2147483647 h 473"/>
              <a:gd name="T70" fmla="*/ 2147483647 w 1491"/>
              <a:gd name="T71" fmla="*/ 2147483647 h 473"/>
              <a:gd name="T72" fmla="*/ 2147483647 w 1491"/>
              <a:gd name="T73" fmla="*/ 2147483647 h 473"/>
              <a:gd name="T74" fmla="*/ 2147483647 w 1491"/>
              <a:gd name="T75" fmla="*/ 2147483647 h 473"/>
              <a:gd name="T76" fmla="*/ 2147483647 w 1491"/>
              <a:gd name="T77" fmla="*/ 2147483647 h 473"/>
              <a:gd name="T78" fmla="*/ 2147483647 w 1491"/>
              <a:gd name="T79" fmla="*/ 2147483647 h 473"/>
              <a:gd name="T80" fmla="*/ 2147483647 w 1491"/>
              <a:gd name="T81" fmla="*/ 0 h 4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91"/>
              <a:gd name="T124" fmla="*/ 0 h 473"/>
              <a:gd name="T125" fmla="*/ 1491 w 1491"/>
              <a:gd name="T126" fmla="*/ 473 h 47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91" h="473">
                <a:moveTo>
                  <a:pt x="0" y="473"/>
                </a:moveTo>
                <a:lnTo>
                  <a:pt x="14" y="470"/>
                </a:lnTo>
                <a:lnTo>
                  <a:pt x="32" y="467"/>
                </a:lnTo>
                <a:lnTo>
                  <a:pt x="52" y="462"/>
                </a:lnTo>
                <a:lnTo>
                  <a:pt x="76" y="458"/>
                </a:lnTo>
                <a:lnTo>
                  <a:pt x="102" y="453"/>
                </a:lnTo>
                <a:lnTo>
                  <a:pt x="128" y="448"/>
                </a:lnTo>
                <a:lnTo>
                  <a:pt x="157" y="444"/>
                </a:lnTo>
                <a:lnTo>
                  <a:pt x="187" y="438"/>
                </a:lnTo>
                <a:lnTo>
                  <a:pt x="247" y="425"/>
                </a:lnTo>
                <a:lnTo>
                  <a:pt x="309" y="414"/>
                </a:lnTo>
                <a:lnTo>
                  <a:pt x="338" y="408"/>
                </a:lnTo>
                <a:lnTo>
                  <a:pt x="368" y="402"/>
                </a:lnTo>
                <a:lnTo>
                  <a:pt x="393" y="396"/>
                </a:lnTo>
                <a:lnTo>
                  <a:pt x="417" y="391"/>
                </a:lnTo>
                <a:lnTo>
                  <a:pt x="464" y="380"/>
                </a:lnTo>
                <a:lnTo>
                  <a:pt x="507" y="370"/>
                </a:lnTo>
                <a:lnTo>
                  <a:pt x="549" y="360"/>
                </a:lnTo>
                <a:lnTo>
                  <a:pt x="589" y="349"/>
                </a:lnTo>
                <a:lnTo>
                  <a:pt x="629" y="339"/>
                </a:lnTo>
                <a:lnTo>
                  <a:pt x="671" y="328"/>
                </a:lnTo>
                <a:lnTo>
                  <a:pt x="713" y="314"/>
                </a:lnTo>
                <a:lnTo>
                  <a:pt x="759" y="300"/>
                </a:lnTo>
                <a:lnTo>
                  <a:pt x="807" y="284"/>
                </a:lnTo>
                <a:lnTo>
                  <a:pt x="858" y="269"/>
                </a:lnTo>
                <a:lnTo>
                  <a:pt x="911" y="250"/>
                </a:lnTo>
                <a:lnTo>
                  <a:pt x="965" y="230"/>
                </a:lnTo>
                <a:lnTo>
                  <a:pt x="1019" y="212"/>
                </a:lnTo>
                <a:lnTo>
                  <a:pt x="1070" y="193"/>
                </a:lnTo>
                <a:lnTo>
                  <a:pt x="1121" y="173"/>
                </a:lnTo>
                <a:lnTo>
                  <a:pt x="1169" y="153"/>
                </a:lnTo>
                <a:lnTo>
                  <a:pt x="1215" y="134"/>
                </a:lnTo>
                <a:lnTo>
                  <a:pt x="1260" y="113"/>
                </a:lnTo>
                <a:lnTo>
                  <a:pt x="1306" y="91"/>
                </a:lnTo>
                <a:lnTo>
                  <a:pt x="1350" y="70"/>
                </a:lnTo>
                <a:lnTo>
                  <a:pt x="1392" y="49"/>
                </a:lnTo>
                <a:lnTo>
                  <a:pt x="1430" y="29"/>
                </a:lnTo>
                <a:lnTo>
                  <a:pt x="1446" y="22"/>
                </a:lnTo>
                <a:lnTo>
                  <a:pt x="1461" y="12"/>
                </a:lnTo>
                <a:lnTo>
                  <a:pt x="1477" y="6"/>
                </a:lnTo>
                <a:lnTo>
                  <a:pt x="1491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6"/>
          <p:cNvSpPr>
            <a:spLocks/>
          </p:cNvSpPr>
          <p:nvPr/>
        </p:nvSpPr>
        <p:spPr bwMode="auto">
          <a:xfrm>
            <a:off x="5019675" y="3465513"/>
            <a:ext cx="679450" cy="2247900"/>
          </a:xfrm>
          <a:custGeom>
            <a:avLst/>
            <a:gdLst>
              <a:gd name="T0" fmla="*/ 0 w 428"/>
              <a:gd name="T1" fmla="*/ 2147483647 h 1416"/>
              <a:gd name="T2" fmla="*/ 2147483647 w 428"/>
              <a:gd name="T3" fmla="*/ 2147483647 h 1416"/>
              <a:gd name="T4" fmla="*/ 2147483647 w 428"/>
              <a:gd name="T5" fmla="*/ 2147483647 h 1416"/>
              <a:gd name="T6" fmla="*/ 2147483647 w 428"/>
              <a:gd name="T7" fmla="*/ 2147483647 h 1416"/>
              <a:gd name="T8" fmla="*/ 2147483647 w 428"/>
              <a:gd name="T9" fmla="*/ 2147483647 h 1416"/>
              <a:gd name="T10" fmla="*/ 2147483647 w 428"/>
              <a:gd name="T11" fmla="*/ 2147483647 h 1416"/>
              <a:gd name="T12" fmla="*/ 2147483647 w 428"/>
              <a:gd name="T13" fmla="*/ 2147483647 h 1416"/>
              <a:gd name="T14" fmla="*/ 2147483647 w 428"/>
              <a:gd name="T15" fmla="*/ 2147483647 h 1416"/>
              <a:gd name="T16" fmla="*/ 2147483647 w 428"/>
              <a:gd name="T17" fmla="*/ 2147483647 h 1416"/>
              <a:gd name="T18" fmla="*/ 2147483647 w 428"/>
              <a:gd name="T19" fmla="*/ 2147483647 h 1416"/>
              <a:gd name="T20" fmla="*/ 2147483647 w 428"/>
              <a:gd name="T21" fmla="*/ 2147483647 h 1416"/>
              <a:gd name="T22" fmla="*/ 2147483647 w 428"/>
              <a:gd name="T23" fmla="*/ 2147483647 h 1416"/>
              <a:gd name="T24" fmla="*/ 2147483647 w 428"/>
              <a:gd name="T25" fmla="*/ 2147483647 h 1416"/>
              <a:gd name="T26" fmla="*/ 2147483647 w 428"/>
              <a:gd name="T27" fmla="*/ 2147483647 h 1416"/>
              <a:gd name="T28" fmla="*/ 2147483647 w 428"/>
              <a:gd name="T29" fmla="*/ 2147483647 h 1416"/>
              <a:gd name="T30" fmla="*/ 2147483647 w 428"/>
              <a:gd name="T31" fmla="*/ 2147483647 h 1416"/>
              <a:gd name="T32" fmla="*/ 2147483647 w 428"/>
              <a:gd name="T33" fmla="*/ 2147483647 h 1416"/>
              <a:gd name="T34" fmla="*/ 2147483647 w 428"/>
              <a:gd name="T35" fmla="*/ 2147483647 h 1416"/>
              <a:gd name="T36" fmla="*/ 2147483647 w 428"/>
              <a:gd name="T37" fmla="*/ 2147483647 h 1416"/>
              <a:gd name="T38" fmla="*/ 2147483647 w 428"/>
              <a:gd name="T39" fmla="*/ 2147483647 h 1416"/>
              <a:gd name="T40" fmla="*/ 2147483647 w 428"/>
              <a:gd name="T41" fmla="*/ 2147483647 h 1416"/>
              <a:gd name="T42" fmla="*/ 2147483647 w 428"/>
              <a:gd name="T43" fmla="*/ 2147483647 h 1416"/>
              <a:gd name="T44" fmla="*/ 2147483647 w 428"/>
              <a:gd name="T45" fmla="*/ 2147483647 h 1416"/>
              <a:gd name="T46" fmla="*/ 2147483647 w 428"/>
              <a:gd name="T47" fmla="*/ 2147483647 h 1416"/>
              <a:gd name="T48" fmla="*/ 2147483647 w 428"/>
              <a:gd name="T49" fmla="*/ 2147483647 h 1416"/>
              <a:gd name="T50" fmla="*/ 2147483647 w 428"/>
              <a:gd name="T51" fmla="*/ 2147483647 h 1416"/>
              <a:gd name="T52" fmla="*/ 2147483647 w 428"/>
              <a:gd name="T53" fmla="*/ 2147483647 h 1416"/>
              <a:gd name="T54" fmla="*/ 2147483647 w 428"/>
              <a:gd name="T55" fmla="*/ 0 h 14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8"/>
              <a:gd name="T85" fmla="*/ 0 h 1416"/>
              <a:gd name="T86" fmla="*/ 428 w 428"/>
              <a:gd name="T87" fmla="*/ 1416 h 14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8" h="1416">
                <a:moveTo>
                  <a:pt x="0" y="1416"/>
                </a:moveTo>
                <a:lnTo>
                  <a:pt x="3" y="1355"/>
                </a:lnTo>
                <a:lnTo>
                  <a:pt x="6" y="1291"/>
                </a:lnTo>
                <a:lnTo>
                  <a:pt x="12" y="1228"/>
                </a:lnTo>
                <a:lnTo>
                  <a:pt x="18" y="1163"/>
                </a:lnTo>
                <a:lnTo>
                  <a:pt x="24" y="1098"/>
                </a:lnTo>
                <a:lnTo>
                  <a:pt x="34" y="1031"/>
                </a:lnTo>
                <a:lnTo>
                  <a:pt x="45" y="966"/>
                </a:lnTo>
                <a:lnTo>
                  <a:pt x="58" y="901"/>
                </a:lnTo>
                <a:lnTo>
                  <a:pt x="75" y="835"/>
                </a:lnTo>
                <a:lnTo>
                  <a:pt x="92" y="768"/>
                </a:lnTo>
                <a:lnTo>
                  <a:pt x="113" y="700"/>
                </a:lnTo>
                <a:lnTo>
                  <a:pt x="134" y="632"/>
                </a:lnTo>
                <a:lnTo>
                  <a:pt x="157" y="566"/>
                </a:lnTo>
                <a:lnTo>
                  <a:pt x="182" y="501"/>
                </a:lnTo>
                <a:lnTo>
                  <a:pt x="205" y="437"/>
                </a:lnTo>
                <a:lnTo>
                  <a:pt x="229" y="379"/>
                </a:lnTo>
                <a:lnTo>
                  <a:pt x="253" y="323"/>
                </a:lnTo>
                <a:lnTo>
                  <a:pt x="280" y="267"/>
                </a:lnTo>
                <a:lnTo>
                  <a:pt x="309" y="213"/>
                </a:lnTo>
                <a:lnTo>
                  <a:pt x="335" y="162"/>
                </a:lnTo>
                <a:lnTo>
                  <a:pt x="363" y="114"/>
                </a:lnTo>
                <a:lnTo>
                  <a:pt x="375" y="93"/>
                </a:lnTo>
                <a:lnTo>
                  <a:pt x="388" y="73"/>
                </a:lnTo>
                <a:lnTo>
                  <a:pt x="399" y="51"/>
                </a:lnTo>
                <a:lnTo>
                  <a:pt x="410" y="32"/>
                </a:lnTo>
                <a:lnTo>
                  <a:pt x="419" y="15"/>
                </a:lnTo>
                <a:lnTo>
                  <a:pt x="42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7"/>
          <p:cNvSpPr>
            <a:spLocks noChangeShapeType="1"/>
          </p:cNvSpPr>
          <p:nvPr/>
        </p:nvSpPr>
        <p:spPr bwMode="auto">
          <a:xfrm flipH="1">
            <a:off x="2208213" y="5707063"/>
            <a:ext cx="2811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8"/>
          <p:cNvSpPr>
            <a:spLocks noChangeShapeType="1"/>
          </p:cNvSpPr>
          <p:nvPr/>
        </p:nvSpPr>
        <p:spPr bwMode="auto">
          <a:xfrm flipV="1">
            <a:off x="2208213" y="4314825"/>
            <a:ext cx="3175" cy="13922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0" y="1192213"/>
            <a:ext cx="28971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Freeform 20"/>
          <p:cNvSpPr>
            <a:spLocks/>
          </p:cNvSpPr>
          <p:nvPr/>
        </p:nvSpPr>
        <p:spPr bwMode="auto">
          <a:xfrm>
            <a:off x="5030788" y="1081088"/>
            <a:ext cx="763587" cy="2339975"/>
          </a:xfrm>
          <a:custGeom>
            <a:avLst/>
            <a:gdLst>
              <a:gd name="T0" fmla="*/ 0 w 481"/>
              <a:gd name="T1" fmla="*/ 2147483647 h 1474"/>
              <a:gd name="T2" fmla="*/ 2147483647 w 481"/>
              <a:gd name="T3" fmla="*/ 2147483647 h 1474"/>
              <a:gd name="T4" fmla="*/ 2147483647 w 481"/>
              <a:gd name="T5" fmla="*/ 2147483647 h 1474"/>
              <a:gd name="T6" fmla="*/ 2147483647 w 481"/>
              <a:gd name="T7" fmla="*/ 2147483647 h 1474"/>
              <a:gd name="T8" fmla="*/ 2147483647 w 481"/>
              <a:gd name="T9" fmla="*/ 2147483647 h 1474"/>
              <a:gd name="T10" fmla="*/ 2147483647 w 481"/>
              <a:gd name="T11" fmla="*/ 2147483647 h 1474"/>
              <a:gd name="T12" fmla="*/ 2147483647 w 481"/>
              <a:gd name="T13" fmla="*/ 2147483647 h 1474"/>
              <a:gd name="T14" fmla="*/ 2147483647 w 481"/>
              <a:gd name="T15" fmla="*/ 2147483647 h 1474"/>
              <a:gd name="T16" fmla="*/ 2147483647 w 481"/>
              <a:gd name="T17" fmla="*/ 2147483647 h 1474"/>
              <a:gd name="T18" fmla="*/ 2147483647 w 481"/>
              <a:gd name="T19" fmla="*/ 2147483647 h 1474"/>
              <a:gd name="T20" fmla="*/ 2147483647 w 481"/>
              <a:gd name="T21" fmla="*/ 2147483647 h 1474"/>
              <a:gd name="T22" fmla="*/ 2147483647 w 481"/>
              <a:gd name="T23" fmla="*/ 2147483647 h 1474"/>
              <a:gd name="T24" fmla="*/ 2147483647 w 481"/>
              <a:gd name="T25" fmla="*/ 2147483647 h 1474"/>
              <a:gd name="T26" fmla="*/ 2147483647 w 481"/>
              <a:gd name="T27" fmla="*/ 2147483647 h 1474"/>
              <a:gd name="T28" fmla="*/ 2147483647 w 481"/>
              <a:gd name="T29" fmla="*/ 2147483647 h 1474"/>
              <a:gd name="T30" fmla="*/ 2147483647 w 481"/>
              <a:gd name="T31" fmla="*/ 2147483647 h 1474"/>
              <a:gd name="T32" fmla="*/ 2147483647 w 481"/>
              <a:gd name="T33" fmla="*/ 2147483647 h 1474"/>
              <a:gd name="T34" fmla="*/ 2147483647 w 481"/>
              <a:gd name="T35" fmla="*/ 2147483647 h 1474"/>
              <a:gd name="T36" fmla="*/ 2147483647 w 481"/>
              <a:gd name="T37" fmla="*/ 2147483647 h 1474"/>
              <a:gd name="T38" fmla="*/ 2147483647 w 481"/>
              <a:gd name="T39" fmla="*/ 2147483647 h 1474"/>
              <a:gd name="T40" fmla="*/ 2147483647 w 481"/>
              <a:gd name="T41" fmla="*/ 2147483647 h 1474"/>
              <a:gd name="T42" fmla="*/ 2147483647 w 481"/>
              <a:gd name="T43" fmla="*/ 2147483647 h 1474"/>
              <a:gd name="T44" fmla="*/ 2147483647 w 481"/>
              <a:gd name="T45" fmla="*/ 2147483647 h 1474"/>
              <a:gd name="T46" fmla="*/ 2147483647 w 481"/>
              <a:gd name="T47" fmla="*/ 2147483647 h 1474"/>
              <a:gd name="T48" fmla="*/ 2147483647 w 481"/>
              <a:gd name="T49" fmla="*/ 2147483647 h 1474"/>
              <a:gd name="T50" fmla="*/ 2147483647 w 481"/>
              <a:gd name="T51" fmla="*/ 2147483647 h 1474"/>
              <a:gd name="T52" fmla="*/ 2147483647 w 481"/>
              <a:gd name="T53" fmla="*/ 2147483647 h 1474"/>
              <a:gd name="T54" fmla="*/ 2147483647 w 481"/>
              <a:gd name="T55" fmla="*/ 2147483647 h 1474"/>
              <a:gd name="T56" fmla="*/ 2147483647 w 481"/>
              <a:gd name="T57" fmla="*/ 2147483647 h 1474"/>
              <a:gd name="T58" fmla="*/ 2147483647 w 481"/>
              <a:gd name="T59" fmla="*/ 2147483647 h 1474"/>
              <a:gd name="T60" fmla="*/ 2147483647 w 481"/>
              <a:gd name="T61" fmla="*/ 2147483647 h 1474"/>
              <a:gd name="T62" fmla="*/ 2147483647 w 481"/>
              <a:gd name="T63" fmla="*/ 2147483647 h 1474"/>
              <a:gd name="T64" fmla="*/ 2147483647 w 481"/>
              <a:gd name="T65" fmla="*/ 2147483647 h 1474"/>
              <a:gd name="T66" fmla="*/ 2147483647 w 481"/>
              <a:gd name="T67" fmla="*/ 2147483647 h 1474"/>
              <a:gd name="T68" fmla="*/ 2147483647 w 481"/>
              <a:gd name="T69" fmla="*/ 2147483647 h 1474"/>
              <a:gd name="T70" fmla="*/ 2147483647 w 481"/>
              <a:gd name="T71" fmla="*/ 0 h 14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1"/>
              <a:gd name="T109" fmla="*/ 0 h 1474"/>
              <a:gd name="T110" fmla="*/ 481 w 481"/>
              <a:gd name="T111" fmla="*/ 1474 h 14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1" h="1474">
                <a:moveTo>
                  <a:pt x="0" y="1474"/>
                </a:moveTo>
                <a:lnTo>
                  <a:pt x="7" y="1369"/>
                </a:lnTo>
                <a:lnTo>
                  <a:pt x="17" y="1264"/>
                </a:lnTo>
                <a:lnTo>
                  <a:pt x="30" y="1159"/>
                </a:lnTo>
                <a:lnTo>
                  <a:pt x="39" y="1106"/>
                </a:lnTo>
                <a:lnTo>
                  <a:pt x="47" y="1055"/>
                </a:lnTo>
                <a:lnTo>
                  <a:pt x="58" y="1002"/>
                </a:lnTo>
                <a:lnTo>
                  <a:pt x="70" y="947"/>
                </a:lnTo>
                <a:lnTo>
                  <a:pt x="96" y="838"/>
                </a:lnTo>
                <a:lnTo>
                  <a:pt x="110" y="786"/>
                </a:lnTo>
                <a:lnTo>
                  <a:pt x="126" y="735"/>
                </a:lnTo>
                <a:lnTo>
                  <a:pt x="140" y="685"/>
                </a:lnTo>
                <a:lnTo>
                  <a:pt x="154" y="640"/>
                </a:lnTo>
                <a:lnTo>
                  <a:pt x="161" y="620"/>
                </a:lnTo>
                <a:lnTo>
                  <a:pt x="167" y="602"/>
                </a:lnTo>
                <a:lnTo>
                  <a:pt x="180" y="568"/>
                </a:lnTo>
                <a:lnTo>
                  <a:pt x="192" y="535"/>
                </a:lnTo>
                <a:lnTo>
                  <a:pt x="206" y="506"/>
                </a:lnTo>
                <a:lnTo>
                  <a:pt x="220" y="477"/>
                </a:lnTo>
                <a:lnTo>
                  <a:pt x="235" y="447"/>
                </a:lnTo>
                <a:lnTo>
                  <a:pt x="253" y="415"/>
                </a:lnTo>
                <a:lnTo>
                  <a:pt x="260" y="396"/>
                </a:lnTo>
                <a:lnTo>
                  <a:pt x="271" y="378"/>
                </a:lnTo>
                <a:lnTo>
                  <a:pt x="282" y="356"/>
                </a:lnTo>
                <a:lnTo>
                  <a:pt x="293" y="333"/>
                </a:lnTo>
                <a:lnTo>
                  <a:pt x="307" y="310"/>
                </a:lnTo>
                <a:lnTo>
                  <a:pt x="321" y="283"/>
                </a:lnTo>
                <a:lnTo>
                  <a:pt x="350" y="231"/>
                </a:lnTo>
                <a:lnTo>
                  <a:pt x="381" y="178"/>
                </a:lnTo>
                <a:lnTo>
                  <a:pt x="410" y="125"/>
                </a:lnTo>
                <a:lnTo>
                  <a:pt x="424" y="101"/>
                </a:lnTo>
                <a:lnTo>
                  <a:pt x="437" y="78"/>
                </a:lnTo>
                <a:lnTo>
                  <a:pt x="450" y="54"/>
                </a:lnTo>
                <a:lnTo>
                  <a:pt x="463" y="34"/>
                </a:lnTo>
                <a:lnTo>
                  <a:pt x="472" y="16"/>
                </a:lnTo>
                <a:lnTo>
                  <a:pt x="481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21"/>
          <p:cNvSpPr>
            <a:spLocks/>
          </p:cNvSpPr>
          <p:nvPr/>
        </p:nvSpPr>
        <p:spPr bwMode="auto">
          <a:xfrm>
            <a:off x="2205038" y="1943100"/>
            <a:ext cx="1250950" cy="61913"/>
          </a:xfrm>
          <a:custGeom>
            <a:avLst/>
            <a:gdLst>
              <a:gd name="T0" fmla="*/ 0 w 788"/>
              <a:gd name="T1" fmla="*/ 2147483647 h 39"/>
              <a:gd name="T2" fmla="*/ 2147483647 w 788"/>
              <a:gd name="T3" fmla="*/ 2147483647 h 39"/>
              <a:gd name="T4" fmla="*/ 2147483647 w 788"/>
              <a:gd name="T5" fmla="*/ 2147483647 h 39"/>
              <a:gd name="T6" fmla="*/ 2147483647 w 788"/>
              <a:gd name="T7" fmla="*/ 2147483647 h 39"/>
              <a:gd name="T8" fmla="*/ 2147483647 w 788"/>
              <a:gd name="T9" fmla="*/ 2147483647 h 39"/>
              <a:gd name="T10" fmla="*/ 2147483647 w 788"/>
              <a:gd name="T11" fmla="*/ 2147483647 h 39"/>
              <a:gd name="T12" fmla="*/ 2147483647 w 788"/>
              <a:gd name="T13" fmla="*/ 2147483647 h 39"/>
              <a:gd name="T14" fmla="*/ 2147483647 w 788"/>
              <a:gd name="T15" fmla="*/ 2147483647 h 39"/>
              <a:gd name="T16" fmla="*/ 2147483647 w 788"/>
              <a:gd name="T17" fmla="*/ 2147483647 h 39"/>
              <a:gd name="T18" fmla="*/ 2147483647 w 788"/>
              <a:gd name="T19" fmla="*/ 2147483647 h 39"/>
              <a:gd name="T20" fmla="*/ 2147483647 w 788"/>
              <a:gd name="T21" fmla="*/ 2147483647 h 39"/>
              <a:gd name="T22" fmla="*/ 2147483647 w 788"/>
              <a:gd name="T23" fmla="*/ 2147483647 h 39"/>
              <a:gd name="T24" fmla="*/ 2147483647 w 788"/>
              <a:gd name="T25" fmla="*/ 2147483647 h 39"/>
              <a:gd name="T26" fmla="*/ 2147483647 w 788"/>
              <a:gd name="T27" fmla="*/ 2147483647 h 39"/>
              <a:gd name="T28" fmla="*/ 2147483647 w 788"/>
              <a:gd name="T29" fmla="*/ 2147483647 h 39"/>
              <a:gd name="T30" fmla="*/ 2147483647 w 788"/>
              <a:gd name="T31" fmla="*/ 2147483647 h 39"/>
              <a:gd name="T32" fmla="*/ 2147483647 w 788"/>
              <a:gd name="T33" fmla="*/ 2147483647 h 39"/>
              <a:gd name="T34" fmla="*/ 2147483647 w 788"/>
              <a:gd name="T35" fmla="*/ 2147483647 h 39"/>
              <a:gd name="T36" fmla="*/ 2147483647 w 788"/>
              <a:gd name="T37" fmla="*/ 2147483647 h 39"/>
              <a:gd name="T38" fmla="*/ 2147483647 w 788"/>
              <a:gd name="T39" fmla="*/ 2147483647 h 39"/>
              <a:gd name="T40" fmla="*/ 2147483647 w 788"/>
              <a:gd name="T41" fmla="*/ 2147483647 h 39"/>
              <a:gd name="T42" fmla="*/ 2147483647 w 788"/>
              <a:gd name="T43" fmla="*/ 2147483647 h 39"/>
              <a:gd name="T44" fmla="*/ 2147483647 w 788"/>
              <a:gd name="T45" fmla="*/ 2147483647 h 39"/>
              <a:gd name="T46" fmla="*/ 2147483647 w 788"/>
              <a:gd name="T47" fmla="*/ 0 h 39"/>
              <a:gd name="T48" fmla="*/ 2147483647 w 788"/>
              <a:gd name="T49" fmla="*/ 0 h 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8"/>
              <a:gd name="T76" fmla="*/ 0 h 39"/>
              <a:gd name="T77" fmla="*/ 788 w 788"/>
              <a:gd name="T78" fmla="*/ 39 h 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8" h="39">
                <a:moveTo>
                  <a:pt x="0" y="39"/>
                </a:moveTo>
                <a:lnTo>
                  <a:pt x="8" y="39"/>
                </a:lnTo>
                <a:lnTo>
                  <a:pt x="17" y="39"/>
                </a:lnTo>
                <a:lnTo>
                  <a:pt x="36" y="37"/>
                </a:lnTo>
                <a:lnTo>
                  <a:pt x="61" y="37"/>
                </a:lnTo>
                <a:lnTo>
                  <a:pt x="87" y="36"/>
                </a:lnTo>
                <a:lnTo>
                  <a:pt x="118" y="36"/>
                </a:lnTo>
                <a:lnTo>
                  <a:pt x="150" y="36"/>
                </a:lnTo>
                <a:lnTo>
                  <a:pt x="215" y="32"/>
                </a:lnTo>
                <a:lnTo>
                  <a:pt x="251" y="31"/>
                </a:lnTo>
                <a:lnTo>
                  <a:pt x="290" y="29"/>
                </a:lnTo>
                <a:lnTo>
                  <a:pt x="328" y="29"/>
                </a:lnTo>
                <a:lnTo>
                  <a:pt x="372" y="28"/>
                </a:lnTo>
                <a:lnTo>
                  <a:pt x="413" y="26"/>
                </a:lnTo>
                <a:lnTo>
                  <a:pt x="454" y="23"/>
                </a:lnTo>
                <a:lnTo>
                  <a:pt x="494" y="23"/>
                </a:lnTo>
                <a:lnTo>
                  <a:pt x="531" y="20"/>
                </a:lnTo>
                <a:lnTo>
                  <a:pt x="605" y="15"/>
                </a:lnTo>
                <a:lnTo>
                  <a:pt x="641" y="12"/>
                </a:lnTo>
                <a:lnTo>
                  <a:pt x="675" y="9"/>
                </a:lnTo>
                <a:lnTo>
                  <a:pt x="707" y="6"/>
                </a:lnTo>
                <a:lnTo>
                  <a:pt x="738" y="5"/>
                </a:lnTo>
                <a:lnTo>
                  <a:pt x="764" y="2"/>
                </a:lnTo>
                <a:lnTo>
                  <a:pt x="777" y="0"/>
                </a:lnTo>
                <a:lnTo>
                  <a:pt x="78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22"/>
          <p:cNvSpPr>
            <a:spLocks/>
          </p:cNvSpPr>
          <p:nvPr/>
        </p:nvSpPr>
        <p:spPr bwMode="auto">
          <a:xfrm>
            <a:off x="3556000" y="1641475"/>
            <a:ext cx="1092200" cy="279400"/>
          </a:xfrm>
          <a:custGeom>
            <a:avLst/>
            <a:gdLst>
              <a:gd name="T0" fmla="*/ 0 w 688"/>
              <a:gd name="T1" fmla="*/ 2147483647 h 176"/>
              <a:gd name="T2" fmla="*/ 2147483647 w 688"/>
              <a:gd name="T3" fmla="*/ 2147483647 h 176"/>
              <a:gd name="T4" fmla="*/ 2147483647 w 688"/>
              <a:gd name="T5" fmla="*/ 2147483647 h 176"/>
              <a:gd name="T6" fmla="*/ 2147483647 w 688"/>
              <a:gd name="T7" fmla="*/ 2147483647 h 176"/>
              <a:gd name="T8" fmla="*/ 2147483647 w 688"/>
              <a:gd name="T9" fmla="*/ 2147483647 h 176"/>
              <a:gd name="T10" fmla="*/ 2147483647 w 688"/>
              <a:gd name="T11" fmla="*/ 2147483647 h 176"/>
              <a:gd name="T12" fmla="*/ 2147483647 w 688"/>
              <a:gd name="T13" fmla="*/ 2147483647 h 176"/>
              <a:gd name="T14" fmla="*/ 2147483647 w 688"/>
              <a:gd name="T15" fmla="*/ 2147483647 h 176"/>
              <a:gd name="T16" fmla="*/ 2147483647 w 688"/>
              <a:gd name="T17" fmla="*/ 2147483647 h 176"/>
              <a:gd name="T18" fmla="*/ 2147483647 w 688"/>
              <a:gd name="T19" fmla="*/ 2147483647 h 176"/>
              <a:gd name="T20" fmla="*/ 2147483647 w 688"/>
              <a:gd name="T21" fmla="*/ 2147483647 h 176"/>
              <a:gd name="T22" fmla="*/ 2147483647 w 688"/>
              <a:gd name="T23" fmla="*/ 2147483647 h 176"/>
              <a:gd name="T24" fmla="*/ 2147483647 w 688"/>
              <a:gd name="T25" fmla="*/ 2147483647 h 176"/>
              <a:gd name="T26" fmla="*/ 2147483647 w 688"/>
              <a:gd name="T27" fmla="*/ 2147483647 h 176"/>
              <a:gd name="T28" fmla="*/ 2147483647 w 688"/>
              <a:gd name="T29" fmla="*/ 2147483647 h 176"/>
              <a:gd name="T30" fmla="*/ 2147483647 w 688"/>
              <a:gd name="T31" fmla="*/ 2147483647 h 176"/>
              <a:gd name="T32" fmla="*/ 2147483647 w 688"/>
              <a:gd name="T33" fmla="*/ 2147483647 h 176"/>
              <a:gd name="T34" fmla="*/ 2147483647 w 688"/>
              <a:gd name="T35" fmla="*/ 2147483647 h 176"/>
              <a:gd name="T36" fmla="*/ 2147483647 w 688"/>
              <a:gd name="T37" fmla="*/ 2147483647 h 176"/>
              <a:gd name="T38" fmla="*/ 2147483647 w 688"/>
              <a:gd name="T39" fmla="*/ 2147483647 h 176"/>
              <a:gd name="T40" fmla="*/ 2147483647 w 688"/>
              <a:gd name="T41" fmla="*/ 2147483647 h 176"/>
              <a:gd name="T42" fmla="*/ 2147483647 w 688"/>
              <a:gd name="T43" fmla="*/ 2147483647 h 176"/>
              <a:gd name="T44" fmla="*/ 2147483647 w 688"/>
              <a:gd name="T45" fmla="*/ 0 h 1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88"/>
              <a:gd name="T70" fmla="*/ 0 h 176"/>
              <a:gd name="T71" fmla="*/ 688 w 688"/>
              <a:gd name="T72" fmla="*/ 176 h 1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88" h="176">
                <a:moveTo>
                  <a:pt x="0" y="176"/>
                </a:moveTo>
                <a:lnTo>
                  <a:pt x="12" y="173"/>
                </a:lnTo>
                <a:lnTo>
                  <a:pt x="26" y="170"/>
                </a:lnTo>
                <a:lnTo>
                  <a:pt x="45" y="167"/>
                </a:lnTo>
                <a:lnTo>
                  <a:pt x="65" y="162"/>
                </a:lnTo>
                <a:lnTo>
                  <a:pt x="87" y="159"/>
                </a:lnTo>
                <a:lnTo>
                  <a:pt x="108" y="154"/>
                </a:lnTo>
                <a:lnTo>
                  <a:pt x="159" y="144"/>
                </a:lnTo>
                <a:lnTo>
                  <a:pt x="210" y="133"/>
                </a:lnTo>
                <a:lnTo>
                  <a:pt x="263" y="122"/>
                </a:lnTo>
                <a:lnTo>
                  <a:pt x="314" y="110"/>
                </a:lnTo>
                <a:lnTo>
                  <a:pt x="337" y="105"/>
                </a:lnTo>
                <a:lnTo>
                  <a:pt x="359" y="99"/>
                </a:lnTo>
                <a:lnTo>
                  <a:pt x="404" y="86"/>
                </a:lnTo>
                <a:lnTo>
                  <a:pt x="450" y="74"/>
                </a:lnTo>
                <a:lnTo>
                  <a:pt x="496" y="60"/>
                </a:lnTo>
                <a:lnTo>
                  <a:pt x="541" y="46"/>
                </a:lnTo>
                <a:lnTo>
                  <a:pt x="586" y="32"/>
                </a:lnTo>
                <a:lnTo>
                  <a:pt x="625" y="20"/>
                </a:lnTo>
                <a:lnTo>
                  <a:pt x="643" y="14"/>
                </a:lnTo>
                <a:lnTo>
                  <a:pt x="660" y="9"/>
                </a:lnTo>
                <a:lnTo>
                  <a:pt x="674" y="3"/>
                </a:lnTo>
                <a:lnTo>
                  <a:pt x="68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23"/>
          <p:cNvSpPr>
            <a:spLocks/>
          </p:cNvSpPr>
          <p:nvPr/>
        </p:nvSpPr>
        <p:spPr bwMode="auto">
          <a:xfrm>
            <a:off x="5276850" y="1285875"/>
            <a:ext cx="161925" cy="90488"/>
          </a:xfrm>
          <a:custGeom>
            <a:avLst/>
            <a:gdLst>
              <a:gd name="T0" fmla="*/ 0 w 102"/>
              <a:gd name="T1" fmla="*/ 2147483647 h 57"/>
              <a:gd name="T2" fmla="*/ 2147483647 w 102"/>
              <a:gd name="T3" fmla="*/ 2147483647 h 57"/>
              <a:gd name="T4" fmla="*/ 2147483647 w 102"/>
              <a:gd name="T5" fmla="*/ 2147483647 h 57"/>
              <a:gd name="T6" fmla="*/ 2147483647 w 102"/>
              <a:gd name="T7" fmla="*/ 2147483647 h 57"/>
              <a:gd name="T8" fmla="*/ 2147483647 w 102"/>
              <a:gd name="T9" fmla="*/ 2147483647 h 57"/>
              <a:gd name="T10" fmla="*/ 2147483647 w 102"/>
              <a:gd name="T11" fmla="*/ 2147483647 h 57"/>
              <a:gd name="T12" fmla="*/ 2147483647 w 102"/>
              <a:gd name="T13" fmla="*/ 2147483647 h 57"/>
              <a:gd name="T14" fmla="*/ 2147483647 w 102"/>
              <a:gd name="T15" fmla="*/ 2147483647 h 57"/>
              <a:gd name="T16" fmla="*/ 2147483647 w 102"/>
              <a:gd name="T17" fmla="*/ 2147483647 h 57"/>
              <a:gd name="T18" fmla="*/ 2147483647 w 102"/>
              <a:gd name="T19" fmla="*/ 0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2"/>
              <a:gd name="T31" fmla="*/ 0 h 57"/>
              <a:gd name="T32" fmla="*/ 102 w 102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2" h="57">
                <a:moveTo>
                  <a:pt x="0" y="57"/>
                </a:moveTo>
                <a:lnTo>
                  <a:pt x="6" y="54"/>
                </a:lnTo>
                <a:lnTo>
                  <a:pt x="17" y="49"/>
                </a:lnTo>
                <a:lnTo>
                  <a:pt x="29" y="43"/>
                </a:lnTo>
                <a:lnTo>
                  <a:pt x="42" y="35"/>
                </a:lnTo>
                <a:lnTo>
                  <a:pt x="57" y="27"/>
                </a:lnTo>
                <a:lnTo>
                  <a:pt x="74" y="17"/>
                </a:lnTo>
                <a:lnTo>
                  <a:pt x="90" y="7"/>
                </a:lnTo>
                <a:lnTo>
                  <a:pt x="96" y="4"/>
                </a:lnTo>
                <a:lnTo>
                  <a:pt x="102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24"/>
          <p:cNvSpPr>
            <a:spLocks/>
          </p:cNvSpPr>
          <p:nvPr/>
        </p:nvSpPr>
        <p:spPr bwMode="auto">
          <a:xfrm>
            <a:off x="5514975" y="1076325"/>
            <a:ext cx="274638" cy="171450"/>
          </a:xfrm>
          <a:custGeom>
            <a:avLst/>
            <a:gdLst>
              <a:gd name="T0" fmla="*/ 0 w 173"/>
              <a:gd name="T1" fmla="*/ 2147483647 h 108"/>
              <a:gd name="T2" fmla="*/ 2147483647 w 173"/>
              <a:gd name="T3" fmla="*/ 2147483647 h 108"/>
              <a:gd name="T4" fmla="*/ 2147483647 w 173"/>
              <a:gd name="T5" fmla="*/ 2147483647 h 108"/>
              <a:gd name="T6" fmla="*/ 2147483647 w 173"/>
              <a:gd name="T7" fmla="*/ 2147483647 h 108"/>
              <a:gd name="T8" fmla="*/ 2147483647 w 173"/>
              <a:gd name="T9" fmla="*/ 2147483647 h 108"/>
              <a:gd name="T10" fmla="*/ 2147483647 w 173"/>
              <a:gd name="T11" fmla="*/ 2147483647 h 108"/>
              <a:gd name="T12" fmla="*/ 2147483647 w 173"/>
              <a:gd name="T13" fmla="*/ 2147483647 h 108"/>
              <a:gd name="T14" fmla="*/ 2147483647 w 173"/>
              <a:gd name="T15" fmla="*/ 2147483647 h 108"/>
              <a:gd name="T16" fmla="*/ 2147483647 w 173"/>
              <a:gd name="T17" fmla="*/ 2147483647 h 108"/>
              <a:gd name="T18" fmla="*/ 2147483647 w 173"/>
              <a:gd name="T19" fmla="*/ 2147483647 h 108"/>
              <a:gd name="T20" fmla="*/ 2147483647 w 173"/>
              <a:gd name="T21" fmla="*/ 2147483647 h 108"/>
              <a:gd name="T22" fmla="*/ 2147483647 w 173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3"/>
              <a:gd name="T37" fmla="*/ 0 h 108"/>
              <a:gd name="T38" fmla="*/ 173 w 173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3" h="108">
                <a:moveTo>
                  <a:pt x="0" y="108"/>
                </a:moveTo>
                <a:lnTo>
                  <a:pt x="11" y="102"/>
                </a:lnTo>
                <a:lnTo>
                  <a:pt x="28" y="93"/>
                </a:lnTo>
                <a:lnTo>
                  <a:pt x="45" y="82"/>
                </a:lnTo>
                <a:lnTo>
                  <a:pt x="67" y="68"/>
                </a:lnTo>
                <a:lnTo>
                  <a:pt x="79" y="60"/>
                </a:lnTo>
                <a:lnTo>
                  <a:pt x="91" y="53"/>
                </a:lnTo>
                <a:lnTo>
                  <a:pt x="122" y="33"/>
                </a:lnTo>
                <a:lnTo>
                  <a:pt x="136" y="23"/>
                </a:lnTo>
                <a:lnTo>
                  <a:pt x="150" y="14"/>
                </a:lnTo>
                <a:lnTo>
                  <a:pt x="162" y="6"/>
                </a:lnTo>
                <a:lnTo>
                  <a:pt x="17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5"/>
          <p:cNvSpPr>
            <a:spLocks noChangeShapeType="1"/>
          </p:cNvSpPr>
          <p:nvPr/>
        </p:nvSpPr>
        <p:spPr bwMode="auto">
          <a:xfrm flipH="1">
            <a:off x="2195513" y="3430588"/>
            <a:ext cx="284162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6"/>
          <p:cNvSpPr>
            <a:spLocks noChangeShapeType="1"/>
          </p:cNvSpPr>
          <p:nvPr/>
        </p:nvSpPr>
        <p:spPr bwMode="auto">
          <a:xfrm flipV="1">
            <a:off x="2208213" y="2005013"/>
            <a:ext cx="3175" cy="14192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93" name="Group 29"/>
          <p:cNvGrpSpPr>
            <a:grpSpLocks/>
          </p:cNvGrpSpPr>
          <p:nvPr/>
        </p:nvGrpSpPr>
        <p:grpSpPr bwMode="auto">
          <a:xfrm>
            <a:off x="5168900" y="2449513"/>
            <a:ext cx="881063" cy="307975"/>
            <a:chOff x="3256" y="1543"/>
            <a:chExt cx="555" cy="194"/>
          </a:xfrm>
        </p:grpSpPr>
        <p:sp>
          <p:nvSpPr>
            <p:cNvPr id="3399" name="Line 27"/>
            <p:cNvSpPr>
              <a:spLocks noChangeShapeType="1"/>
            </p:cNvSpPr>
            <p:nvPr/>
          </p:nvSpPr>
          <p:spPr bwMode="auto">
            <a:xfrm flipH="1" flipV="1">
              <a:off x="3327" y="1580"/>
              <a:ext cx="484" cy="1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Freeform 28"/>
            <p:cNvSpPr>
              <a:spLocks/>
            </p:cNvSpPr>
            <p:nvPr/>
          </p:nvSpPr>
          <p:spPr bwMode="auto">
            <a:xfrm>
              <a:off x="3256" y="1543"/>
              <a:ext cx="85" cy="74"/>
            </a:xfrm>
            <a:custGeom>
              <a:avLst/>
              <a:gdLst>
                <a:gd name="T0" fmla="*/ 85 w 85"/>
                <a:gd name="T1" fmla="*/ 0 h 74"/>
                <a:gd name="T2" fmla="*/ 0 w 85"/>
                <a:gd name="T3" fmla="*/ 14 h 74"/>
                <a:gd name="T4" fmla="*/ 62 w 85"/>
                <a:gd name="T5" fmla="*/ 74 h 74"/>
                <a:gd name="T6" fmla="*/ 85 w 85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74"/>
                <a:gd name="T14" fmla="*/ 85 w 85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74">
                  <a:moveTo>
                    <a:pt x="85" y="0"/>
                  </a:moveTo>
                  <a:lnTo>
                    <a:pt x="0" y="14"/>
                  </a:lnTo>
                  <a:lnTo>
                    <a:pt x="62" y="7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4" name="Group 32"/>
          <p:cNvGrpSpPr>
            <a:grpSpLocks/>
          </p:cNvGrpSpPr>
          <p:nvPr/>
        </p:nvGrpSpPr>
        <p:grpSpPr bwMode="auto">
          <a:xfrm>
            <a:off x="3532188" y="1368425"/>
            <a:ext cx="184150" cy="523875"/>
            <a:chOff x="2225" y="862"/>
            <a:chExt cx="116" cy="330"/>
          </a:xfrm>
        </p:grpSpPr>
        <p:sp>
          <p:nvSpPr>
            <p:cNvPr id="3397" name="Line 30"/>
            <p:cNvSpPr>
              <a:spLocks noChangeShapeType="1"/>
            </p:cNvSpPr>
            <p:nvPr/>
          </p:nvSpPr>
          <p:spPr bwMode="auto">
            <a:xfrm>
              <a:off x="2225" y="862"/>
              <a:ext cx="77" cy="26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" name="Freeform 31"/>
            <p:cNvSpPr>
              <a:spLocks/>
            </p:cNvSpPr>
            <p:nvPr/>
          </p:nvSpPr>
          <p:spPr bwMode="auto">
            <a:xfrm>
              <a:off x="2265" y="1110"/>
              <a:ext cx="76" cy="82"/>
            </a:xfrm>
            <a:custGeom>
              <a:avLst/>
              <a:gdLst>
                <a:gd name="T0" fmla="*/ 0 w 76"/>
                <a:gd name="T1" fmla="*/ 21 h 82"/>
                <a:gd name="T2" fmla="*/ 60 w 76"/>
                <a:gd name="T3" fmla="*/ 82 h 82"/>
                <a:gd name="T4" fmla="*/ 76 w 76"/>
                <a:gd name="T5" fmla="*/ 0 h 82"/>
                <a:gd name="T6" fmla="*/ 0 w 76"/>
                <a:gd name="T7" fmla="*/ 21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82"/>
                <a:gd name="T14" fmla="*/ 76 w 7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82">
                  <a:moveTo>
                    <a:pt x="0" y="21"/>
                  </a:moveTo>
                  <a:lnTo>
                    <a:pt x="60" y="82"/>
                  </a:lnTo>
                  <a:lnTo>
                    <a:pt x="7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5" name="Rectangle 33"/>
          <p:cNvSpPr>
            <a:spLocks noChangeArrowheads="1"/>
          </p:cNvSpPr>
          <p:nvPr/>
        </p:nvSpPr>
        <p:spPr bwMode="auto">
          <a:xfrm>
            <a:off x="3722688" y="1047750"/>
            <a:ext cx="27463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Rectangle 34"/>
          <p:cNvSpPr>
            <a:spLocks noChangeArrowheads="1"/>
          </p:cNvSpPr>
          <p:nvPr/>
        </p:nvSpPr>
        <p:spPr bwMode="auto">
          <a:xfrm>
            <a:off x="3124200" y="1066800"/>
            <a:ext cx="1312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r </a:t>
            </a:r>
            <a:r>
              <a:rPr lang="en-US" sz="2000"/>
              <a:t>= 106.7 cm</a:t>
            </a:r>
          </a:p>
        </p:txBody>
      </p:sp>
      <p:sp>
        <p:nvSpPr>
          <p:cNvPr id="3097" name="Rectangle 37"/>
          <p:cNvSpPr>
            <a:spLocks noChangeArrowheads="1"/>
          </p:cNvSpPr>
          <p:nvPr/>
        </p:nvSpPr>
        <p:spPr bwMode="auto">
          <a:xfrm>
            <a:off x="3921125" y="1000125"/>
            <a:ext cx="25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Rectangle 46"/>
          <p:cNvSpPr>
            <a:spLocks noChangeArrowheads="1"/>
          </p:cNvSpPr>
          <p:nvPr/>
        </p:nvSpPr>
        <p:spPr bwMode="auto">
          <a:xfrm>
            <a:off x="6180138" y="2185988"/>
            <a:ext cx="2746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Rectangle 51"/>
          <p:cNvSpPr>
            <a:spLocks noChangeArrowheads="1"/>
          </p:cNvSpPr>
          <p:nvPr/>
        </p:nvSpPr>
        <p:spPr bwMode="auto">
          <a:xfrm>
            <a:off x="5472113" y="2209800"/>
            <a:ext cx="1304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00"/>
                </a:solidFill>
              </a:rPr>
              <a:t>r</a:t>
            </a:r>
            <a:r>
              <a:rPr lang="en-US" sz="2200">
                <a:solidFill>
                  <a:srgbClr val="000000"/>
                </a:solidFill>
              </a:rPr>
              <a:t> = 64.8 cm</a:t>
            </a:r>
            <a:endParaRPr lang="en-US" sz="1800" b="1">
              <a:latin typeface="Arial" charset="0"/>
            </a:endParaRPr>
          </a:p>
        </p:txBody>
      </p:sp>
      <p:sp>
        <p:nvSpPr>
          <p:cNvPr id="3100" name="Rectangle 52"/>
          <p:cNvSpPr>
            <a:spLocks noChangeArrowheads="1"/>
          </p:cNvSpPr>
          <p:nvPr/>
        </p:nvSpPr>
        <p:spPr bwMode="auto">
          <a:xfrm>
            <a:off x="6369050" y="2141538"/>
            <a:ext cx="25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01" name="Group 66"/>
          <p:cNvGrpSpPr>
            <a:grpSpLocks/>
          </p:cNvGrpSpPr>
          <p:nvPr/>
        </p:nvGrpSpPr>
        <p:grpSpPr bwMode="auto">
          <a:xfrm>
            <a:off x="2211388" y="5707063"/>
            <a:ext cx="2628900" cy="55562"/>
            <a:chOff x="1393" y="3595"/>
            <a:chExt cx="1656" cy="35"/>
          </a:xfrm>
        </p:grpSpPr>
        <p:sp>
          <p:nvSpPr>
            <p:cNvPr id="3392" name="Line 61"/>
            <p:cNvSpPr>
              <a:spLocks noChangeShapeType="1"/>
            </p:cNvSpPr>
            <p:nvPr/>
          </p:nvSpPr>
          <p:spPr bwMode="auto">
            <a:xfrm>
              <a:off x="1768" y="3595"/>
              <a:ext cx="2" cy="3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" name="Line 62"/>
            <p:cNvSpPr>
              <a:spLocks noChangeShapeType="1"/>
            </p:cNvSpPr>
            <p:nvPr/>
          </p:nvSpPr>
          <p:spPr bwMode="auto">
            <a:xfrm>
              <a:off x="2215" y="3599"/>
              <a:ext cx="2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" name="Line 63"/>
            <p:cNvSpPr>
              <a:spLocks noChangeShapeType="1"/>
            </p:cNvSpPr>
            <p:nvPr/>
          </p:nvSpPr>
          <p:spPr bwMode="auto">
            <a:xfrm>
              <a:off x="2637" y="3598"/>
              <a:ext cx="2" cy="3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" name="Line 64"/>
            <p:cNvSpPr>
              <a:spLocks noChangeShapeType="1"/>
            </p:cNvSpPr>
            <p:nvPr/>
          </p:nvSpPr>
          <p:spPr bwMode="auto">
            <a:xfrm>
              <a:off x="3047" y="3598"/>
              <a:ext cx="2" cy="3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" name="Line 65"/>
            <p:cNvSpPr>
              <a:spLocks noChangeShapeType="1"/>
            </p:cNvSpPr>
            <p:nvPr/>
          </p:nvSpPr>
          <p:spPr bwMode="auto">
            <a:xfrm>
              <a:off x="1393" y="3598"/>
              <a:ext cx="1" cy="3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Rectangle 67"/>
          <p:cNvSpPr>
            <a:spLocks noChangeArrowheads="1"/>
          </p:cNvSpPr>
          <p:nvPr/>
        </p:nvSpPr>
        <p:spPr bwMode="auto">
          <a:xfrm>
            <a:off x="2005013" y="5681663"/>
            <a:ext cx="3073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Rectangle 68"/>
          <p:cNvSpPr>
            <a:spLocks noChangeArrowheads="1"/>
          </p:cNvSpPr>
          <p:nvPr/>
        </p:nvSpPr>
        <p:spPr bwMode="auto">
          <a:xfrm>
            <a:off x="2119313" y="5761038"/>
            <a:ext cx="31305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Rectangle 69"/>
          <p:cNvSpPr>
            <a:spLocks noChangeArrowheads="1"/>
          </p:cNvSpPr>
          <p:nvPr/>
        </p:nvSpPr>
        <p:spPr bwMode="auto">
          <a:xfrm>
            <a:off x="2119313" y="5780088"/>
            <a:ext cx="28781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0     10     20     30    40</a:t>
            </a:r>
            <a:endParaRPr lang="en-US" sz="1800" b="1">
              <a:latin typeface="Arial" charset="0"/>
            </a:endParaRPr>
          </a:p>
        </p:txBody>
      </p:sp>
      <p:grpSp>
        <p:nvGrpSpPr>
          <p:cNvPr id="3105" name="Group 73"/>
          <p:cNvGrpSpPr>
            <a:grpSpLocks/>
          </p:cNvGrpSpPr>
          <p:nvPr/>
        </p:nvGrpSpPr>
        <p:grpSpPr bwMode="auto">
          <a:xfrm>
            <a:off x="2154238" y="4403725"/>
            <a:ext cx="53975" cy="1300163"/>
            <a:chOff x="1357" y="2774"/>
            <a:chExt cx="34" cy="819"/>
          </a:xfrm>
        </p:grpSpPr>
        <p:sp>
          <p:nvSpPr>
            <p:cNvPr id="3389" name="Line 70"/>
            <p:cNvSpPr>
              <a:spLocks noChangeShapeType="1"/>
            </p:cNvSpPr>
            <p:nvPr/>
          </p:nvSpPr>
          <p:spPr bwMode="auto">
            <a:xfrm flipH="1">
              <a:off x="1357" y="2774"/>
              <a:ext cx="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" name="Line 71"/>
            <p:cNvSpPr>
              <a:spLocks noChangeShapeType="1"/>
            </p:cNvSpPr>
            <p:nvPr/>
          </p:nvSpPr>
          <p:spPr bwMode="auto">
            <a:xfrm flipH="1">
              <a:off x="1359" y="3190"/>
              <a:ext cx="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" name="Line 72"/>
            <p:cNvSpPr>
              <a:spLocks noChangeShapeType="1"/>
            </p:cNvSpPr>
            <p:nvPr/>
          </p:nvSpPr>
          <p:spPr bwMode="auto">
            <a:xfrm flipH="1">
              <a:off x="1359" y="3592"/>
              <a:ext cx="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6" name="Group 77"/>
          <p:cNvGrpSpPr>
            <a:grpSpLocks/>
          </p:cNvGrpSpPr>
          <p:nvPr/>
        </p:nvGrpSpPr>
        <p:grpSpPr bwMode="auto">
          <a:xfrm>
            <a:off x="2159000" y="2122488"/>
            <a:ext cx="52388" cy="1301750"/>
            <a:chOff x="1360" y="1337"/>
            <a:chExt cx="33" cy="820"/>
          </a:xfrm>
        </p:grpSpPr>
        <p:sp>
          <p:nvSpPr>
            <p:cNvPr id="3386" name="Line 74"/>
            <p:cNvSpPr>
              <a:spLocks noChangeShapeType="1"/>
            </p:cNvSpPr>
            <p:nvPr/>
          </p:nvSpPr>
          <p:spPr bwMode="auto">
            <a:xfrm flipH="1">
              <a:off x="1360" y="1337"/>
              <a:ext cx="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" name="Line 75"/>
            <p:cNvSpPr>
              <a:spLocks noChangeShapeType="1"/>
            </p:cNvSpPr>
            <p:nvPr/>
          </p:nvSpPr>
          <p:spPr bwMode="auto">
            <a:xfrm flipH="1">
              <a:off x="1360" y="1753"/>
              <a:ext cx="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Line 76"/>
            <p:cNvSpPr>
              <a:spLocks noChangeShapeType="1"/>
            </p:cNvSpPr>
            <p:nvPr/>
          </p:nvSpPr>
          <p:spPr bwMode="auto">
            <a:xfrm flipH="1">
              <a:off x="1360" y="2155"/>
              <a:ext cx="3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7" name="Group 83"/>
          <p:cNvGrpSpPr>
            <a:grpSpLocks/>
          </p:cNvGrpSpPr>
          <p:nvPr/>
        </p:nvGrpSpPr>
        <p:grpSpPr bwMode="auto">
          <a:xfrm>
            <a:off x="2217738" y="3430588"/>
            <a:ext cx="2627312" cy="57150"/>
            <a:chOff x="1397" y="2161"/>
            <a:chExt cx="1655" cy="36"/>
          </a:xfrm>
        </p:grpSpPr>
        <p:sp>
          <p:nvSpPr>
            <p:cNvPr id="3381" name="Line 78"/>
            <p:cNvSpPr>
              <a:spLocks noChangeShapeType="1"/>
            </p:cNvSpPr>
            <p:nvPr/>
          </p:nvSpPr>
          <p:spPr bwMode="auto">
            <a:xfrm>
              <a:off x="1771" y="2161"/>
              <a:ext cx="2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Line 79"/>
            <p:cNvSpPr>
              <a:spLocks noChangeShapeType="1"/>
            </p:cNvSpPr>
            <p:nvPr/>
          </p:nvSpPr>
          <p:spPr bwMode="auto">
            <a:xfrm>
              <a:off x="2220" y="2164"/>
              <a:ext cx="1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Line 80"/>
            <p:cNvSpPr>
              <a:spLocks noChangeShapeType="1"/>
            </p:cNvSpPr>
            <p:nvPr/>
          </p:nvSpPr>
          <p:spPr bwMode="auto">
            <a:xfrm>
              <a:off x="2642" y="2164"/>
              <a:ext cx="2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" name="Line 81"/>
            <p:cNvSpPr>
              <a:spLocks noChangeShapeType="1"/>
            </p:cNvSpPr>
            <p:nvPr/>
          </p:nvSpPr>
          <p:spPr bwMode="auto">
            <a:xfrm>
              <a:off x="3050" y="2164"/>
              <a:ext cx="2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Line 82"/>
            <p:cNvSpPr>
              <a:spLocks noChangeShapeType="1"/>
            </p:cNvSpPr>
            <p:nvPr/>
          </p:nvSpPr>
          <p:spPr bwMode="auto">
            <a:xfrm>
              <a:off x="1397" y="2164"/>
              <a:ext cx="2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8" name="Rectangle 84"/>
          <p:cNvSpPr>
            <a:spLocks noChangeArrowheads="1"/>
          </p:cNvSpPr>
          <p:nvPr/>
        </p:nvSpPr>
        <p:spPr bwMode="auto">
          <a:xfrm>
            <a:off x="1808163" y="4132263"/>
            <a:ext cx="390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Rectangle 85"/>
          <p:cNvSpPr>
            <a:spLocks noChangeArrowheads="1"/>
          </p:cNvSpPr>
          <p:nvPr/>
        </p:nvSpPr>
        <p:spPr bwMode="auto">
          <a:xfrm>
            <a:off x="1920875" y="4211638"/>
            <a:ext cx="3016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Rectangle 86"/>
          <p:cNvSpPr>
            <a:spLocks noChangeArrowheads="1"/>
          </p:cNvSpPr>
          <p:nvPr/>
        </p:nvSpPr>
        <p:spPr bwMode="auto">
          <a:xfrm>
            <a:off x="1752600" y="4230688"/>
            <a:ext cx="3111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20</a:t>
            </a:r>
            <a:endParaRPr lang="en-US" sz="1800" b="1">
              <a:latin typeface="Arial" charset="0"/>
            </a:endParaRPr>
          </a:p>
        </p:txBody>
      </p:sp>
      <p:sp>
        <p:nvSpPr>
          <p:cNvPr id="3111" name="Rectangle 87"/>
          <p:cNvSpPr>
            <a:spLocks noChangeArrowheads="1"/>
          </p:cNvSpPr>
          <p:nvPr/>
        </p:nvSpPr>
        <p:spPr bwMode="auto">
          <a:xfrm>
            <a:off x="1920875" y="4884738"/>
            <a:ext cx="3016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Rectangle 88"/>
          <p:cNvSpPr>
            <a:spLocks noChangeArrowheads="1"/>
          </p:cNvSpPr>
          <p:nvPr/>
        </p:nvSpPr>
        <p:spPr bwMode="auto">
          <a:xfrm>
            <a:off x="1752600" y="4903788"/>
            <a:ext cx="3111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10</a:t>
            </a:r>
            <a:endParaRPr lang="en-US" sz="1800" b="1">
              <a:latin typeface="Arial" charset="0"/>
            </a:endParaRPr>
          </a:p>
        </p:txBody>
      </p:sp>
      <p:sp>
        <p:nvSpPr>
          <p:cNvPr id="3113" name="Rectangle 89"/>
          <p:cNvSpPr>
            <a:spLocks noChangeArrowheads="1"/>
          </p:cNvSpPr>
          <p:nvPr/>
        </p:nvSpPr>
        <p:spPr bwMode="auto">
          <a:xfrm>
            <a:off x="1920875" y="5556250"/>
            <a:ext cx="3016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Rectangle 90"/>
          <p:cNvSpPr>
            <a:spLocks noChangeArrowheads="1"/>
          </p:cNvSpPr>
          <p:nvPr/>
        </p:nvSpPr>
        <p:spPr bwMode="auto">
          <a:xfrm>
            <a:off x="1920875" y="55753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0</a:t>
            </a:r>
            <a:endParaRPr lang="en-US" sz="1800" b="1">
              <a:latin typeface="Arial" charset="0"/>
            </a:endParaRPr>
          </a:p>
        </p:txBody>
      </p:sp>
      <p:sp>
        <p:nvSpPr>
          <p:cNvPr id="3115" name="Rectangle 91"/>
          <p:cNvSpPr>
            <a:spLocks noChangeArrowheads="1"/>
          </p:cNvSpPr>
          <p:nvPr/>
        </p:nvSpPr>
        <p:spPr bwMode="auto">
          <a:xfrm>
            <a:off x="1790700" y="1854200"/>
            <a:ext cx="3905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Rectangle 92"/>
          <p:cNvSpPr>
            <a:spLocks noChangeArrowheads="1"/>
          </p:cNvSpPr>
          <p:nvPr/>
        </p:nvSpPr>
        <p:spPr bwMode="auto">
          <a:xfrm>
            <a:off x="1906588" y="1933575"/>
            <a:ext cx="3016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7" name="Rectangle 93"/>
          <p:cNvSpPr>
            <a:spLocks noChangeArrowheads="1"/>
          </p:cNvSpPr>
          <p:nvPr/>
        </p:nvSpPr>
        <p:spPr bwMode="auto">
          <a:xfrm>
            <a:off x="1765300" y="1952625"/>
            <a:ext cx="311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20</a:t>
            </a:r>
            <a:endParaRPr lang="en-US" sz="1800" b="1">
              <a:latin typeface="Arial" charset="0"/>
            </a:endParaRPr>
          </a:p>
        </p:txBody>
      </p:sp>
      <p:sp>
        <p:nvSpPr>
          <p:cNvPr id="3118" name="Rectangle 94"/>
          <p:cNvSpPr>
            <a:spLocks noChangeArrowheads="1"/>
          </p:cNvSpPr>
          <p:nvPr/>
        </p:nvSpPr>
        <p:spPr bwMode="auto">
          <a:xfrm>
            <a:off x="1906588" y="2606675"/>
            <a:ext cx="3016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9" name="Rectangle 95"/>
          <p:cNvSpPr>
            <a:spLocks noChangeArrowheads="1"/>
          </p:cNvSpPr>
          <p:nvPr/>
        </p:nvSpPr>
        <p:spPr bwMode="auto">
          <a:xfrm>
            <a:off x="1792288" y="2611438"/>
            <a:ext cx="3111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10</a:t>
            </a:r>
            <a:endParaRPr lang="en-US" sz="1800" b="1">
              <a:latin typeface="Arial" charset="0"/>
            </a:endParaRPr>
          </a:p>
        </p:txBody>
      </p:sp>
      <p:sp>
        <p:nvSpPr>
          <p:cNvPr id="3120" name="Rectangle 96"/>
          <p:cNvSpPr>
            <a:spLocks noChangeArrowheads="1"/>
          </p:cNvSpPr>
          <p:nvPr/>
        </p:nvSpPr>
        <p:spPr bwMode="auto">
          <a:xfrm>
            <a:off x="1906588" y="3278188"/>
            <a:ext cx="3016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1" name="Rectangle 97"/>
          <p:cNvSpPr>
            <a:spLocks noChangeArrowheads="1"/>
          </p:cNvSpPr>
          <p:nvPr/>
        </p:nvSpPr>
        <p:spPr bwMode="auto">
          <a:xfrm>
            <a:off x="1906588" y="329723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0</a:t>
            </a:r>
            <a:endParaRPr lang="en-US" sz="1800" b="1">
              <a:latin typeface="Arial" charset="0"/>
            </a:endParaRPr>
          </a:p>
        </p:txBody>
      </p:sp>
      <p:sp>
        <p:nvSpPr>
          <p:cNvPr id="3122" name="Rectangle 98"/>
          <p:cNvSpPr>
            <a:spLocks noChangeArrowheads="1"/>
          </p:cNvSpPr>
          <p:nvPr/>
        </p:nvSpPr>
        <p:spPr bwMode="auto">
          <a:xfrm>
            <a:off x="2020888" y="3444875"/>
            <a:ext cx="307498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3" name="Rectangle 99"/>
          <p:cNvSpPr>
            <a:spLocks noChangeArrowheads="1"/>
          </p:cNvSpPr>
          <p:nvPr/>
        </p:nvSpPr>
        <p:spPr bwMode="auto">
          <a:xfrm>
            <a:off x="2136775" y="3521075"/>
            <a:ext cx="31305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4" name="Rectangle 100"/>
          <p:cNvSpPr>
            <a:spLocks noChangeArrowheads="1"/>
          </p:cNvSpPr>
          <p:nvPr/>
        </p:nvSpPr>
        <p:spPr bwMode="auto">
          <a:xfrm>
            <a:off x="2136775" y="3482975"/>
            <a:ext cx="2878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0     10      20    30    40</a:t>
            </a:r>
            <a:endParaRPr lang="en-US" sz="1800" b="1">
              <a:latin typeface="Arial" charset="0"/>
            </a:endParaRPr>
          </a:p>
        </p:txBody>
      </p:sp>
      <p:sp>
        <p:nvSpPr>
          <p:cNvPr id="3125" name="Rectangle 101"/>
          <p:cNvSpPr>
            <a:spLocks noChangeArrowheads="1"/>
          </p:cNvSpPr>
          <p:nvPr/>
        </p:nvSpPr>
        <p:spPr bwMode="auto">
          <a:xfrm>
            <a:off x="2755900" y="6037263"/>
            <a:ext cx="1735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" name="Rectangle 102"/>
          <p:cNvSpPr>
            <a:spLocks noChangeArrowheads="1"/>
          </p:cNvSpPr>
          <p:nvPr/>
        </p:nvSpPr>
        <p:spPr bwMode="auto">
          <a:xfrm>
            <a:off x="2871788" y="6119813"/>
            <a:ext cx="1655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7" name="Rectangle 103"/>
          <p:cNvSpPr>
            <a:spLocks noChangeArrowheads="1"/>
          </p:cNvSpPr>
          <p:nvPr/>
        </p:nvSpPr>
        <p:spPr bwMode="auto">
          <a:xfrm>
            <a:off x="3221038" y="6143625"/>
            <a:ext cx="9699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x (cm)</a:t>
            </a:r>
            <a:endParaRPr lang="en-US" sz="1800" b="1">
              <a:latin typeface="Arial" charset="0"/>
            </a:endParaRPr>
          </a:p>
        </p:txBody>
      </p:sp>
      <p:sp>
        <p:nvSpPr>
          <p:cNvPr id="3128" name="Rectangle 104"/>
          <p:cNvSpPr>
            <a:spLocks noChangeArrowheads="1"/>
          </p:cNvSpPr>
          <p:nvPr/>
        </p:nvSpPr>
        <p:spPr bwMode="auto">
          <a:xfrm rot="-5400000">
            <a:off x="1031082" y="3637756"/>
            <a:ext cx="9699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y (cm)</a:t>
            </a:r>
            <a:endParaRPr lang="en-US" sz="1800" b="1">
              <a:latin typeface="Arial" charset="0"/>
            </a:endParaRPr>
          </a:p>
        </p:txBody>
      </p:sp>
      <p:grpSp>
        <p:nvGrpSpPr>
          <p:cNvPr id="3129" name="Group 107"/>
          <p:cNvGrpSpPr>
            <a:grpSpLocks/>
          </p:cNvGrpSpPr>
          <p:nvPr/>
        </p:nvGrpSpPr>
        <p:grpSpPr bwMode="auto">
          <a:xfrm>
            <a:off x="2212975" y="2005013"/>
            <a:ext cx="98425" cy="1433512"/>
            <a:chOff x="1394" y="1263"/>
            <a:chExt cx="62" cy="903"/>
          </a:xfrm>
        </p:grpSpPr>
        <p:sp>
          <p:nvSpPr>
            <p:cNvPr id="3379" name="Rectangle 105"/>
            <p:cNvSpPr>
              <a:spLocks noChangeArrowheads="1"/>
            </p:cNvSpPr>
            <p:nvPr/>
          </p:nvSpPr>
          <p:spPr bwMode="auto">
            <a:xfrm>
              <a:off x="1394" y="1263"/>
              <a:ext cx="59" cy="90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Rectangle 106"/>
            <p:cNvSpPr>
              <a:spLocks noChangeArrowheads="1"/>
            </p:cNvSpPr>
            <p:nvPr/>
          </p:nvSpPr>
          <p:spPr bwMode="auto">
            <a:xfrm>
              <a:off x="1394" y="1263"/>
              <a:ext cx="62" cy="903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30" name="Group 110"/>
          <p:cNvGrpSpPr>
            <a:grpSpLocks/>
          </p:cNvGrpSpPr>
          <p:nvPr/>
        </p:nvGrpSpPr>
        <p:grpSpPr bwMode="auto">
          <a:xfrm>
            <a:off x="2217738" y="4289425"/>
            <a:ext cx="101600" cy="1428750"/>
            <a:chOff x="1397" y="2702"/>
            <a:chExt cx="64" cy="900"/>
          </a:xfrm>
        </p:grpSpPr>
        <p:sp>
          <p:nvSpPr>
            <p:cNvPr id="3377" name="Rectangle 108"/>
            <p:cNvSpPr>
              <a:spLocks noChangeArrowheads="1"/>
            </p:cNvSpPr>
            <p:nvPr/>
          </p:nvSpPr>
          <p:spPr bwMode="auto">
            <a:xfrm>
              <a:off x="1397" y="2702"/>
              <a:ext cx="60" cy="897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" name="Rectangle 109"/>
            <p:cNvSpPr>
              <a:spLocks noChangeArrowheads="1"/>
            </p:cNvSpPr>
            <p:nvPr/>
          </p:nvSpPr>
          <p:spPr bwMode="auto">
            <a:xfrm>
              <a:off x="1397" y="2702"/>
              <a:ext cx="64" cy="900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1" name="Line 111"/>
          <p:cNvSpPr>
            <a:spLocks noChangeShapeType="1"/>
          </p:cNvSpPr>
          <p:nvPr/>
        </p:nvSpPr>
        <p:spPr bwMode="auto">
          <a:xfrm flipV="1">
            <a:off x="4673600" y="1604963"/>
            <a:ext cx="73025" cy="269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2" name="Freeform 112"/>
          <p:cNvSpPr>
            <a:spLocks/>
          </p:cNvSpPr>
          <p:nvPr/>
        </p:nvSpPr>
        <p:spPr bwMode="auto">
          <a:xfrm>
            <a:off x="4765675" y="1400175"/>
            <a:ext cx="460375" cy="200025"/>
          </a:xfrm>
          <a:custGeom>
            <a:avLst/>
            <a:gdLst>
              <a:gd name="T0" fmla="*/ 0 w 290"/>
              <a:gd name="T1" fmla="*/ 2147483647 h 126"/>
              <a:gd name="T2" fmla="*/ 2147483647 w 290"/>
              <a:gd name="T3" fmla="*/ 2147483647 h 126"/>
              <a:gd name="T4" fmla="*/ 2147483647 w 290"/>
              <a:gd name="T5" fmla="*/ 2147483647 h 126"/>
              <a:gd name="T6" fmla="*/ 2147483647 w 290"/>
              <a:gd name="T7" fmla="*/ 2147483647 h 126"/>
              <a:gd name="T8" fmla="*/ 2147483647 w 290"/>
              <a:gd name="T9" fmla="*/ 2147483647 h 126"/>
              <a:gd name="T10" fmla="*/ 2147483647 w 290"/>
              <a:gd name="T11" fmla="*/ 2147483647 h 126"/>
              <a:gd name="T12" fmla="*/ 2147483647 w 290"/>
              <a:gd name="T13" fmla="*/ 2147483647 h 126"/>
              <a:gd name="T14" fmla="*/ 2147483647 w 290"/>
              <a:gd name="T15" fmla="*/ 2147483647 h 126"/>
              <a:gd name="T16" fmla="*/ 2147483647 w 290"/>
              <a:gd name="T17" fmla="*/ 2147483647 h 126"/>
              <a:gd name="T18" fmla="*/ 2147483647 w 290"/>
              <a:gd name="T19" fmla="*/ 2147483647 h 126"/>
              <a:gd name="T20" fmla="*/ 2147483647 w 290"/>
              <a:gd name="T21" fmla="*/ 2147483647 h 126"/>
              <a:gd name="T22" fmla="*/ 2147483647 w 290"/>
              <a:gd name="T23" fmla="*/ 2147483647 h 126"/>
              <a:gd name="T24" fmla="*/ 2147483647 w 290"/>
              <a:gd name="T25" fmla="*/ 2147483647 h 126"/>
              <a:gd name="T26" fmla="*/ 2147483647 w 290"/>
              <a:gd name="T27" fmla="*/ 2147483647 h 126"/>
              <a:gd name="T28" fmla="*/ 2147483647 w 290"/>
              <a:gd name="T29" fmla="*/ 2147483647 h 126"/>
              <a:gd name="T30" fmla="*/ 2147483647 w 290"/>
              <a:gd name="T31" fmla="*/ 0 h 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0"/>
              <a:gd name="T49" fmla="*/ 0 h 126"/>
              <a:gd name="T50" fmla="*/ 290 w 290"/>
              <a:gd name="T51" fmla="*/ 126 h 1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0" h="126">
                <a:moveTo>
                  <a:pt x="0" y="126"/>
                </a:moveTo>
                <a:lnTo>
                  <a:pt x="5" y="122"/>
                </a:lnTo>
                <a:lnTo>
                  <a:pt x="13" y="119"/>
                </a:lnTo>
                <a:lnTo>
                  <a:pt x="28" y="113"/>
                </a:lnTo>
                <a:lnTo>
                  <a:pt x="47" y="107"/>
                </a:lnTo>
                <a:lnTo>
                  <a:pt x="68" y="99"/>
                </a:lnTo>
                <a:lnTo>
                  <a:pt x="113" y="82"/>
                </a:lnTo>
                <a:lnTo>
                  <a:pt x="135" y="73"/>
                </a:lnTo>
                <a:lnTo>
                  <a:pt x="154" y="65"/>
                </a:lnTo>
                <a:lnTo>
                  <a:pt x="172" y="56"/>
                </a:lnTo>
                <a:lnTo>
                  <a:pt x="191" y="48"/>
                </a:lnTo>
                <a:lnTo>
                  <a:pt x="229" y="30"/>
                </a:lnTo>
                <a:lnTo>
                  <a:pt x="248" y="20"/>
                </a:lnTo>
                <a:lnTo>
                  <a:pt x="263" y="14"/>
                </a:lnTo>
                <a:lnTo>
                  <a:pt x="279" y="6"/>
                </a:lnTo>
                <a:lnTo>
                  <a:pt x="29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" name="Freeform 113"/>
          <p:cNvSpPr>
            <a:spLocks/>
          </p:cNvSpPr>
          <p:nvPr/>
        </p:nvSpPr>
        <p:spPr bwMode="auto">
          <a:xfrm>
            <a:off x="2225675" y="4233863"/>
            <a:ext cx="1047750" cy="55562"/>
          </a:xfrm>
          <a:custGeom>
            <a:avLst/>
            <a:gdLst>
              <a:gd name="T0" fmla="*/ 0 w 660"/>
              <a:gd name="T1" fmla="*/ 2147483647 h 35"/>
              <a:gd name="T2" fmla="*/ 2147483647 w 660"/>
              <a:gd name="T3" fmla="*/ 2147483647 h 35"/>
              <a:gd name="T4" fmla="*/ 2147483647 w 660"/>
              <a:gd name="T5" fmla="*/ 2147483647 h 35"/>
              <a:gd name="T6" fmla="*/ 2147483647 w 660"/>
              <a:gd name="T7" fmla="*/ 2147483647 h 35"/>
              <a:gd name="T8" fmla="*/ 2147483647 w 660"/>
              <a:gd name="T9" fmla="*/ 2147483647 h 35"/>
              <a:gd name="T10" fmla="*/ 2147483647 w 660"/>
              <a:gd name="T11" fmla="*/ 2147483647 h 35"/>
              <a:gd name="T12" fmla="*/ 2147483647 w 660"/>
              <a:gd name="T13" fmla="*/ 2147483647 h 35"/>
              <a:gd name="T14" fmla="*/ 2147483647 w 660"/>
              <a:gd name="T15" fmla="*/ 2147483647 h 35"/>
              <a:gd name="T16" fmla="*/ 2147483647 w 660"/>
              <a:gd name="T17" fmla="*/ 2147483647 h 35"/>
              <a:gd name="T18" fmla="*/ 2147483647 w 660"/>
              <a:gd name="T19" fmla="*/ 2147483647 h 35"/>
              <a:gd name="T20" fmla="*/ 2147483647 w 660"/>
              <a:gd name="T21" fmla="*/ 2147483647 h 35"/>
              <a:gd name="T22" fmla="*/ 2147483647 w 660"/>
              <a:gd name="T23" fmla="*/ 2147483647 h 35"/>
              <a:gd name="T24" fmla="*/ 2147483647 w 660"/>
              <a:gd name="T25" fmla="*/ 2147483647 h 35"/>
              <a:gd name="T26" fmla="*/ 2147483647 w 660"/>
              <a:gd name="T27" fmla="*/ 2147483647 h 35"/>
              <a:gd name="T28" fmla="*/ 2147483647 w 660"/>
              <a:gd name="T29" fmla="*/ 2147483647 h 35"/>
              <a:gd name="T30" fmla="*/ 2147483647 w 660"/>
              <a:gd name="T31" fmla="*/ 2147483647 h 35"/>
              <a:gd name="T32" fmla="*/ 2147483647 w 660"/>
              <a:gd name="T33" fmla="*/ 2147483647 h 35"/>
              <a:gd name="T34" fmla="*/ 2147483647 w 660"/>
              <a:gd name="T35" fmla="*/ 2147483647 h 35"/>
              <a:gd name="T36" fmla="*/ 2147483647 w 660"/>
              <a:gd name="T37" fmla="*/ 2147483647 h 35"/>
              <a:gd name="T38" fmla="*/ 2147483647 w 660"/>
              <a:gd name="T39" fmla="*/ 2147483647 h 35"/>
              <a:gd name="T40" fmla="*/ 2147483647 w 660"/>
              <a:gd name="T41" fmla="*/ 2147483647 h 35"/>
              <a:gd name="T42" fmla="*/ 2147483647 w 660"/>
              <a:gd name="T43" fmla="*/ 0 h 35"/>
              <a:gd name="T44" fmla="*/ 2147483647 w 660"/>
              <a:gd name="T45" fmla="*/ 0 h 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0"/>
              <a:gd name="T70" fmla="*/ 0 h 35"/>
              <a:gd name="T71" fmla="*/ 660 w 660"/>
              <a:gd name="T72" fmla="*/ 35 h 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0" h="35">
                <a:moveTo>
                  <a:pt x="0" y="35"/>
                </a:moveTo>
                <a:lnTo>
                  <a:pt x="8" y="35"/>
                </a:lnTo>
                <a:lnTo>
                  <a:pt x="17" y="35"/>
                </a:lnTo>
                <a:lnTo>
                  <a:pt x="28" y="35"/>
                </a:lnTo>
                <a:lnTo>
                  <a:pt x="38" y="35"/>
                </a:lnTo>
                <a:lnTo>
                  <a:pt x="65" y="35"/>
                </a:lnTo>
                <a:lnTo>
                  <a:pt x="94" y="34"/>
                </a:lnTo>
                <a:lnTo>
                  <a:pt x="125" y="34"/>
                </a:lnTo>
                <a:lnTo>
                  <a:pt x="156" y="32"/>
                </a:lnTo>
                <a:lnTo>
                  <a:pt x="187" y="32"/>
                </a:lnTo>
                <a:lnTo>
                  <a:pt x="215" y="31"/>
                </a:lnTo>
                <a:lnTo>
                  <a:pt x="267" y="29"/>
                </a:lnTo>
                <a:lnTo>
                  <a:pt x="318" y="28"/>
                </a:lnTo>
                <a:lnTo>
                  <a:pt x="371" y="25"/>
                </a:lnTo>
                <a:lnTo>
                  <a:pt x="425" y="22"/>
                </a:lnTo>
                <a:lnTo>
                  <a:pt x="454" y="18"/>
                </a:lnTo>
                <a:lnTo>
                  <a:pt x="485" y="17"/>
                </a:lnTo>
                <a:lnTo>
                  <a:pt x="552" y="11"/>
                </a:lnTo>
                <a:lnTo>
                  <a:pt x="584" y="6"/>
                </a:lnTo>
                <a:lnTo>
                  <a:pt x="612" y="4"/>
                </a:lnTo>
                <a:lnTo>
                  <a:pt x="639" y="1"/>
                </a:lnTo>
                <a:lnTo>
                  <a:pt x="649" y="0"/>
                </a:lnTo>
                <a:lnTo>
                  <a:pt x="66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34" name="Group 308"/>
          <p:cNvGrpSpPr>
            <a:grpSpLocks/>
          </p:cNvGrpSpPr>
          <p:nvPr/>
        </p:nvGrpSpPr>
        <p:grpSpPr bwMode="auto">
          <a:xfrm>
            <a:off x="5384800" y="4111625"/>
            <a:ext cx="1031875" cy="1303338"/>
            <a:chOff x="3392" y="2590"/>
            <a:chExt cx="650" cy="821"/>
          </a:xfrm>
        </p:grpSpPr>
        <p:grpSp>
          <p:nvGrpSpPr>
            <p:cNvPr id="3184" name="Group 277"/>
            <p:cNvGrpSpPr>
              <a:grpSpLocks/>
            </p:cNvGrpSpPr>
            <p:nvPr/>
          </p:nvGrpSpPr>
          <p:grpSpPr bwMode="auto">
            <a:xfrm>
              <a:off x="3403" y="2661"/>
              <a:ext cx="243" cy="564"/>
              <a:chOff x="3403" y="2661"/>
              <a:chExt cx="243" cy="564"/>
            </a:xfrm>
          </p:grpSpPr>
          <p:grpSp>
            <p:nvGrpSpPr>
              <p:cNvPr id="3215" name="Group 179"/>
              <p:cNvGrpSpPr>
                <a:grpSpLocks/>
              </p:cNvGrpSpPr>
              <p:nvPr/>
            </p:nvGrpSpPr>
            <p:grpSpPr bwMode="auto">
              <a:xfrm>
                <a:off x="3403" y="2661"/>
                <a:ext cx="243" cy="451"/>
                <a:chOff x="3403" y="2661"/>
                <a:chExt cx="243" cy="451"/>
              </a:xfrm>
            </p:grpSpPr>
            <p:sp>
              <p:nvSpPr>
                <p:cNvPr id="331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403" y="2661"/>
                  <a:ext cx="243" cy="6"/>
                </a:xfrm>
                <a:prstGeom prst="rect">
                  <a:avLst/>
                </a:prstGeom>
                <a:solidFill>
                  <a:srgbClr val="0303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03" y="2667"/>
                  <a:ext cx="243" cy="8"/>
                </a:xfrm>
                <a:prstGeom prst="rect">
                  <a:avLst/>
                </a:prstGeom>
                <a:solidFill>
                  <a:srgbClr val="0808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403" y="2675"/>
                  <a:ext cx="243" cy="7"/>
                </a:xfrm>
                <a:prstGeom prst="rect">
                  <a:avLst/>
                </a:prstGeom>
                <a:solidFill>
                  <a:srgbClr val="0B0B0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403" y="2682"/>
                  <a:ext cx="243" cy="7"/>
                </a:xfrm>
                <a:prstGeom prst="rect">
                  <a:avLst/>
                </a:prstGeom>
                <a:solidFill>
                  <a:srgbClr val="0E0E0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03" y="2689"/>
                  <a:ext cx="243" cy="7"/>
                </a:xfrm>
                <a:prstGeom prst="rect">
                  <a:avLst/>
                </a:prstGeom>
                <a:solidFill>
                  <a:srgbClr val="1010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403" y="2696"/>
                  <a:ext cx="243" cy="6"/>
                </a:xfrm>
                <a:prstGeom prst="rect">
                  <a:avLst/>
                </a:prstGeom>
                <a:solidFill>
                  <a:srgbClr val="1313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Rectangle 121"/>
                <p:cNvSpPr>
                  <a:spLocks noChangeArrowheads="1"/>
                </p:cNvSpPr>
                <p:nvPr/>
              </p:nvSpPr>
              <p:spPr bwMode="auto">
                <a:xfrm>
                  <a:off x="3403" y="2702"/>
                  <a:ext cx="243" cy="8"/>
                </a:xfrm>
                <a:prstGeom prst="rect">
                  <a:avLst/>
                </a:prstGeom>
                <a:solidFill>
                  <a:srgbClr val="1515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403" y="2710"/>
                  <a:ext cx="243" cy="8"/>
                </a:xfrm>
                <a:prstGeom prst="rect">
                  <a:avLst/>
                </a:prstGeom>
                <a:solidFill>
                  <a:srgbClr val="1717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" name="Rectangle 123"/>
                <p:cNvSpPr>
                  <a:spLocks noChangeArrowheads="1"/>
                </p:cNvSpPr>
                <p:nvPr/>
              </p:nvSpPr>
              <p:spPr bwMode="auto">
                <a:xfrm>
                  <a:off x="3403" y="2718"/>
                  <a:ext cx="243" cy="6"/>
                </a:xfrm>
                <a:prstGeom prst="rect">
                  <a:avLst/>
                </a:prstGeom>
                <a:solidFill>
                  <a:srgbClr val="1A1A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Rectangle 124"/>
                <p:cNvSpPr>
                  <a:spLocks noChangeArrowheads="1"/>
                </p:cNvSpPr>
                <p:nvPr/>
              </p:nvSpPr>
              <p:spPr bwMode="auto">
                <a:xfrm>
                  <a:off x="3403" y="2724"/>
                  <a:ext cx="243" cy="6"/>
                </a:xfrm>
                <a:prstGeom prst="rect">
                  <a:avLst/>
                </a:prstGeom>
                <a:solidFill>
                  <a:srgbClr val="1C1C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" name="Rectangle 125"/>
                <p:cNvSpPr>
                  <a:spLocks noChangeArrowheads="1"/>
                </p:cNvSpPr>
                <p:nvPr/>
              </p:nvSpPr>
              <p:spPr bwMode="auto">
                <a:xfrm>
                  <a:off x="3403" y="2730"/>
                  <a:ext cx="243" cy="8"/>
                </a:xfrm>
                <a:prstGeom prst="rect">
                  <a:avLst/>
                </a:prstGeom>
                <a:solidFill>
                  <a:srgbClr val="1E1E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" name="Rectangle 126"/>
                <p:cNvSpPr>
                  <a:spLocks noChangeArrowheads="1"/>
                </p:cNvSpPr>
                <p:nvPr/>
              </p:nvSpPr>
              <p:spPr bwMode="auto">
                <a:xfrm>
                  <a:off x="3403" y="2738"/>
                  <a:ext cx="243" cy="8"/>
                </a:xfrm>
                <a:prstGeom prst="rect">
                  <a:avLst/>
                </a:prstGeom>
                <a:solidFill>
                  <a:srgbClr val="2121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Rectangle 127"/>
                <p:cNvSpPr>
                  <a:spLocks noChangeArrowheads="1"/>
                </p:cNvSpPr>
                <p:nvPr/>
              </p:nvSpPr>
              <p:spPr bwMode="auto">
                <a:xfrm>
                  <a:off x="3403" y="2746"/>
                  <a:ext cx="243" cy="6"/>
                </a:xfrm>
                <a:prstGeom prst="rect">
                  <a:avLst/>
                </a:prstGeom>
                <a:solidFill>
                  <a:srgbClr val="2323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" name="Rectangle 128"/>
                <p:cNvSpPr>
                  <a:spLocks noChangeArrowheads="1"/>
                </p:cNvSpPr>
                <p:nvPr/>
              </p:nvSpPr>
              <p:spPr bwMode="auto">
                <a:xfrm>
                  <a:off x="3403" y="2752"/>
                  <a:ext cx="243" cy="8"/>
                </a:xfrm>
                <a:prstGeom prst="rect">
                  <a:avLst/>
                </a:prstGeom>
                <a:solidFill>
                  <a:srgbClr val="2626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403" y="2760"/>
                  <a:ext cx="243" cy="6"/>
                </a:xfrm>
                <a:prstGeom prst="rect">
                  <a:avLst/>
                </a:prstGeom>
                <a:solidFill>
                  <a:srgbClr val="2828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Rectangle 130"/>
                <p:cNvSpPr>
                  <a:spLocks noChangeArrowheads="1"/>
                </p:cNvSpPr>
                <p:nvPr/>
              </p:nvSpPr>
              <p:spPr bwMode="auto">
                <a:xfrm>
                  <a:off x="3403" y="2766"/>
                  <a:ext cx="243" cy="8"/>
                </a:xfrm>
                <a:prstGeom prst="rect">
                  <a:avLst/>
                </a:prstGeom>
                <a:solidFill>
                  <a:srgbClr val="2B2B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" name="Rectangle 131"/>
                <p:cNvSpPr>
                  <a:spLocks noChangeArrowheads="1"/>
                </p:cNvSpPr>
                <p:nvPr/>
              </p:nvSpPr>
              <p:spPr bwMode="auto">
                <a:xfrm>
                  <a:off x="3403" y="2774"/>
                  <a:ext cx="243" cy="7"/>
                </a:xfrm>
                <a:prstGeom prst="rect">
                  <a:avLst/>
                </a:prstGeom>
                <a:solidFill>
                  <a:srgbClr val="2D2D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403" y="2781"/>
                  <a:ext cx="243" cy="6"/>
                </a:xfrm>
                <a:prstGeom prst="rect">
                  <a:avLst/>
                </a:prstGeom>
                <a:solidFill>
                  <a:srgbClr val="3030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Rectangle 133"/>
                <p:cNvSpPr>
                  <a:spLocks noChangeArrowheads="1"/>
                </p:cNvSpPr>
                <p:nvPr/>
              </p:nvSpPr>
              <p:spPr bwMode="auto">
                <a:xfrm>
                  <a:off x="3403" y="2787"/>
                  <a:ext cx="243" cy="7"/>
                </a:xfrm>
                <a:prstGeom prst="rect">
                  <a:avLst/>
                </a:prstGeom>
                <a:solidFill>
                  <a:srgbClr val="3232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" name="Rectangle 134"/>
                <p:cNvSpPr>
                  <a:spLocks noChangeArrowheads="1"/>
                </p:cNvSpPr>
                <p:nvPr/>
              </p:nvSpPr>
              <p:spPr bwMode="auto">
                <a:xfrm>
                  <a:off x="3403" y="2794"/>
                  <a:ext cx="243" cy="7"/>
                </a:xfrm>
                <a:prstGeom prst="rect">
                  <a:avLst/>
                </a:prstGeom>
                <a:solidFill>
                  <a:srgbClr val="3535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" name="Rectangle 135"/>
                <p:cNvSpPr>
                  <a:spLocks noChangeArrowheads="1"/>
                </p:cNvSpPr>
                <p:nvPr/>
              </p:nvSpPr>
              <p:spPr bwMode="auto">
                <a:xfrm>
                  <a:off x="3403" y="2801"/>
                  <a:ext cx="243" cy="8"/>
                </a:xfrm>
                <a:prstGeom prst="rect">
                  <a:avLst/>
                </a:prstGeom>
                <a:solidFill>
                  <a:srgbClr val="3737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403" y="2809"/>
                  <a:ext cx="243" cy="6"/>
                </a:xfrm>
                <a:prstGeom prst="rect">
                  <a:avLst/>
                </a:prstGeom>
                <a:solidFill>
                  <a:srgbClr val="3A3A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" name="Rectangle 137"/>
                <p:cNvSpPr>
                  <a:spLocks noChangeArrowheads="1"/>
                </p:cNvSpPr>
                <p:nvPr/>
              </p:nvSpPr>
              <p:spPr bwMode="auto">
                <a:xfrm>
                  <a:off x="3403" y="2815"/>
                  <a:ext cx="243" cy="8"/>
                </a:xfrm>
                <a:prstGeom prst="rect">
                  <a:avLst/>
                </a:prstGeom>
                <a:solidFill>
                  <a:srgbClr val="3C3C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403" y="2823"/>
                  <a:ext cx="243" cy="6"/>
                </a:xfrm>
                <a:prstGeom prst="rect">
                  <a:avLst/>
                </a:prstGeom>
                <a:solidFill>
                  <a:srgbClr val="3F3F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03" y="2829"/>
                  <a:ext cx="243" cy="8"/>
                </a:xfrm>
                <a:prstGeom prst="rect">
                  <a:avLst/>
                </a:prstGeom>
                <a:solidFill>
                  <a:srgbClr val="4141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03" y="2837"/>
                  <a:ext cx="243" cy="8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403" y="2845"/>
                  <a:ext cx="243" cy="6"/>
                </a:xfrm>
                <a:prstGeom prst="rect">
                  <a:avLst/>
                </a:prstGeom>
                <a:solidFill>
                  <a:srgbClr val="46464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" name="Rectangle 142"/>
                <p:cNvSpPr>
                  <a:spLocks noChangeArrowheads="1"/>
                </p:cNvSpPr>
                <p:nvPr/>
              </p:nvSpPr>
              <p:spPr bwMode="auto">
                <a:xfrm>
                  <a:off x="3403" y="2851"/>
                  <a:ext cx="243" cy="6"/>
                </a:xfrm>
                <a:prstGeom prst="rect">
                  <a:avLst/>
                </a:prstGeom>
                <a:solidFill>
                  <a:srgbClr val="49494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3403" y="2857"/>
                  <a:ext cx="243" cy="8"/>
                </a:xfrm>
                <a:prstGeom prst="rect">
                  <a:avLst/>
                </a:prstGeom>
                <a:solidFill>
                  <a:srgbClr val="4B4B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" name="Rectangle 144"/>
                <p:cNvSpPr>
                  <a:spLocks noChangeArrowheads="1"/>
                </p:cNvSpPr>
                <p:nvPr/>
              </p:nvSpPr>
              <p:spPr bwMode="auto">
                <a:xfrm>
                  <a:off x="3403" y="2865"/>
                  <a:ext cx="243" cy="8"/>
                </a:xfrm>
                <a:prstGeom prst="rect">
                  <a:avLst/>
                </a:prstGeom>
                <a:solidFill>
                  <a:srgbClr val="4E4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Rectangle 145"/>
                <p:cNvSpPr>
                  <a:spLocks noChangeArrowheads="1"/>
                </p:cNvSpPr>
                <p:nvPr/>
              </p:nvSpPr>
              <p:spPr bwMode="auto">
                <a:xfrm>
                  <a:off x="3403" y="2873"/>
                  <a:ext cx="243" cy="6"/>
                </a:xfrm>
                <a:prstGeom prst="rect">
                  <a:avLst/>
                </a:prstGeom>
                <a:solidFill>
                  <a:srgbClr val="505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Rectangle 146"/>
                <p:cNvSpPr>
                  <a:spLocks noChangeArrowheads="1"/>
                </p:cNvSpPr>
                <p:nvPr/>
              </p:nvSpPr>
              <p:spPr bwMode="auto">
                <a:xfrm>
                  <a:off x="3403" y="2879"/>
                  <a:ext cx="243" cy="6"/>
                </a:xfrm>
                <a:prstGeom prst="rect">
                  <a:avLst/>
                </a:prstGeom>
                <a:solidFill>
                  <a:srgbClr val="5252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Rectangle 147"/>
                <p:cNvSpPr>
                  <a:spLocks noChangeArrowheads="1"/>
                </p:cNvSpPr>
                <p:nvPr/>
              </p:nvSpPr>
              <p:spPr bwMode="auto">
                <a:xfrm>
                  <a:off x="3403" y="2885"/>
                  <a:ext cx="243" cy="9"/>
                </a:xfrm>
                <a:prstGeom prst="rect">
                  <a:avLst/>
                </a:prstGeom>
                <a:solidFill>
                  <a:srgbClr val="5454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Rectangle 148"/>
                <p:cNvSpPr>
                  <a:spLocks noChangeArrowheads="1"/>
                </p:cNvSpPr>
                <p:nvPr/>
              </p:nvSpPr>
              <p:spPr bwMode="auto">
                <a:xfrm>
                  <a:off x="3403" y="2894"/>
                  <a:ext cx="243" cy="6"/>
                </a:xfrm>
                <a:prstGeom prst="rect">
                  <a:avLst/>
                </a:prstGeom>
                <a:solidFill>
                  <a:srgbClr val="5757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Rectangle 149"/>
                <p:cNvSpPr>
                  <a:spLocks noChangeArrowheads="1"/>
                </p:cNvSpPr>
                <p:nvPr/>
              </p:nvSpPr>
              <p:spPr bwMode="auto">
                <a:xfrm>
                  <a:off x="3403" y="2900"/>
                  <a:ext cx="243" cy="8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Rectangle 150"/>
                <p:cNvSpPr>
                  <a:spLocks noChangeArrowheads="1"/>
                </p:cNvSpPr>
                <p:nvPr/>
              </p:nvSpPr>
              <p:spPr bwMode="auto">
                <a:xfrm>
                  <a:off x="3403" y="2908"/>
                  <a:ext cx="243" cy="8"/>
                </a:xfrm>
                <a:prstGeom prst="rect">
                  <a:avLst/>
                </a:prstGeom>
                <a:solidFill>
                  <a:srgbClr val="5B5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Rectangle 151"/>
                <p:cNvSpPr>
                  <a:spLocks noChangeArrowheads="1"/>
                </p:cNvSpPr>
                <p:nvPr/>
              </p:nvSpPr>
              <p:spPr bwMode="auto">
                <a:xfrm>
                  <a:off x="3403" y="2916"/>
                  <a:ext cx="243" cy="6"/>
                </a:xfrm>
                <a:prstGeom prst="rect">
                  <a:avLst/>
                </a:prstGeom>
                <a:solidFill>
                  <a:srgbClr val="5D5D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403" y="2922"/>
                  <a:ext cx="243" cy="6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Rectangle 153"/>
                <p:cNvSpPr>
                  <a:spLocks noChangeArrowheads="1"/>
                </p:cNvSpPr>
                <p:nvPr/>
              </p:nvSpPr>
              <p:spPr bwMode="auto">
                <a:xfrm>
                  <a:off x="3403" y="2928"/>
                  <a:ext cx="243" cy="8"/>
                </a:xfrm>
                <a:prstGeom prst="rect">
                  <a:avLst/>
                </a:prstGeom>
                <a:solidFill>
                  <a:srgbClr val="61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Rectangle 154"/>
                <p:cNvSpPr>
                  <a:spLocks noChangeArrowheads="1"/>
                </p:cNvSpPr>
                <p:nvPr/>
              </p:nvSpPr>
              <p:spPr bwMode="auto">
                <a:xfrm>
                  <a:off x="3403" y="2936"/>
                  <a:ext cx="243" cy="8"/>
                </a:xfrm>
                <a:prstGeom prst="rect">
                  <a:avLst/>
                </a:prstGeom>
                <a:solidFill>
                  <a:srgbClr val="6363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Rectangle 155"/>
                <p:cNvSpPr>
                  <a:spLocks noChangeArrowheads="1"/>
                </p:cNvSpPr>
                <p:nvPr/>
              </p:nvSpPr>
              <p:spPr bwMode="auto">
                <a:xfrm>
                  <a:off x="3403" y="2944"/>
                  <a:ext cx="243" cy="6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" name="Rectangle 156"/>
                <p:cNvSpPr>
                  <a:spLocks noChangeArrowheads="1"/>
                </p:cNvSpPr>
                <p:nvPr/>
              </p:nvSpPr>
              <p:spPr bwMode="auto">
                <a:xfrm>
                  <a:off x="3403" y="2950"/>
                  <a:ext cx="243" cy="8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" name="Rectangle 157"/>
                <p:cNvSpPr>
                  <a:spLocks noChangeArrowheads="1"/>
                </p:cNvSpPr>
                <p:nvPr/>
              </p:nvSpPr>
              <p:spPr bwMode="auto">
                <a:xfrm>
                  <a:off x="3403" y="2958"/>
                  <a:ext cx="243" cy="6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Rectangle 158"/>
                <p:cNvSpPr>
                  <a:spLocks noChangeArrowheads="1"/>
                </p:cNvSpPr>
                <p:nvPr/>
              </p:nvSpPr>
              <p:spPr bwMode="auto">
                <a:xfrm>
                  <a:off x="3403" y="2964"/>
                  <a:ext cx="243" cy="8"/>
                </a:xfrm>
                <a:prstGeom prst="rect">
                  <a:avLst/>
                </a:prstGeom>
                <a:solidFill>
                  <a:srgbClr val="6969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03" y="2972"/>
                  <a:ext cx="243" cy="7"/>
                </a:xfrm>
                <a:prstGeom prst="rect">
                  <a:avLst/>
                </a:prstGeom>
                <a:solidFill>
                  <a:srgbClr val="6A6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Rectangle 160"/>
                <p:cNvSpPr>
                  <a:spLocks noChangeArrowheads="1"/>
                </p:cNvSpPr>
                <p:nvPr/>
              </p:nvSpPr>
              <p:spPr bwMode="auto">
                <a:xfrm>
                  <a:off x="3403" y="2979"/>
                  <a:ext cx="243" cy="6"/>
                </a:xfrm>
                <a:prstGeom prst="rect">
                  <a:avLst/>
                </a:prstGeom>
                <a:solidFill>
                  <a:srgbClr val="6B6B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Rectangle 161"/>
                <p:cNvSpPr>
                  <a:spLocks noChangeArrowheads="1"/>
                </p:cNvSpPr>
                <p:nvPr/>
              </p:nvSpPr>
              <p:spPr bwMode="auto">
                <a:xfrm>
                  <a:off x="3403" y="2985"/>
                  <a:ext cx="243" cy="7"/>
                </a:xfrm>
                <a:prstGeom prst="rect">
                  <a:avLst/>
                </a:prstGeom>
                <a:solidFill>
                  <a:srgbClr val="6C6C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Rectangle 162"/>
                <p:cNvSpPr>
                  <a:spLocks noChangeArrowheads="1"/>
                </p:cNvSpPr>
                <p:nvPr/>
              </p:nvSpPr>
              <p:spPr bwMode="auto">
                <a:xfrm>
                  <a:off x="3403" y="2992"/>
                  <a:ext cx="243" cy="7"/>
                </a:xfrm>
                <a:prstGeom prst="rect">
                  <a:avLst/>
                </a:prstGeom>
                <a:solidFill>
                  <a:srgbClr val="6D6D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Rectangle 163"/>
                <p:cNvSpPr>
                  <a:spLocks noChangeArrowheads="1"/>
                </p:cNvSpPr>
                <p:nvPr/>
              </p:nvSpPr>
              <p:spPr bwMode="auto">
                <a:xfrm>
                  <a:off x="3403" y="2999"/>
                  <a:ext cx="243" cy="8"/>
                </a:xfrm>
                <a:prstGeom prst="rect">
                  <a:avLst/>
                </a:prstGeom>
                <a:solidFill>
                  <a:srgbClr val="6E6E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Rectangle 164"/>
                <p:cNvSpPr>
                  <a:spLocks noChangeArrowheads="1"/>
                </p:cNvSpPr>
                <p:nvPr/>
              </p:nvSpPr>
              <p:spPr bwMode="auto">
                <a:xfrm>
                  <a:off x="3403" y="3007"/>
                  <a:ext cx="243" cy="6"/>
                </a:xfrm>
                <a:prstGeom prst="rect">
                  <a:avLst/>
                </a:prstGeom>
                <a:solidFill>
                  <a:srgbClr val="6F6F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Rectangle 165"/>
                <p:cNvSpPr>
                  <a:spLocks noChangeArrowheads="1"/>
                </p:cNvSpPr>
                <p:nvPr/>
              </p:nvSpPr>
              <p:spPr bwMode="auto">
                <a:xfrm>
                  <a:off x="3403" y="3013"/>
                  <a:ext cx="243" cy="8"/>
                </a:xfrm>
                <a:prstGeom prst="rect">
                  <a:avLst/>
                </a:prstGeom>
                <a:solidFill>
                  <a:srgbClr val="7070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Rectangle 166"/>
                <p:cNvSpPr>
                  <a:spLocks noChangeArrowheads="1"/>
                </p:cNvSpPr>
                <p:nvPr/>
              </p:nvSpPr>
              <p:spPr bwMode="auto">
                <a:xfrm>
                  <a:off x="3403" y="3021"/>
                  <a:ext cx="243" cy="6"/>
                </a:xfrm>
                <a:prstGeom prst="rect">
                  <a:avLst/>
                </a:prstGeom>
                <a:solidFill>
                  <a:srgbClr val="7171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Rectangle 167"/>
                <p:cNvSpPr>
                  <a:spLocks noChangeArrowheads="1"/>
                </p:cNvSpPr>
                <p:nvPr/>
              </p:nvSpPr>
              <p:spPr bwMode="auto">
                <a:xfrm>
                  <a:off x="3403" y="3027"/>
                  <a:ext cx="243" cy="8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403" y="3035"/>
                  <a:ext cx="243" cy="8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Rectangle 169"/>
                <p:cNvSpPr>
                  <a:spLocks noChangeArrowheads="1"/>
                </p:cNvSpPr>
                <p:nvPr/>
              </p:nvSpPr>
              <p:spPr bwMode="auto">
                <a:xfrm>
                  <a:off x="3403" y="3043"/>
                  <a:ext cx="243" cy="6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Rectangle 170"/>
                <p:cNvSpPr>
                  <a:spLocks noChangeArrowheads="1"/>
                </p:cNvSpPr>
                <p:nvPr/>
              </p:nvSpPr>
              <p:spPr bwMode="auto">
                <a:xfrm>
                  <a:off x="3403" y="3049"/>
                  <a:ext cx="243" cy="6"/>
                </a:xfrm>
                <a:prstGeom prst="rect">
                  <a:avLst/>
                </a:prstGeom>
                <a:solidFill>
                  <a:srgbClr val="7474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" name="Rectangle 171"/>
                <p:cNvSpPr>
                  <a:spLocks noChangeArrowheads="1"/>
                </p:cNvSpPr>
                <p:nvPr/>
              </p:nvSpPr>
              <p:spPr bwMode="auto">
                <a:xfrm>
                  <a:off x="3403" y="3055"/>
                  <a:ext cx="243" cy="8"/>
                </a:xfrm>
                <a:prstGeom prst="rect">
                  <a:avLst/>
                </a:prstGeom>
                <a:solidFill>
                  <a:srgbClr val="7474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" name="Rectangle 172"/>
                <p:cNvSpPr>
                  <a:spLocks noChangeArrowheads="1"/>
                </p:cNvSpPr>
                <p:nvPr/>
              </p:nvSpPr>
              <p:spPr bwMode="auto">
                <a:xfrm>
                  <a:off x="3403" y="3063"/>
                  <a:ext cx="243" cy="7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Rectangle 173"/>
                <p:cNvSpPr>
                  <a:spLocks noChangeArrowheads="1"/>
                </p:cNvSpPr>
                <p:nvPr/>
              </p:nvSpPr>
              <p:spPr bwMode="auto">
                <a:xfrm>
                  <a:off x="3403" y="3070"/>
                  <a:ext cx="243" cy="7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" name="Rectangle 174"/>
                <p:cNvSpPr>
                  <a:spLocks noChangeArrowheads="1"/>
                </p:cNvSpPr>
                <p:nvPr/>
              </p:nvSpPr>
              <p:spPr bwMode="auto">
                <a:xfrm>
                  <a:off x="3403" y="3077"/>
                  <a:ext cx="243" cy="7"/>
                </a:xfrm>
                <a:prstGeom prst="rect">
                  <a:avLst/>
                </a:prstGeom>
                <a:solidFill>
                  <a:srgbClr val="7575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" name="Rectangle 175"/>
                <p:cNvSpPr>
                  <a:spLocks noChangeArrowheads="1"/>
                </p:cNvSpPr>
                <p:nvPr/>
              </p:nvSpPr>
              <p:spPr bwMode="auto">
                <a:xfrm>
                  <a:off x="3403" y="3084"/>
                  <a:ext cx="243" cy="7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" name="Rectangle 176"/>
                <p:cNvSpPr>
                  <a:spLocks noChangeArrowheads="1"/>
                </p:cNvSpPr>
                <p:nvPr/>
              </p:nvSpPr>
              <p:spPr bwMode="auto">
                <a:xfrm>
                  <a:off x="3403" y="3091"/>
                  <a:ext cx="243" cy="7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Rectangle 177"/>
                <p:cNvSpPr>
                  <a:spLocks noChangeArrowheads="1"/>
                </p:cNvSpPr>
                <p:nvPr/>
              </p:nvSpPr>
              <p:spPr bwMode="auto">
                <a:xfrm>
                  <a:off x="3403" y="3098"/>
                  <a:ext cx="243" cy="8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" name="Rectangle 178"/>
                <p:cNvSpPr>
                  <a:spLocks noChangeArrowheads="1"/>
                </p:cNvSpPr>
                <p:nvPr/>
              </p:nvSpPr>
              <p:spPr bwMode="auto">
                <a:xfrm>
                  <a:off x="3403" y="3106"/>
                  <a:ext cx="243" cy="6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6" name="Group 276"/>
              <p:cNvGrpSpPr>
                <a:grpSpLocks/>
              </p:cNvGrpSpPr>
              <p:nvPr/>
            </p:nvGrpSpPr>
            <p:grpSpPr bwMode="auto">
              <a:xfrm>
                <a:off x="3403" y="2920"/>
                <a:ext cx="243" cy="305"/>
                <a:chOff x="3403" y="2920"/>
                <a:chExt cx="243" cy="305"/>
              </a:xfrm>
            </p:grpSpPr>
            <p:sp>
              <p:nvSpPr>
                <p:cNvPr id="3217" name="Rectangle 180"/>
                <p:cNvSpPr>
                  <a:spLocks noChangeArrowheads="1"/>
                </p:cNvSpPr>
                <p:nvPr/>
              </p:nvSpPr>
              <p:spPr bwMode="auto">
                <a:xfrm>
                  <a:off x="3403" y="2920"/>
                  <a:ext cx="243" cy="4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8" name="Rectangle 181"/>
                <p:cNvSpPr>
                  <a:spLocks noChangeArrowheads="1"/>
                </p:cNvSpPr>
                <p:nvPr/>
              </p:nvSpPr>
              <p:spPr bwMode="auto">
                <a:xfrm>
                  <a:off x="3403" y="2924"/>
                  <a:ext cx="243" cy="3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9" name="Rectangle 182"/>
                <p:cNvSpPr>
                  <a:spLocks noChangeArrowheads="1"/>
                </p:cNvSpPr>
                <p:nvPr/>
              </p:nvSpPr>
              <p:spPr bwMode="auto">
                <a:xfrm>
                  <a:off x="3403" y="2927"/>
                  <a:ext cx="243" cy="3"/>
                </a:xfrm>
                <a:prstGeom prst="rect">
                  <a:avLst/>
                </a:prstGeom>
                <a:solidFill>
                  <a:srgbClr val="606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" name="Rectangle 183"/>
                <p:cNvSpPr>
                  <a:spLocks noChangeArrowheads="1"/>
                </p:cNvSpPr>
                <p:nvPr/>
              </p:nvSpPr>
              <p:spPr bwMode="auto">
                <a:xfrm>
                  <a:off x="3403" y="2930"/>
                  <a:ext cx="243" cy="3"/>
                </a:xfrm>
                <a:prstGeom prst="rect">
                  <a:avLst/>
                </a:prstGeom>
                <a:solidFill>
                  <a:srgbClr val="61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1" name="Rectangle 184"/>
                <p:cNvSpPr>
                  <a:spLocks noChangeArrowheads="1"/>
                </p:cNvSpPr>
                <p:nvPr/>
              </p:nvSpPr>
              <p:spPr bwMode="auto">
                <a:xfrm>
                  <a:off x="3403" y="2933"/>
                  <a:ext cx="243" cy="3"/>
                </a:xfrm>
                <a:prstGeom prst="rect">
                  <a:avLst/>
                </a:prstGeom>
                <a:solidFill>
                  <a:srgbClr val="6262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" name="Rectangle 185"/>
                <p:cNvSpPr>
                  <a:spLocks noChangeArrowheads="1"/>
                </p:cNvSpPr>
                <p:nvPr/>
              </p:nvSpPr>
              <p:spPr bwMode="auto">
                <a:xfrm>
                  <a:off x="3403" y="2936"/>
                  <a:ext cx="243" cy="5"/>
                </a:xfrm>
                <a:prstGeom prst="rect">
                  <a:avLst/>
                </a:prstGeom>
                <a:solidFill>
                  <a:srgbClr val="6363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3" name="Rectangle 186"/>
                <p:cNvSpPr>
                  <a:spLocks noChangeArrowheads="1"/>
                </p:cNvSpPr>
                <p:nvPr/>
              </p:nvSpPr>
              <p:spPr bwMode="auto">
                <a:xfrm>
                  <a:off x="3403" y="2941"/>
                  <a:ext cx="243" cy="1"/>
                </a:xfrm>
                <a:prstGeom prst="rect">
                  <a:avLst/>
                </a:prstGeom>
                <a:solidFill>
                  <a:srgbClr val="6464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Rectangle 187"/>
                <p:cNvSpPr>
                  <a:spLocks noChangeArrowheads="1"/>
                </p:cNvSpPr>
                <p:nvPr/>
              </p:nvSpPr>
              <p:spPr bwMode="auto">
                <a:xfrm>
                  <a:off x="3403" y="2942"/>
                  <a:ext cx="243" cy="5"/>
                </a:xfrm>
                <a:prstGeom prst="rect">
                  <a:avLst/>
                </a:prstGeom>
                <a:solidFill>
                  <a:srgbClr val="6565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3403" y="2947"/>
                  <a:ext cx="243" cy="1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6" name="Rectangle 189"/>
                <p:cNvSpPr>
                  <a:spLocks noChangeArrowheads="1"/>
                </p:cNvSpPr>
                <p:nvPr/>
              </p:nvSpPr>
              <p:spPr bwMode="auto">
                <a:xfrm>
                  <a:off x="3403" y="2948"/>
                  <a:ext cx="243" cy="5"/>
                </a:xfrm>
                <a:prstGeom prst="rect">
                  <a:avLst/>
                </a:prstGeom>
                <a:solidFill>
                  <a:srgbClr val="6868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Rectangle 190"/>
                <p:cNvSpPr>
                  <a:spLocks noChangeArrowheads="1"/>
                </p:cNvSpPr>
                <p:nvPr/>
              </p:nvSpPr>
              <p:spPr bwMode="auto">
                <a:xfrm>
                  <a:off x="3403" y="2953"/>
                  <a:ext cx="243" cy="3"/>
                </a:xfrm>
                <a:prstGeom prst="rect">
                  <a:avLst/>
                </a:prstGeom>
                <a:solidFill>
                  <a:srgbClr val="6969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8" name="Rectangle 191"/>
                <p:cNvSpPr>
                  <a:spLocks noChangeArrowheads="1"/>
                </p:cNvSpPr>
                <p:nvPr/>
              </p:nvSpPr>
              <p:spPr bwMode="auto">
                <a:xfrm>
                  <a:off x="3403" y="2956"/>
                  <a:ext cx="243" cy="3"/>
                </a:xfrm>
                <a:prstGeom prst="rect">
                  <a:avLst/>
                </a:prstGeom>
                <a:solidFill>
                  <a:srgbClr val="6A6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9" name="Rectangle 192"/>
                <p:cNvSpPr>
                  <a:spLocks noChangeArrowheads="1"/>
                </p:cNvSpPr>
                <p:nvPr/>
              </p:nvSpPr>
              <p:spPr bwMode="auto">
                <a:xfrm>
                  <a:off x="3403" y="2959"/>
                  <a:ext cx="243" cy="3"/>
                </a:xfrm>
                <a:prstGeom prst="rect">
                  <a:avLst/>
                </a:prstGeom>
                <a:solidFill>
                  <a:srgbClr val="6C6C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3" y="2962"/>
                  <a:ext cx="243" cy="3"/>
                </a:xfrm>
                <a:prstGeom prst="rect">
                  <a:avLst/>
                </a:prstGeom>
                <a:solidFill>
                  <a:srgbClr val="6D6D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1" name="Rectangle 194"/>
                <p:cNvSpPr>
                  <a:spLocks noChangeArrowheads="1"/>
                </p:cNvSpPr>
                <p:nvPr/>
              </p:nvSpPr>
              <p:spPr bwMode="auto">
                <a:xfrm>
                  <a:off x="3403" y="2965"/>
                  <a:ext cx="243" cy="3"/>
                </a:xfrm>
                <a:prstGeom prst="rect">
                  <a:avLst/>
                </a:prstGeom>
                <a:solidFill>
                  <a:srgbClr val="6F6F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Rectangle 195"/>
                <p:cNvSpPr>
                  <a:spLocks noChangeArrowheads="1"/>
                </p:cNvSpPr>
                <p:nvPr/>
              </p:nvSpPr>
              <p:spPr bwMode="auto">
                <a:xfrm>
                  <a:off x="3403" y="2968"/>
                  <a:ext cx="243" cy="2"/>
                </a:xfrm>
                <a:prstGeom prst="rect">
                  <a:avLst/>
                </a:prstGeom>
                <a:solidFill>
                  <a:srgbClr val="7171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3" y="2970"/>
                  <a:ext cx="243" cy="5"/>
                </a:xfrm>
                <a:prstGeom prst="rect">
                  <a:avLst/>
                </a:prstGeom>
                <a:solidFill>
                  <a:srgbClr val="7272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Rectangle 197"/>
                <p:cNvSpPr>
                  <a:spLocks noChangeArrowheads="1"/>
                </p:cNvSpPr>
                <p:nvPr/>
              </p:nvSpPr>
              <p:spPr bwMode="auto">
                <a:xfrm>
                  <a:off x="3403" y="2975"/>
                  <a:ext cx="243" cy="4"/>
                </a:xfrm>
                <a:prstGeom prst="rect">
                  <a:avLst/>
                </a:prstGeom>
                <a:solidFill>
                  <a:srgbClr val="7474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Rectangle 198"/>
                <p:cNvSpPr>
                  <a:spLocks noChangeArrowheads="1"/>
                </p:cNvSpPr>
                <p:nvPr/>
              </p:nvSpPr>
              <p:spPr bwMode="auto">
                <a:xfrm>
                  <a:off x="3403" y="2979"/>
                  <a:ext cx="243" cy="2"/>
                </a:xfrm>
                <a:prstGeom prst="rect">
                  <a:avLst/>
                </a:prstGeom>
                <a:solidFill>
                  <a:srgbClr val="76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3" y="2981"/>
                  <a:ext cx="243" cy="3"/>
                </a:xfrm>
                <a:prstGeom prst="rect">
                  <a:avLst/>
                </a:prstGeom>
                <a:solidFill>
                  <a:srgbClr val="7878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Rectangle 200"/>
                <p:cNvSpPr>
                  <a:spLocks noChangeArrowheads="1"/>
                </p:cNvSpPr>
                <p:nvPr/>
              </p:nvSpPr>
              <p:spPr bwMode="auto">
                <a:xfrm>
                  <a:off x="3403" y="2984"/>
                  <a:ext cx="243" cy="3"/>
                </a:xfrm>
                <a:prstGeom prst="rect">
                  <a:avLst/>
                </a:prstGeom>
                <a:solidFill>
                  <a:srgbClr val="7A7A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8" name="Rectangle 201"/>
                <p:cNvSpPr>
                  <a:spLocks noChangeArrowheads="1"/>
                </p:cNvSpPr>
                <p:nvPr/>
              </p:nvSpPr>
              <p:spPr bwMode="auto">
                <a:xfrm>
                  <a:off x="3403" y="2987"/>
                  <a:ext cx="243" cy="3"/>
                </a:xfrm>
                <a:prstGeom prst="rect">
                  <a:avLst/>
                </a:prstGeom>
                <a:solidFill>
                  <a:srgbClr val="7C7C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3" y="2990"/>
                  <a:ext cx="243" cy="5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0" name="Rectangle 203"/>
                <p:cNvSpPr>
                  <a:spLocks noChangeArrowheads="1"/>
                </p:cNvSpPr>
                <p:nvPr/>
              </p:nvSpPr>
              <p:spPr bwMode="auto">
                <a:xfrm>
                  <a:off x="3403" y="2995"/>
                  <a:ext cx="243" cy="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1" name="Rectangle 204"/>
                <p:cNvSpPr>
                  <a:spLocks noChangeArrowheads="1"/>
                </p:cNvSpPr>
                <p:nvPr/>
              </p:nvSpPr>
              <p:spPr bwMode="auto">
                <a:xfrm>
                  <a:off x="3403" y="2996"/>
                  <a:ext cx="243" cy="3"/>
                </a:xfrm>
                <a:prstGeom prst="rect">
                  <a:avLst/>
                </a:prstGeom>
                <a:solidFill>
                  <a:srgbClr val="8383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3" y="2999"/>
                  <a:ext cx="243" cy="3"/>
                </a:xfrm>
                <a:prstGeom prst="rect">
                  <a:avLst/>
                </a:prstGeom>
                <a:solidFill>
                  <a:srgbClr val="8585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3" name="Rectangle 206"/>
                <p:cNvSpPr>
                  <a:spLocks noChangeArrowheads="1"/>
                </p:cNvSpPr>
                <p:nvPr/>
              </p:nvSpPr>
              <p:spPr bwMode="auto">
                <a:xfrm>
                  <a:off x="3403" y="3002"/>
                  <a:ext cx="243" cy="5"/>
                </a:xfrm>
                <a:prstGeom prst="rect">
                  <a:avLst/>
                </a:prstGeom>
                <a:solidFill>
                  <a:srgbClr val="8787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4" name="Rectangle 207"/>
                <p:cNvSpPr>
                  <a:spLocks noChangeArrowheads="1"/>
                </p:cNvSpPr>
                <p:nvPr/>
              </p:nvSpPr>
              <p:spPr bwMode="auto">
                <a:xfrm>
                  <a:off x="3403" y="3007"/>
                  <a:ext cx="243" cy="3"/>
                </a:xfrm>
                <a:prstGeom prst="rect">
                  <a:avLst/>
                </a:prstGeom>
                <a:solidFill>
                  <a:srgbClr val="8A8A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Rectangle 208"/>
                <p:cNvSpPr>
                  <a:spLocks noChangeArrowheads="1"/>
                </p:cNvSpPr>
                <p:nvPr/>
              </p:nvSpPr>
              <p:spPr bwMode="auto">
                <a:xfrm>
                  <a:off x="3403" y="3010"/>
                  <a:ext cx="243" cy="2"/>
                </a:xfrm>
                <a:prstGeom prst="rect">
                  <a:avLst/>
                </a:prstGeom>
                <a:solidFill>
                  <a:srgbClr val="8D8D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6" name="Rectangle 209"/>
                <p:cNvSpPr>
                  <a:spLocks noChangeArrowheads="1"/>
                </p:cNvSpPr>
                <p:nvPr/>
              </p:nvSpPr>
              <p:spPr bwMode="auto">
                <a:xfrm>
                  <a:off x="3403" y="3012"/>
                  <a:ext cx="243" cy="4"/>
                </a:xfrm>
                <a:prstGeom prst="rect">
                  <a:avLst/>
                </a:prstGeom>
                <a:solidFill>
                  <a:srgbClr val="8F8F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7" name="Rectangle 210"/>
                <p:cNvSpPr>
                  <a:spLocks noChangeArrowheads="1"/>
                </p:cNvSpPr>
                <p:nvPr/>
              </p:nvSpPr>
              <p:spPr bwMode="auto">
                <a:xfrm>
                  <a:off x="3403" y="3016"/>
                  <a:ext cx="243" cy="3"/>
                </a:xfrm>
                <a:prstGeom prst="rect">
                  <a:avLst/>
                </a:prstGeom>
                <a:solidFill>
                  <a:srgbClr val="92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Rectangle 211"/>
                <p:cNvSpPr>
                  <a:spLocks noChangeArrowheads="1"/>
                </p:cNvSpPr>
                <p:nvPr/>
              </p:nvSpPr>
              <p:spPr bwMode="auto">
                <a:xfrm>
                  <a:off x="3403" y="3019"/>
                  <a:ext cx="243" cy="4"/>
                </a:xfrm>
                <a:prstGeom prst="rect">
                  <a:avLst/>
                </a:prstGeom>
                <a:solidFill>
                  <a:srgbClr val="9494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9" name="Rectangle 212"/>
                <p:cNvSpPr>
                  <a:spLocks noChangeArrowheads="1"/>
                </p:cNvSpPr>
                <p:nvPr/>
              </p:nvSpPr>
              <p:spPr bwMode="auto">
                <a:xfrm>
                  <a:off x="3403" y="3023"/>
                  <a:ext cx="243" cy="3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0" name="Rectangle 213"/>
                <p:cNvSpPr>
                  <a:spLocks noChangeArrowheads="1"/>
                </p:cNvSpPr>
                <p:nvPr/>
              </p:nvSpPr>
              <p:spPr bwMode="auto">
                <a:xfrm>
                  <a:off x="3403" y="3026"/>
                  <a:ext cx="243" cy="3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Rectangle 214"/>
                <p:cNvSpPr>
                  <a:spLocks noChangeArrowheads="1"/>
                </p:cNvSpPr>
                <p:nvPr/>
              </p:nvSpPr>
              <p:spPr bwMode="auto">
                <a:xfrm>
                  <a:off x="3403" y="3029"/>
                  <a:ext cx="243" cy="3"/>
                </a:xfrm>
                <a:prstGeom prst="rect">
                  <a:avLst/>
                </a:prstGeom>
                <a:solidFill>
                  <a:srgbClr val="9C9C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2" name="Rectangle 215"/>
                <p:cNvSpPr>
                  <a:spLocks noChangeArrowheads="1"/>
                </p:cNvSpPr>
                <p:nvPr/>
              </p:nvSpPr>
              <p:spPr bwMode="auto">
                <a:xfrm>
                  <a:off x="3403" y="3032"/>
                  <a:ext cx="243" cy="3"/>
                </a:xfrm>
                <a:prstGeom prst="rect">
                  <a:avLst/>
                </a:prstGeom>
                <a:solidFill>
                  <a:srgbClr val="9E9E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3" name="Rectangle 216"/>
                <p:cNvSpPr>
                  <a:spLocks noChangeArrowheads="1"/>
                </p:cNvSpPr>
                <p:nvPr/>
              </p:nvSpPr>
              <p:spPr bwMode="auto">
                <a:xfrm>
                  <a:off x="3403" y="3035"/>
                  <a:ext cx="243" cy="3"/>
                </a:xfrm>
                <a:prstGeom prst="rect">
                  <a:avLst/>
                </a:prstGeom>
                <a:solidFill>
                  <a:srgbClr val="A1A1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4" name="Rectangle 217"/>
                <p:cNvSpPr>
                  <a:spLocks noChangeArrowheads="1"/>
                </p:cNvSpPr>
                <p:nvPr/>
              </p:nvSpPr>
              <p:spPr bwMode="auto">
                <a:xfrm>
                  <a:off x="3403" y="3038"/>
                  <a:ext cx="243" cy="5"/>
                </a:xfrm>
                <a:prstGeom prst="rect">
                  <a:avLst/>
                </a:prstGeom>
                <a:solidFill>
                  <a:srgbClr val="A5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5" name="Rectangle 218"/>
                <p:cNvSpPr>
                  <a:spLocks noChangeArrowheads="1"/>
                </p:cNvSpPr>
                <p:nvPr/>
              </p:nvSpPr>
              <p:spPr bwMode="auto">
                <a:xfrm>
                  <a:off x="3403" y="3043"/>
                  <a:ext cx="243" cy="1"/>
                </a:xfrm>
                <a:prstGeom prst="rect">
                  <a:avLst/>
                </a:prstGeom>
                <a:solidFill>
                  <a:srgbClr val="A7A7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6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03" y="3044"/>
                  <a:ext cx="243" cy="3"/>
                </a:xfrm>
                <a:prstGeom prst="rect">
                  <a:avLst/>
                </a:prstGeom>
                <a:solidFill>
                  <a:srgbClr val="AAAA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7" name="Rectangle 220"/>
                <p:cNvSpPr>
                  <a:spLocks noChangeArrowheads="1"/>
                </p:cNvSpPr>
                <p:nvPr/>
              </p:nvSpPr>
              <p:spPr bwMode="auto">
                <a:xfrm>
                  <a:off x="3403" y="3047"/>
                  <a:ext cx="243" cy="3"/>
                </a:xfrm>
                <a:prstGeom prst="rect">
                  <a:avLst/>
                </a:prstGeom>
                <a:solidFill>
                  <a:srgbClr val="ACAC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403" y="3050"/>
                  <a:ext cx="243" cy="5"/>
                </a:xfrm>
                <a:prstGeom prst="rect">
                  <a:avLst/>
                </a:prstGeom>
                <a:solidFill>
                  <a:srgbClr val="AF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403" y="3055"/>
                  <a:ext cx="243" cy="3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0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03" y="3058"/>
                  <a:ext cx="243" cy="2"/>
                </a:xfrm>
                <a:prstGeom prst="rect">
                  <a:avLst/>
                </a:prstGeom>
                <a:solidFill>
                  <a:srgbClr val="B5B5B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1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03" y="3060"/>
                  <a:ext cx="243" cy="3"/>
                </a:xfrm>
                <a:prstGeom prst="rect">
                  <a:avLst/>
                </a:prstGeom>
                <a:solidFill>
                  <a:srgbClr val="B7B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2" name="Rectangle 225"/>
                <p:cNvSpPr>
                  <a:spLocks noChangeArrowheads="1"/>
                </p:cNvSpPr>
                <p:nvPr/>
              </p:nvSpPr>
              <p:spPr bwMode="auto">
                <a:xfrm>
                  <a:off x="3403" y="3063"/>
                  <a:ext cx="243" cy="4"/>
                </a:xfrm>
                <a:prstGeom prst="rect">
                  <a:avLst/>
                </a:prstGeom>
                <a:solidFill>
                  <a:srgbClr val="BAB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3" name="Rectangle 226"/>
                <p:cNvSpPr>
                  <a:spLocks noChangeArrowheads="1"/>
                </p:cNvSpPr>
                <p:nvPr/>
              </p:nvSpPr>
              <p:spPr bwMode="auto">
                <a:xfrm>
                  <a:off x="3403" y="3067"/>
                  <a:ext cx="243" cy="3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Rectangle 227"/>
                <p:cNvSpPr>
                  <a:spLocks noChangeArrowheads="1"/>
                </p:cNvSpPr>
                <p:nvPr/>
              </p:nvSpPr>
              <p:spPr bwMode="auto">
                <a:xfrm>
                  <a:off x="3403" y="3070"/>
                  <a:ext cx="243" cy="2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Rectangle 228"/>
                <p:cNvSpPr>
                  <a:spLocks noChangeArrowheads="1"/>
                </p:cNvSpPr>
                <p:nvPr/>
              </p:nvSpPr>
              <p:spPr bwMode="auto">
                <a:xfrm>
                  <a:off x="3403" y="3072"/>
                  <a:ext cx="243" cy="3"/>
                </a:xfrm>
                <a:prstGeom prst="rect">
                  <a:avLst/>
                </a:prstGeom>
                <a:solidFill>
                  <a:srgbClr val="C1C1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Rectangle 229"/>
                <p:cNvSpPr>
                  <a:spLocks noChangeArrowheads="1"/>
                </p:cNvSpPr>
                <p:nvPr/>
              </p:nvSpPr>
              <p:spPr bwMode="auto">
                <a:xfrm>
                  <a:off x="3403" y="3075"/>
                  <a:ext cx="243" cy="5"/>
                </a:xfrm>
                <a:prstGeom prst="rect">
                  <a:avLst/>
                </a:prstGeom>
                <a:solidFill>
                  <a:srgbClr val="C4C4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Rectangle 230"/>
                <p:cNvSpPr>
                  <a:spLocks noChangeArrowheads="1"/>
                </p:cNvSpPr>
                <p:nvPr/>
              </p:nvSpPr>
              <p:spPr bwMode="auto">
                <a:xfrm>
                  <a:off x="3403" y="3080"/>
                  <a:ext cx="243" cy="3"/>
                </a:xfrm>
                <a:prstGeom prst="rect">
                  <a:avLst/>
                </a:prstGeom>
                <a:solidFill>
                  <a:srgbClr val="C6C6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8" name="Rectangle 231"/>
                <p:cNvSpPr>
                  <a:spLocks noChangeArrowheads="1"/>
                </p:cNvSpPr>
                <p:nvPr/>
              </p:nvSpPr>
              <p:spPr bwMode="auto">
                <a:xfrm>
                  <a:off x="3403" y="3083"/>
                  <a:ext cx="243" cy="3"/>
                </a:xfrm>
                <a:prstGeom prst="rect">
                  <a:avLst/>
                </a:prstGeom>
                <a:solidFill>
                  <a:srgbClr val="C9C9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Rectangle 232"/>
                <p:cNvSpPr>
                  <a:spLocks noChangeArrowheads="1"/>
                </p:cNvSpPr>
                <p:nvPr/>
              </p:nvSpPr>
              <p:spPr bwMode="auto">
                <a:xfrm>
                  <a:off x="3403" y="3086"/>
                  <a:ext cx="243" cy="1"/>
                </a:xfrm>
                <a:prstGeom prst="rect">
                  <a:avLst/>
                </a:prstGeom>
                <a:solidFill>
                  <a:srgbClr val="CB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Rectangle 233"/>
                <p:cNvSpPr>
                  <a:spLocks noChangeArrowheads="1"/>
                </p:cNvSpPr>
                <p:nvPr/>
              </p:nvSpPr>
              <p:spPr bwMode="auto">
                <a:xfrm>
                  <a:off x="3403" y="3087"/>
                  <a:ext cx="243" cy="5"/>
                </a:xfrm>
                <a:prstGeom prst="rect">
                  <a:avLst/>
                </a:prstGeom>
                <a:solidFill>
                  <a:srgbClr val="CDC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1" name="Rectangle 234"/>
                <p:cNvSpPr>
                  <a:spLocks noChangeArrowheads="1"/>
                </p:cNvSpPr>
                <p:nvPr/>
              </p:nvSpPr>
              <p:spPr bwMode="auto">
                <a:xfrm>
                  <a:off x="3403" y="3092"/>
                  <a:ext cx="243" cy="3"/>
                </a:xfrm>
                <a:prstGeom prst="rect">
                  <a:avLst/>
                </a:prstGeom>
                <a:solidFill>
                  <a:srgbClr val="D0D0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2" name="Rectangle 235"/>
                <p:cNvSpPr>
                  <a:spLocks noChangeArrowheads="1"/>
                </p:cNvSpPr>
                <p:nvPr/>
              </p:nvSpPr>
              <p:spPr bwMode="auto">
                <a:xfrm>
                  <a:off x="3403" y="3095"/>
                  <a:ext cx="243" cy="3"/>
                </a:xfrm>
                <a:prstGeom prst="rect">
                  <a:avLst/>
                </a:prstGeom>
                <a:solidFill>
                  <a:srgbClr val="D2D2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Rectangle 236"/>
                <p:cNvSpPr>
                  <a:spLocks noChangeArrowheads="1"/>
                </p:cNvSpPr>
                <p:nvPr/>
              </p:nvSpPr>
              <p:spPr bwMode="auto">
                <a:xfrm>
                  <a:off x="3403" y="3098"/>
                  <a:ext cx="243" cy="3"/>
                </a:xfrm>
                <a:prstGeom prst="rect">
                  <a:avLst/>
                </a:prstGeom>
                <a:solidFill>
                  <a:srgbClr val="D4D4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Rectangle 237"/>
                <p:cNvSpPr>
                  <a:spLocks noChangeArrowheads="1"/>
                </p:cNvSpPr>
                <p:nvPr/>
              </p:nvSpPr>
              <p:spPr bwMode="auto">
                <a:xfrm>
                  <a:off x="3403" y="3101"/>
                  <a:ext cx="243" cy="3"/>
                </a:xfrm>
                <a:prstGeom prst="rect">
                  <a:avLst/>
                </a:prstGeom>
                <a:solidFill>
                  <a:srgbClr val="D6D6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5" name="Rectangle 238"/>
                <p:cNvSpPr>
                  <a:spLocks noChangeArrowheads="1"/>
                </p:cNvSpPr>
                <p:nvPr/>
              </p:nvSpPr>
              <p:spPr bwMode="auto">
                <a:xfrm>
                  <a:off x="3403" y="3104"/>
                  <a:ext cx="243" cy="4"/>
                </a:xfrm>
                <a:prstGeom prst="rect">
                  <a:avLst/>
                </a:prstGeom>
                <a:solidFill>
                  <a:srgbClr val="D8D8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03" y="3108"/>
                  <a:ext cx="243" cy="3"/>
                </a:xfrm>
                <a:prstGeom prst="rect">
                  <a:avLst/>
                </a:prstGeom>
                <a:solidFill>
                  <a:srgbClr val="DADA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Rectangle 240"/>
                <p:cNvSpPr>
                  <a:spLocks noChangeArrowheads="1"/>
                </p:cNvSpPr>
                <p:nvPr/>
              </p:nvSpPr>
              <p:spPr bwMode="auto">
                <a:xfrm>
                  <a:off x="3403" y="3111"/>
                  <a:ext cx="243" cy="3"/>
                </a:xfrm>
                <a:prstGeom prst="rect">
                  <a:avLst/>
                </a:prstGeom>
                <a:solidFill>
                  <a:srgbClr val="DCDC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Rectangle 241"/>
                <p:cNvSpPr>
                  <a:spLocks noChangeArrowheads="1"/>
                </p:cNvSpPr>
                <p:nvPr/>
              </p:nvSpPr>
              <p:spPr bwMode="auto">
                <a:xfrm>
                  <a:off x="3403" y="3114"/>
                  <a:ext cx="243" cy="4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Rectangle 242"/>
                <p:cNvSpPr>
                  <a:spLocks noChangeArrowheads="1"/>
                </p:cNvSpPr>
                <p:nvPr/>
              </p:nvSpPr>
              <p:spPr bwMode="auto">
                <a:xfrm>
                  <a:off x="3403" y="3118"/>
                  <a:ext cx="243" cy="2"/>
                </a:xfrm>
                <a:prstGeom prst="rect">
                  <a:avLst/>
                </a:prstGeom>
                <a:solidFill>
                  <a:srgbClr val="E0E0E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" name="Rectangle 243"/>
                <p:cNvSpPr>
                  <a:spLocks noChangeArrowheads="1"/>
                </p:cNvSpPr>
                <p:nvPr/>
              </p:nvSpPr>
              <p:spPr bwMode="auto">
                <a:xfrm>
                  <a:off x="3403" y="3120"/>
                  <a:ext cx="243" cy="3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Rectangle 244"/>
                <p:cNvSpPr>
                  <a:spLocks noChangeArrowheads="1"/>
                </p:cNvSpPr>
                <p:nvPr/>
              </p:nvSpPr>
              <p:spPr bwMode="auto">
                <a:xfrm>
                  <a:off x="3403" y="3123"/>
                  <a:ext cx="243" cy="3"/>
                </a:xfrm>
                <a:prstGeom prst="rect">
                  <a:avLst/>
                </a:prstGeom>
                <a:solidFill>
                  <a:srgbClr val="E4E4E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Rectangle 245"/>
                <p:cNvSpPr>
                  <a:spLocks noChangeArrowheads="1"/>
                </p:cNvSpPr>
                <p:nvPr/>
              </p:nvSpPr>
              <p:spPr bwMode="auto">
                <a:xfrm>
                  <a:off x="3403" y="3126"/>
                  <a:ext cx="243" cy="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" name="Rectangle 246"/>
                <p:cNvSpPr>
                  <a:spLocks noChangeArrowheads="1"/>
                </p:cNvSpPr>
                <p:nvPr/>
              </p:nvSpPr>
              <p:spPr bwMode="auto">
                <a:xfrm>
                  <a:off x="3403" y="3131"/>
                  <a:ext cx="243" cy="3"/>
                </a:xfrm>
                <a:prstGeom prst="rect">
                  <a:avLst/>
                </a:prstGeom>
                <a:solidFill>
                  <a:srgbClr val="E7E7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" name="Rectangle 247"/>
                <p:cNvSpPr>
                  <a:spLocks noChangeArrowheads="1"/>
                </p:cNvSpPr>
                <p:nvPr/>
              </p:nvSpPr>
              <p:spPr bwMode="auto">
                <a:xfrm>
                  <a:off x="3403" y="3134"/>
                  <a:ext cx="243" cy="1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Rectangle 248"/>
                <p:cNvSpPr>
                  <a:spLocks noChangeArrowheads="1"/>
                </p:cNvSpPr>
                <p:nvPr/>
              </p:nvSpPr>
              <p:spPr bwMode="auto">
                <a:xfrm>
                  <a:off x="3403" y="3135"/>
                  <a:ext cx="243" cy="4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Rectangle 249"/>
                <p:cNvSpPr>
                  <a:spLocks noChangeArrowheads="1"/>
                </p:cNvSpPr>
                <p:nvPr/>
              </p:nvSpPr>
              <p:spPr bwMode="auto">
                <a:xfrm>
                  <a:off x="3403" y="3139"/>
                  <a:ext cx="243" cy="4"/>
                </a:xfrm>
                <a:prstGeom prst="rect">
                  <a:avLst/>
                </a:prstGeom>
                <a:solidFill>
                  <a:srgbClr val="EBEB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" name="Rectangle 250"/>
                <p:cNvSpPr>
                  <a:spLocks noChangeArrowheads="1"/>
                </p:cNvSpPr>
                <p:nvPr/>
              </p:nvSpPr>
              <p:spPr bwMode="auto">
                <a:xfrm>
                  <a:off x="3403" y="3143"/>
                  <a:ext cx="243" cy="3"/>
                </a:xfrm>
                <a:prstGeom prst="rect">
                  <a:avLst/>
                </a:prstGeom>
                <a:solidFill>
                  <a:srgbClr val="EDED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Rectangle 251"/>
                <p:cNvSpPr>
                  <a:spLocks noChangeArrowheads="1"/>
                </p:cNvSpPr>
                <p:nvPr/>
              </p:nvSpPr>
              <p:spPr bwMode="auto">
                <a:xfrm>
                  <a:off x="3403" y="3146"/>
                  <a:ext cx="243" cy="3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Rectangle 252"/>
                <p:cNvSpPr>
                  <a:spLocks noChangeArrowheads="1"/>
                </p:cNvSpPr>
                <p:nvPr/>
              </p:nvSpPr>
              <p:spPr bwMode="auto">
                <a:xfrm>
                  <a:off x="3403" y="3149"/>
                  <a:ext cx="243" cy="2"/>
                </a:xfrm>
                <a:prstGeom prst="rect">
                  <a:avLst/>
                </a:prstGeom>
                <a:solidFill>
                  <a:srgbClr val="EFEF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Rectangle 253"/>
                <p:cNvSpPr>
                  <a:spLocks noChangeArrowheads="1"/>
                </p:cNvSpPr>
                <p:nvPr/>
              </p:nvSpPr>
              <p:spPr bwMode="auto">
                <a:xfrm>
                  <a:off x="3403" y="3151"/>
                  <a:ext cx="243" cy="5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Rectangle 254"/>
                <p:cNvSpPr>
                  <a:spLocks noChangeArrowheads="1"/>
                </p:cNvSpPr>
                <p:nvPr/>
              </p:nvSpPr>
              <p:spPr bwMode="auto">
                <a:xfrm>
                  <a:off x="3403" y="3156"/>
                  <a:ext cx="243" cy="3"/>
                </a:xfrm>
                <a:prstGeom prst="rect">
                  <a:avLst/>
                </a:prstGeom>
                <a:solidFill>
                  <a:srgbClr val="F1F1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" name="Rectangle 255"/>
                <p:cNvSpPr>
                  <a:spLocks noChangeArrowheads="1"/>
                </p:cNvSpPr>
                <p:nvPr/>
              </p:nvSpPr>
              <p:spPr bwMode="auto">
                <a:xfrm>
                  <a:off x="3403" y="3159"/>
                  <a:ext cx="243" cy="3"/>
                </a:xfrm>
                <a:prstGeom prst="rect">
                  <a:avLst/>
                </a:prstGeom>
                <a:solidFill>
                  <a:srgbClr val="F3F3F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" name="Rectangle 256"/>
                <p:cNvSpPr>
                  <a:spLocks noChangeArrowheads="1"/>
                </p:cNvSpPr>
                <p:nvPr/>
              </p:nvSpPr>
              <p:spPr bwMode="auto">
                <a:xfrm>
                  <a:off x="3403" y="3162"/>
                  <a:ext cx="243" cy="3"/>
                </a:xfrm>
                <a:prstGeom prst="rect">
                  <a:avLst/>
                </a:prstGeom>
                <a:solidFill>
                  <a:srgbClr val="F4F4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03" y="3165"/>
                  <a:ext cx="243" cy="3"/>
                </a:xfrm>
                <a:prstGeom prst="rect">
                  <a:avLst/>
                </a:prstGeom>
                <a:solidFill>
                  <a:srgbClr val="F4F4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" name="Rectangle 258"/>
                <p:cNvSpPr>
                  <a:spLocks noChangeArrowheads="1"/>
                </p:cNvSpPr>
                <p:nvPr/>
              </p:nvSpPr>
              <p:spPr bwMode="auto">
                <a:xfrm>
                  <a:off x="3403" y="3168"/>
                  <a:ext cx="243" cy="3"/>
                </a:xfrm>
                <a:prstGeom prst="rect">
                  <a:avLst/>
                </a:prstGeom>
                <a:solidFill>
                  <a:srgbClr val="F5F5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03" y="3171"/>
                  <a:ext cx="243" cy="3"/>
                </a:xfrm>
                <a:prstGeom prst="rect">
                  <a:avLst/>
                </a:prstGeom>
                <a:solidFill>
                  <a:srgbClr val="F6F6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" name="Rectangle 260"/>
                <p:cNvSpPr>
                  <a:spLocks noChangeArrowheads="1"/>
                </p:cNvSpPr>
                <p:nvPr/>
              </p:nvSpPr>
              <p:spPr bwMode="auto">
                <a:xfrm>
                  <a:off x="3403" y="3174"/>
                  <a:ext cx="243" cy="3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" name="Rectangle 261"/>
                <p:cNvSpPr>
                  <a:spLocks noChangeArrowheads="1"/>
                </p:cNvSpPr>
                <p:nvPr/>
              </p:nvSpPr>
              <p:spPr bwMode="auto">
                <a:xfrm>
                  <a:off x="3403" y="3177"/>
                  <a:ext cx="243" cy="5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" name="Rectangle 262"/>
                <p:cNvSpPr>
                  <a:spLocks noChangeArrowheads="1"/>
                </p:cNvSpPr>
                <p:nvPr/>
              </p:nvSpPr>
              <p:spPr bwMode="auto">
                <a:xfrm>
                  <a:off x="3403" y="3182"/>
                  <a:ext cx="243" cy="1"/>
                </a:xfrm>
                <a:prstGeom prst="rect">
                  <a:avLst/>
                </a:prstGeom>
                <a:solidFill>
                  <a:srgbClr val="F9F9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" name="Rectangle 263"/>
                <p:cNvSpPr>
                  <a:spLocks noChangeArrowheads="1"/>
                </p:cNvSpPr>
                <p:nvPr/>
              </p:nvSpPr>
              <p:spPr bwMode="auto">
                <a:xfrm>
                  <a:off x="3403" y="3183"/>
                  <a:ext cx="243" cy="3"/>
                </a:xfrm>
                <a:prstGeom prst="rect">
                  <a:avLst/>
                </a:prstGeom>
                <a:solidFill>
                  <a:srgbClr val="F9F9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" name="Rectangle 264"/>
                <p:cNvSpPr>
                  <a:spLocks noChangeArrowheads="1"/>
                </p:cNvSpPr>
                <p:nvPr/>
              </p:nvSpPr>
              <p:spPr bwMode="auto">
                <a:xfrm>
                  <a:off x="3403" y="3186"/>
                  <a:ext cx="243" cy="4"/>
                </a:xfrm>
                <a:prstGeom prst="rect">
                  <a:avLst/>
                </a:prstGeom>
                <a:solidFill>
                  <a:srgbClr val="FAFA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" name="Rectangle 265"/>
                <p:cNvSpPr>
                  <a:spLocks noChangeArrowheads="1"/>
                </p:cNvSpPr>
                <p:nvPr/>
              </p:nvSpPr>
              <p:spPr bwMode="auto">
                <a:xfrm>
                  <a:off x="3403" y="3190"/>
                  <a:ext cx="243" cy="4"/>
                </a:xfrm>
                <a:prstGeom prst="rect">
                  <a:avLst/>
                </a:prstGeom>
                <a:solidFill>
                  <a:srgbClr val="FAFA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" name="Rectangle 266"/>
                <p:cNvSpPr>
                  <a:spLocks noChangeArrowheads="1"/>
                </p:cNvSpPr>
                <p:nvPr/>
              </p:nvSpPr>
              <p:spPr bwMode="auto">
                <a:xfrm>
                  <a:off x="3403" y="3194"/>
                  <a:ext cx="243" cy="3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Rectangle 267"/>
                <p:cNvSpPr>
                  <a:spLocks noChangeArrowheads="1"/>
                </p:cNvSpPr>
                <p:nvPr/>
              </p:nvSpPr>
              <p:spPr bwMode="auto">
                <a:xfrm>
                  <a:off x="3403" y="3197"/>
                  <a:ext cx="243" cy="2"/>
                </a:xfrm>
                <a:prstGeom prst="rect">
                  <a:avLst/>
                </a:prstGeom>
                <a:solidFill>
                  <a:srgbClr val="FBFBF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" name="Rectangle 268"/>
                <p:cNvSpPr>
                  <a:spLocks noChangeArrowheads="1"/>
                </p:cNvSpPr>
                <p:nvPr/>
              </p:nvSpPr>
              <p:spPr bwMode="auto">
                <a:xfrm>
                  <a:off x="3403" y="3199"/>
                  <a:ext cx="243" cy="4"/>
                </a:xfrm>
                <a:prstGeom prst="rect">
                  <a:avLst/>
                </a:prstGeom>
                <a:solidFill>
                  <a:srgbClr val="FCFC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" name="Rectangle 269"/>
                <p:cNvSpPr>
                  <a:spLocks noChangeArrowheads="1"/>
                </p:cNvSpPr>
                <p:nvPr/>
              </p:nvSpPr>
              <p:spPr bwMode="auto">
                <a:xfrm>
                  <a:off x="3403" y="3203"/>
                  <a:ext cx="243" cy="4"/>
                </a:xfrm>
                <a:prstGeom prst="rect">
                  <a:avLst/>
                </a:prstGeom>
                <a:solidFill>
                  <a:srgbClr val="FCFCF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Rectangle 270"/>
                <p:cNvSpPr>
                  <a:spLocks noChangeArrowheads="1"/>
                </p:cNvSpPr>
                <p:nvPr/>
              </p:nvSpPr>
              <p:spPr bwMode="auto">
                <a:xfrm>
                  <a:off x="3403" y="3207"/>
                  <a:ext cx="243" cy="3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" name="Rectangle 271"/>
                <p:cNvSpPr>
                  <a:spLocks noChangeArrowheads="1"/>
                </p:cNvSpPr>
                <p:nvPr/>
              </p:nvSpPr>
              <p:spPr bwMode="auto">
                <a:xfrm>
                  <a:off x="3403" y="3210"/>
                  <a:ext cx="243" cy="3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" name="Rectangle 272"/>
                <p:cNvSpPr>
                  <a:spLocks noChangeArrowheads="1"/>
                </p:cNvSpPr>
                <p:nvPr/>
              </p:nvSpPr>
              <p:spPr bwMode="auto">
                <a:xfrm>
                  <a:off x="3403" y="3213"/>
                  <a:ext cx="243" cy="3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Rectangle 273"/>
                <p:cNvSpPr>
                  <a:spLocks noChangeArrowheads="1"/>
                </p:cNvSpPr>
                <p:nvPr/>
              </p:nvSpPr>
              <p:spPr bwMode="auto">
                <a:xfrm>
                  <a:off x="3403" y="3216"/>
                  <a:ext cx="243" cy="3"/>
                </a:xfrm>
                <a:prstGeom prst="rect">
                  <a:avLst/>
                </a:prstGeom>
                <a:solidFill>
                  <a:srgbClr val="FEFE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" name="Rectangle 274"/>
                <p:cNvSpPr>
                  <a:spLocks noChangeArrowheads="1"/>
                </p:cNvSpPr>
                <p:nvPr/>
              </p:nvSpPr>
              <p:spPr bwMode="auto">
                <a:xfrm>
                  <a:off x="3403" y="3219"/>
                  <a:ext cx="243" cy="3"/>
                </a:xfrm>
                <a:prstGeom prst="rect">
                  <a:avLst/>
                </a:prstGeom>
                <a:solidFill>
                  <a:srgbClr val="FEFE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" name="Rectangle 275"/>
                <p:cNvSpPr>
                  <a:spLocks noChangeArrowheads="1"/>
                </p:cNvSpPr>
                <p:nvPr/>
              </p:nvSpPr>
              <p:spPr bwMode="auto">
                <a:xfrm>
                  <a:off x="3403" y="3222"/>
                  <a:ext cx="243" cy="3"/>
                </a:xfrm>
                <a:prstGeom prst="rect">
                  <a:avLst/>
                </a:prstGeom>
                <a:solidFill>
                  <a:srgbClr val="FEFE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85" name="Rectangle 278"/>
            <p:cNvSpPr>
              <a:spLocks noChangeArrowheads="1"/>
            </p:cNvSpPr>
            <p:nvPr/>
          </p:nvSpPr>
          <p:spPr bwMode="auto">
            <a:xfrm>
              <a:off x="3401" y="2659"/>
              <a:ext cx="246" cy="57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Rectangle 279"/>
            <p:cNvSpPr>
              <a:spLocks noChangeArrowheads="1"/>
            </p:cNvSpPr>
            <p:nvPr/>
          </p:nvSpPr>
          <p:spPr bwMode="auto">
            <a:xfrm>
              <a:off x="3666" y="2590"/>
              <a:ext cx="376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Rectangle 280"/>
            <p:cNvSpPr>
              <a:spLocks noChangeArrowheads="1"/>
            </p:cNvSpPr>
            <p:nvPr/>
          </p:nvSpPr>
          <p:spPr bwMode="auto">
            <a:xfrm>
              <a:off x="3737" y="2619"/>
              <a:ext cx="11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Rectangle 281"/>
            <p:cNvSpPr>
              <a:spLocks noChangeArrowheads="1"/>
            </p:cNvSpPr>
            <p:nvPr/>
          </p:nvSpPr>
          <p:spPr bwMode="auto">
            <a:xfrm>
              <a:off x="3737" y="262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189" name="Rectangle 282"/>
            <p:cNvSpPr>
              <a:spLocks noChangeArrowheads="1"/>
            </p:cNvSpPr>
            <p:nvPr/>
          </p:nvSpPr>
          <p:spPr bwMode="auto">
            <a:xfrm>
              <a:off x="3737" y="2730"/>
              <a:ext cx="11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Rectangle 283"/>
            <p:cNvSpPr>
              <a:spLocks noChangeArrowheads="1"/>
            </p:cNvSpPr>
            <p:nvPr/>
          </p:nvSpPr>
          <p:spPr bwMode="auto">
            <a:xfrm>
              <a:off x="3737" y="273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191" name="Rectangle 284"/>
            <p:cNvSpPr>
              <a:spLocks noChangeArrowheads="1"/>
            </p:cNvSpPr>
            <p:nvPr/>
          </p:nvSpPr>
          <p:spPr bwMode="auto">
            <a:xfrm>
              <a:off x="3737" y="2840"/>
              <a:ext cx="11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Rectangle 285"/>
            <p:cNvSpPr>
              <a:spLocks noChangeArrowheads="1"/>
            </p:cNvSpPr>
            <p:nvPr/>
          </p:nvSpPr>
          <p:spPr bwMode="auto">
            <a:xfrm>
              <a:off x="3737" y="284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193" name="Rectangle 286"/>
            <p:cNvSpPr>
              <a:spLocks noChangeArrowheads="1"/>
            </p:cNvSpPr>
            <p:nvPr/>
          </p:nvSpPr>
          <p:spPr bwMode="auto">
            <a:xfrm>
              <a:off x="3737" y="2948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Rectangle 287"/>
            <p:cNvSpPr>
              <a:spLocks noChangeArrowheads="1"/>
            </p:cNvSpPr>
            <p:nvPr/>
          </p:nvSpPr>
          <p:spPr bwMode="auto">
            <a:xfrm>
              <a:off x="3737" y="29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195" name="Rectangle 288"/>
            <p:cNvSpPr>
              <a:spLocks noChangeArrowheads="1"/>
            </p:cNvSpPr>
            <p:nvPr/>
          </p:nvSpPr>
          <p:spPr bwMode="auto">
            <a:xfrm>
              <a:off x="3737" y="3060"/>
              <a:ext cx="5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Rectangle 289"/>
            <p:cNvSpPr>
              <a:spLocks noChangeArrowheads="1"/>
            </p:cNvSpPr>
            <p:nvPr/>
          </p:nvSpPr>
          <p:spPr bwMode="auto">
            <a:xfrm>
              <a:off x="3737" y="3063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197" name="Rectangle 290"/>
            <p:cNvSpPr>
              <a:spLocks noChangeArrowheads="1"/>
            </p:cNvSpPr>
            <p:nvPr/>
          </p:nvSpPr>
          <p:spPr bwMode="auto">
            <a:xfrm>
              <a:off x="3737" y="3169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Rectangle 291"/>
            <p:cNvSpPr>
              <a:spLocks noChangeArrowheads="1"/>
            </p:cNvSpPr>
            <p:nvPr/>
          </p:nvSpPr>
          <p:spPr bwMode="auto">
            <a:xfrm>
              <a:off x="3737" y="3172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199" name="Line 292"/>
            <p:cNvSpPr>
              <a:spLocks noChangeShapeType="1"/>
            </p:cNvSpPr>
            <p:nvPr/>
          </p:nvSpPr>
          <p:spPr bwMode="auto">
            <a:xfrm>
              <a:off x="3647" y="3228"/>
              <a:ext cx="47" cy="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Line 293"/>
            <p:cNvSpPr>
              <a:spLocks noChangeShapeType="1"/>
            </p:cNvSpPr>
            <p:nvPr/>
          </p:nvSpPr>
          <p:spPr bwMode="auto">
            <a:xfrm>
              <a:off x="3647" y="3118"/>
              <a:ext cx="47" cy="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Line 294"/>
            <p:cNvSpPr>
              <a:spLocks noChangeShapeType="1"/>
            </p:cNvSpPr>
            <p:nvPr/>
          </p:nvSpPr>
          <p:spPr bwMode="auto">
            <a:xfrm>
              <a:off x="3646" y="3001"/>
              <a:ext cx="4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Line 295"/>
            <p:cNvSpPr>
              <a:spLocks noChangeShapeType="1"/>
            </p:cNvSpPr>
            <p:nvPr/>
          </p:nvSpPr>
          <p:spPr bwMode="auto">
            <a:xfrm>
              <a:off x="3647" y="2890"/>
              <a:ext cx="4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Line 296"/>
            <p:cNvSpPr>
              <a:spLocks noChangeShapeType="1"/>
            </p:cNvSpPr>
            <p:nvPr/>
          </p:nvSpPr>
          <p:spPr bwMode="auto">
            <a:xfrm>
              <a:off x="3644" y="2784"/>
              <a:ext cx="48" cy="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Line 297"/>
            <p:cNvSpPr>
              <a:spLocks noChangeShapeType="1"/>
            </p:cNvSpPr>
            <p:nvPr/>
          </p:nvSpPr>
          <p:spPr bwMode="auto">
            <a:xfrm>
              <a:off x="3401" y="2659"/>
              <a:ext cx="29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Rectangle 298"/>
            <p:cNvSpPr>
              <a:spLocks noChangeArrowheads="1"/>
            </p:cNvSpPr>
            <p:nvPr/>
          </p:nvSpPr>
          <p:spPr bwMode="auto">
            <a:xfrm>
              <a:off x="3561" y="3248"/>
              <a:ext cx="7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Rectangle 299"/>
            <p:cNvSpPr>
              <a:spLocks noChangeArrowheads="1"/>
            </p:cNvSpPr>
            <p:nvPr/>
          </p:nvSpPr>
          <p:spPr bwMode="auto">
            <a:xfrm>
              <a:off x="3561" y="3257"/>
              <a:ext cx="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A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07" name="Rectangle 300"/>
            <p:cNvSpPr>
              <a:spLocks noChangeArrowheads="1"/>
            </p:cNvSpPr>
            <p:nvPr/>
          </p:nvSpPr>
          <p:spPr bwMode="auto">
            <a:xfrm>
              <a:off x="3514" y="3220"/>
              <a:ext cx="4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Rectangle 301"/>
            <p:cNvSpPr>
              <a:spLocks noChangeArrowheads="1"/>
            </p:cNvSpPr>
            <p:nvPr/>
          </p:nvSpPr>
          <p:spPr bwMode="auto">
            <a:xfrm>
              <a:off x="3514" y="3227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09" name="Rectangle 302"/>
            <p:cNvSpPr>
              <a:spLocks noChangeArrowheads="1"/>
            </p:cNvSpPr>
            <p:nvPr/>
          </p:nvSpPr>
          <p:spPr bwMode="auto">
            <a:xfrm>
              <a:off x="3496" y="3262"/>
              <a:ext cx="2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Rectangle 303"/>
            <p:cNvSpPr>
              <a:spLocks noChangeArrowheads="1"/>
            </p:cNvSpPr>
            <p:nvPr/>
          </p:nvSpPr>
          <p:spPr bwMode="auto">
            <a:xfrm>
              <a:off x="3496" y="3268"/>
              <a:ext cx="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|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11" name="Rectangle 304"/>
            <p:cNvSpPr>
              <a:spLocks noChangeArrowheads="1"/>
            </p:cNvSpPr>
            <p:nvPr/>
          </p:nvSpPr>
          <p:spPr bwMode="auto">
            <a:xfrm>
              <a:off x="3392" y="3262"/>
              <a:ext cx="2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Rectangle 305"/>
            <p:cNvSpPr>
              <a:spLocks noChangeArrowheads="1"/>
            </p:cNvSpPr>
            <p:nvPr/>
          </p:nvSpPr>
          <p:spPr bwMode="auto">
            <a:xfrm>
              <a:off x="3392" y="3268"/>
              <a:ext cx="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|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13" name="Rectangle 306"/>
            <p:cNvSpPr>
              <a:spLocks noChangeArrowheads="1"/>
            </p:cNvSpPr>
            <p:nvPr/>
          </p:nvSpPr>
          <p:spPr bwMode="auto">
            <a:xfrm>
              <a:off x="3417" y="3270"/>
              <a:ext cx="8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Rectangle 307"/>
            <p:cNvSpPr>
              <a:spLocks noChangeArrowheads="1"/>
            </p:cNvSpPr>
            <p:nvPr/>
          </p:nvSpPr>
          <p:spPr bwMode="auto">
            <a:xfrm>
              <a:off x="3417" y="3268"/>
              <a:ext cx="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endParaRPr lang="en-US" sz="1800" b="1">
                <a:latin typeface="Arial" charset="0"/>
              </a:endParaRPr>
            </a:p>
          </p:txBody>
        </p:sp>
      </p:grpSp>
      <p:grpSp>
        <p:nvGrpSpPr>
          <p:cNvPr id="3135" name="Group 311"/>
          <p:cNvGrpSpPr>
            <a:grpSpLocks/>
          </p:cNvGrpSpPr>
          <p:nvPr/>
        </p:nvGrpSpPr>
        <p:grpSpPr bwMode="auto">
          <a:xfrm>
            <a:off x="2311400" y="3357563"/>
            <a:ext cx="414338" cy="517525"/>
            <a:chOff x="1456" y="2115"/>
            <a:chExt cx="261" cy="326"/>
          </a:xfrm>
        </p:grpSpPr>
        <p:sp>
          <p:nvSpPr>
            <p:cNvPr id="3182" name="Line 309"/>
            <p:cNvSpPr>
              <a:spLocks noChangeShapeType="1"/>
            </p:cNvSpPr>
            <p:nvPr/>
          </p:nvSpPr>
          <p:spPr bwMode="auto">
            <a:xfrm flipH="1" flipV="1">
              <a:off x="1492" y="2160"/>
              <a:ext cx="225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310"/>
            <p:cNvSpPr>
              <a:spLocks/>
            </p:cNvSpPr>
            <p:nvPr/>
          </p:nvSpPr>
          <p:spPr bwMode="auto">
            <a:xfrm>
              <a:off x="1456" y="2115"/>
              <a:ext cx="77" cy="79"/>
            </a:xfrm>
            <a:custGeom>
              <a:avLst/>
              <a:gdLst>
                <a:gd name="T0" fmla="*/ 77 w 77"/>
                <a:gd name="T1" fmla="*/ 17 h 79"/>
                <a:gd name="T2" fmla="*/ 0 w 77"/>
                <a:gd name="T3" fmla="*/ 0 h 79"/>
                <a:gd name="T4" fmla="*/ 1 w 77"/>
                <a:gd name="T5" fmla="*/ 79 h 79"/>
                <a:gd name="T6" fmla="*/ 77 w 77"/>
                <a:gd name="T7" fmla="*/ 17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17"/>
                  </a:moveTo>
                  <a:lnTo>
                    <a:pt x="0" y="0"/>
                  </a:lnTo>
                  <a:lnTo>
                    <a:pt x="1" y="7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6" name="Rectangle 312"/>
          <p:cNvSpPr>
            <a:spLocks noChangeArrowheads="1"/>
          </p:cNvSpPr>
          <p:nvPr/>
        </p:nvSpPr>
        <p:spPr bwMode="auto">
          <a:xfrm>
            <a:off x="2360613" y="3749675"/>
            <a:ext cx="1077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7" name="Rectangle 313"/>
          <p:cNvSpPr>
            <a:spLocks noChangeArrowheads="1"/>
          </p:cNvSpPr>
          <p:nvPr/>
        </p:nvSpPr>
        <p:spPr bwMode="auto">
          <a:xfrm>
            <a:off x="2527300" y="3852863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Ferrite</a:t>
            </a:r>
            <a:endParaRPr lang="en-US" sz="1800" b="1">
              <a:latin typeface="Arial" charset="0"/>
            </a:endParaRPr>
          </a:p>
        </p:txBody>
      </p:sp>
      <p:sp>
        <p:nvSpPr>
          <p:cNvPr id="3138" name="Rectangle 314"/>
          <p:cNvSpPr>
            <a:spLocks noChangeArrowheads="1"/>
          </p:cNvSpPr>
          <p:nvPr/>
        </p:nvSpPr>
        <p:spPr bwMode="auto">
          <a:xfrm>
            <a:off x="5635625" y="1260475"/>
            <a:ext cx="7191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9" name="Rectangle 315"/>
          <p:cNvSpPr>
            <a:spLocks noChangeArrowheads="1"/>
          </p:cNvSpPr>
          <p:nvPr/>
        </p:nvSpPr>
        <p:spPr bwMode="auto">
          <a:xfrm>
            <a:off x="5802313" y="1376363"/>
            <a:ext cx="3841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900">
                <a:solidFill>
                  <a:srgbClr val="000000"/>
                </a:solidFill>
              </a:rPr>
              <a:t>a)</a:t>
            </a:r>
            <a:endParaRPr lang="en-US" sz="1800" b="1">
              <a:latin typeface="Arial" charset="0"/>
            </a:endParaRPr>
          </a:p>
        </p:txBody>
      </p:sp>
      <p:sp>
        <p:nvSpPr>
          <p:cNvPr id="3140" name="Rectangle 316"/>
          <p:cNvSpPr>
            <a:spLocks noChangeArrowheads="1"/>
          </p:cNvSpPr>
          <p:nvPr/>
        </p:nvSpPr>
        <p:spPr bwMode="auto">
          <a:xfrm>
            <a:off x="5635625" y="3251200"/>
            <a:ext cx="746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1" name="Rectangle 317"/>
          <p:cNvSpPr>
            <a:spLocks noChangeArrowheads="1"/>
          </p:cNvSpPr>
          <p:nvPr/>
        </p:nvSpPr>
        <p:spPr bwMode="auto">
          <a:xfrm>
            <a:off x="5802313" y="3367088"/>
            <a:ext cx="4127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900">
                <a:solidFill>
                  <a:srgbClr val="000000"/>
                </a:solidFill>
              </a:rPr>
              <a:t>b)</a:t>
            </a:r>
            <a:endParaRPr lang="en-US" sz="1800" b="1">
              <a:latin typeface="Arial" charset="0"/>
            </a:endParaRPr>
          </a:p>
        </p:txBody>
      </p:sp>
      <p:grpSp>
        <p:nvGrpSpPr>
          <p:cNvPr id="3142" name="Group 320"/>
          <p:cNvGrpSpPr>
            <a:grpSpLocks/>
          </p:cNvGrpSpPr>
          <p:nvPr/>
        </p:nvGrpSpPr>
        <p:grpSpPr bwMode="auto">
          <a:xfrm>
            <a:off x="2284413" y="4117975"/>
            <a:ext cx="466725" cy="279400"/>
            <a:chOff x="1439" y="2594"/>
            <a:chExt cx="294" cy="176"/>
          </a:xfrm>
        </p:grpSpPr>
        <p:sp>
          <p:nvSpPr>
            <p:cNvPr id="3180" name="Line 318"/>
            <p:cNvSpPr>
              <a:spLocks noChangeShapeType="1"/>
            </p:cNvSpPr>
            <p:nvPr/>
          </p:nvSpPr>
          <p:spPr bwMode="auto">
            <a:xfrm flipH="1">
              <a:off x="1490" y="2594"/>
              <a:ext cx="243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319"/>
            <p:cNvSpPr>
              <a:spLocks/>
            </p:cNvSpPr>
            <p:nvPr/>
          </p:nvSpPr>
          <p:spPr bwMode="auto">
            <a:xfrm>
              <a:off x="1439" y="2685"/>
              <a:ext cx="77" cy="85"/>
            </a:xfrm>
            <a:custGeom>
              <a:avLst/>
              <a:gdLst>
                <a:gd name="T0" fmla="*/ 31 w 77"/>
                <a:gd name="T1" fmla="*/ 0 h 85"/>
                <a:gd name="T2" fmla="*/ 0 w 77"/>
                <a:gd name="T3" fmla="*/ 73 h 85"/>
                <a:gd name="T4" fmla="*/ 77 w 77"/>
                <a:gd name="T5" fmla="*/ 85 h 85"/>
                <a:gd name="T6" fmla="*/ 31 w 77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5"/>
                <a:gd name="T14" fmla="*/ 77 w 77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5">
                  <a:moveTo>
                    <a:pt x="31" y="0"/>
                  </a:moveTo>
                  <a:lnTo>
                    <a:pt x="0" y="73"/>
                  </a:lnTo>
                  <a:lnTo>
                    <a:pt x="77" y="8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3" name="Rectangle 321"/>
          <p:cNvSpPr>
            <a:spLocks noChangeArrowheads="1"/>
          </p:cNvSpPr>
          <p:nvPr/>
        </p:nvSpPr>
        <p:spPr bwMode="auto">
          <a:xfrm>
            <a:off x="4933950" y="5338763"/>
            <a:ext cx="15970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4" name="Rectangle 322"/>
          <p:cNvSpPr>
            <a:spLocks noChangeArrowheads="1"/>
          </p:cNvSpPr>
          <p:nvPr/>
        </p:nvSpPr>
        <p:spPr bwMode="auto">
          <a:xfrm>
            <a:off x="5075238" y="5419725"/>
            <a:ext cx="1336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latin typeface="Arial" charset="0"/>
              </a:rPr>
              <a:t>13.69 GHz</a:t>
            </a:r>
            <a:endParaRPr lang="en-US" sz="1800" b="1">
              <a:latin typeface="Arial" charset="0"/>
            </a:endParaRPr>
          </a:p>
        </p:txBody>
      </p:sp>
      <p:sp>
        <p:nvSpPr>
          <p:cNvPr id="3145" name="Rectangle 323"/>
          <p:cNvSpPr>
            <a:spLocks noChangeArrowheads="1"/>
          </p:cNvSpPr>
          <p:nvPr/>
        </p:nvSpPr>
        <p:spPr bwMode="auto">
          <a:xfrm>
            <a:off x="4957763" y="3044825"/>
            <a:ext cx="15986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6" name="Rectangle 324"/>
          <p:cNvSpPr>
            <a:spLocks noChangeArrowheads="1"/>
          </p:cNvSpPr>
          <p:nvPr/>
        </p:nvSpPr>
        <p:spPr bwMode="auto">
          <a:xfrm>
            <a:off x="5100638" y="3125788"/>
            <a:ext cx="13366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latin typeface="Arial" charset="0"/>
              </a:rPr>
              <a:t>13.62 GHz</a:t>
            </a:r>
            <a:endParaRPr lang="en-US" sz="1800" b="1">
              <a:latin typeface="Arial" charset="0"/>
            </a:endParaRPr>
          </a:p>
        </p:txBody>
      </p:sp>
      <p:sp>
        <p:nvSpPr>
          <p:cNvPr id="3147" name="Rectangle 326"/>
          <p:cNvSpPr>
            <a:spLocks noChangeArrowheads="1"/>
          </p:cNvSpPr>
          <p:nvPr/>
        </p:nvSpPr>
        <p:spPr bwMode="auto">
          <a:xfrm>
            <a:off x="2220913" y="2006600"/>
            <a:ext cx="103187" cy="1423988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8" name="Rectangle 327"/>
          <p:cNvSpPr>
            <a:spLocks noChangeArrowheads="1"/>
          </p:cNvSpPr>
          <p:nvPr/>
        </p:nvSpPr>
        <p:spPr bwMode="auto">
          <a:xfrm>
            <a:off x="2220913" y="2006600"/>
            <a:ext cx="104775" cy="1425575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9" name="Rectangle 329"/>
          <p:cNvSpPr>
            <a:spLocks noChangeArrowheads="1"/>
          </p:cNvSpPr>
          <p:nvPr/>
        </p:nvSpPr>
        <p:spPr bwMode="auto">
          <a:xfrm>
            <a:off x="5715000" y="1447800"/>
            <a:ext cx="5334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0" name="Rectangle 330"/>
          <p:cNvSpPr>
            <a:spLocks noChangeArrowheads="1"/>
          </p:cNvSpPr>
          <p:nvPr/>
        </p:nvSpPr>
        <p:spPr bwMode="auto">
          <a:xfrm>
            <a:off x="5776913" y="3490913"/>
            <a:ext cx="5334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227" name="Text Box 331"/>
          <p:cNvSpPr txBox="1">
            <a:spLocks noChangeArrowheads="1"/>
          </p:cNvSpPr>
          <p:nvPr/>
        </p:nvSpPr>
        <p:spPr bwMode="auto">
          <a:xfrm>
            <a:off x="136525" y="2068513"/>
            <a:ext cx="1177925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 magnetized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ferrite in the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cavity breaks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TRI</a:t>
            </a:r>
          </a:p>
        </p:txBody>
      </p:sp>
      <p:sp>
        <p:nvSpPr>
          <p:cNvPr id="81228" name="Line 332"/>
          <p:cNvSpPr>
            <a:spLocks noChangeShapeType="1"/>
          </p:cNvSpPr>
          <p:nvPr/>
        </p:nvSpPr>
        <p:spPr bwMode="auto">
          <a:xfrm>
            <a:off x="1295400" y="2362200"/>
            <a:ext cx="914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229" name="Text Box 333"/>
          <p:cNvSpPr txBox="1">
            <a:spLocks noChangeArrowheads="1"/>
          </p:cNvSpPr>
          <p:nvPr/>
        </p:nvSpPr>
        <p:spPr bwMode="auto">
          <a:xfrm>
            <a:off x="106363" y="4314825"/>
            <a:ext cx="12715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De-magnetized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ferrite</a:t>
            </a:r>
          </a:p>
        </p:txBody>
      </p:sp>
      <p:sp>
        <p:nvSpPr>
          <p:cNvPr id="81230" name="Line 334"/>
          <p:cNvSpPr>
            <a:spLocks noChangeShapeType="1"/>
          </p:cNvSpPr>
          <p:nvPr/>
        </p:nvSpPr>
        <p:spPr bwMode="auto">
          <a:xfrm>
            <a:off x="1311275" y="4608513"/>
            <a:ext cx="9144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155" name="Group 335"/>
          <p:cNvGrpSpPr>
            <a:grpSpLocks/>
          </p:cNvGrpSpPr>
          <p:nvPr/>
        </p:nvGrpSpPr>
        <p:grpSpPr bwMode="auto">
          <a:xfrm>
            <a:off x="2171700" y="2108200"/>
            <a:ext cx="52388" cy="1301750"/>
            <a:chOff x="1360" y="1337"/>
            <a:chExt cx="33" cy="820"/>
          </a:xfrm>
        </p:grpSpPr>
        <p:sp>
          <p:nvSpPr>
            <p:cNvPr id="3177" name="Line 336"/>
            <p:cNvSpPr>
              <a:spLocks noChangeShapeType="1"/>
            </p:cNvSpPr>
            <p:nvPr/>
          </p:nvSpPr>
          <p:spPr bwMode="auto">
            <a:xfrm flipH="1">
              <a:off x="1360" y="1337"/>
              <a:ext cx="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Line 337"/>
            <p:cNvSpPr>
              <a:spLocks noChangeShapeType="1"/>
            </p:cNvSpPr>
            <p:nvPr/>
          </p:nvSpPr>
          <p:spPr bwMode="auto">
            <a:xfrm flipH="1">
              <a:off x="1360" y="1753"/>
              <a:ext cx="3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Line 338"/>
            <p:cNvSpPr>
              <a:spLocks noChangeShapeType="1"/>
            </p:cNvSpPr>
            <p:nvPr/>
          </p:nvSpPr>
          <p:spPr bwMode="auto">
            <a:xfrm flipH="1">
              <a:off x="1360" y="2155"/>
              <a:ext cx="3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6" name="Rectangle 339"/>
          <p:cNvSpPr>
            <a:spLocks noChangeArrowheads="1"/>
          </p:cNvSpPr>
          <p:nvPr/>
        </p:nvSpPr>
        <p:spPr bwMode="auto">
          <a:xfrm>
            <a:off x="1919288" y="1919288"/>
            <a:ext cx="3016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7" name="Rectangle 340"/>
          <p:cNvSpPr>
            <a:spLocks noChangeArrowheads="1"/>
          </p:cNvSpPr>
          <p:nvPr/>
        </p:nvSpPr>
        <p:spPr bwMode="auto">
          <a:xfrm>
            <a:off x="1919288" y="2592388"/>
            <a:ext cx="3016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8" name="Rectangle 341"/>
          <p:cNvSpPr>
            <a:spLocks noChangeArrowheads="1"/>
          </p:cNvSpPr>
          <p:nvPr/>
        </p:nvSpPr>
        <p:spPr bwMode="auto">
          <a:xfrm>
            <a:off x="1919288" y="3263900"/>
            <a:ext cx="3016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342"/>
          <p:cNvGrpSpPr>
            <a:grpSpLocks/>
          </p:cNvGrpSpPr>
          <p:nvPr/>
        </p:nvGrpSpPr>
        <p:grpSpPr bwMode="auto">
          <a:xfrm>
            <a:off x="2174875" y="2043113"/>
            <a:ext cx="228600" cy="228600"/>
            <a:chOff x="288" y="912"/>
            <a:chExt cx="144" cy="144"/>
          </a:xfrm>
        </p:grpSpPr>
        <p:sp>
          <p:nvSpPr>
            <p:cNvPr id="3175" name="Oval 343"/>
            <p:cNvSpPr>
              <a:spLocks noChangeArrowheads="1"/>
            </p:cNvSpPr>
            <p:nvPr/>
          </p:nvSpPr>
          <p:spPr bwMode="auto">
            <a:xfrm>
              <a:off x="288" y="912"/>
              <a:ext cx="144" cy="14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" name="Oval 344"/>
            <p:cNvSpPr>
              <a:spLocks noChangeArrowheads="1"/>
            </p:cNvSpPr>
            <p:nvPr/>
          </p:nvSpPr>
          <p:spPr bwMode="auto">
            <a:xfrm>
              <a:off x="3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" name="Group 345"/>
          <p:cNvGrpSpPr>
            <a:grpSpLocks/>
          </p:cNvGrpSpPr>
          <p:nvPr/>
        </p:nvGrpSpPr>
        <p:grpSpPr bwMode="auto">
          <a:xfrm>
            <a:off x="2174875" y="2424113"/>
            <a:ext cx="228600" cy="228600"/>
            <a:chOff x="288" y="912"/>
            <a:chExt cx="144" cy="144"/>
          </a:xfrm>
        </p:grpSpPr>
        <p:sp>
          <p:nvSpPr>
            <p:cNvPr id="3173" name="Oval 346"/>
            <p:cNvSpPr>
              <a:spLocks noChangeArrowheads="1"/>
            </p:cNvSpPr>
            <p:nvPr/>
          </p:nvSpPr>
          <p:spPr bwMode="auto">
            <a:xfrm>
              <a:off x="288" y="912"/>
              <a:ext cx="144" cy="14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4" name="Oval 347"/>
            <p:cNvSpPr>
              <a:spLocks noChangeArrowheads="1"/>
            </p:cNvSpPr>
            <p:nvPr/>
          </p:nvSpPr>
          <p:spPr bwMode="auto">
            <a:xfrm>
              <a:off x="3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" name="Group 348"/>
          <p:cNvGrpSpPr>
            <a:grpSpLocks/>
          </p:cNvGrpSpPr>
          <p:nvPr/>
        </p:nvGrpSpPr>
        <p:grpSpPr bwMode="auto">
          <a:xfrm>
            <a:off x="2165350" y="2805113"/>
            <a:ext cx="228600" cy="228600"/>
            <a:chOff x="288" y="912"/>
            <a:chExt cx="144" cy="144"/>
          </a:xfrm>
        </p:grpSpPr>
        <p:sp>
          <p:nvSpPr>
            <p:cNvPr id="3171" name="Oval 349"/>
            <p:cNvSpPr>
              <a:spLocks noChangeArrowheads="1"/>
            </p:cNvSpPr>
            <p:nvPr/>
          </p:nvSpPr>
          <p:spPr bwMode="auto">
            <a:xfrm>
              <a:off x="288" y="912"/>
              <a:ext cx="144" cy="14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2" name="Oval 350"/>
            <p:cNvSpPr>
              <a:spLocks noChangeArrowheads="1"/>
            </p:cNvSpPr>
            <p:nvPr/>
          </p:nvSpPr>
          <p:spPr bwMode="auto">
            <a:xfrm>
              <a:off x="3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" name="Group 351"/>
          <p:cNvGrpSpPr>
            <a:grpSpLocks/>
          </p:cNvGrpSpPr>
          <p:nvPr/>
        </p:nvGrpSpPr>
        <p:grpSpPr bwMode="auto">
          <a:xfrm>
            <a:off x="2155825" y="3186113"/>
            <a:ext cx="228600" cy="228600"/>
            <a:chOff x="288" y="912"/>
            <a:chExt cx="144" cy="144"/>
          </a:xfrm>
        </p:grpSpPr>
        <p:sp>
          <p:nvSpPr>
            <p:cNvPr id="3169" name="Oval 352"/>
            <p:cNvSpPr>
              <a:spLocks noChangeArrowheads="1"/>
            </p:cNvSpPr>
            <p:nvPr/>
          </p:nvSpPr>
          <p:spPr bwMode="auto">
            <a:xfrm>
              <a:off x="288" y="912"/>
              <a:ext cx="144" cy="14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0" name="Oval 353"/>
            <p:cNvSpPr>
              <a:spLocks noChangeArrowheads="1"/>
            </p:cNvSpPr>
            <p:nvPr/>
          </p:nvSpPr>
          <p:spPr bwMode="auto">
            <a:xfrm>
              <a:off x="336" y="960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250" name="Text Box 354"/>
          <p:cNvSpPr txBox="1">
            <a:spLocks noChangeArrowheads="1"/>
          </p:cNvSpPr>
          <p:nvPr/>
        </p:nvSpPr>
        <p:spPr bwMode="auto">
          <a:xfrm>
            <a:off x="1993900" y="1509713"/>
            <a:ext cx="647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  <a:r>
              <a:rPr lang="en-US" sz="2400" b="1" baseline="-25000">
                <a:solidFill>
                  <a:srgbClr val="FF0000"/>
                </a:solidFill>
              </a:rPr>
              <a:t>ext</a:t>
            </a:r>
          </a:p>
        </p:txBody>
      </p:sp>
      <p:graphicFrame>
        <p:nvGraphicFramePr>
          <p:cNvPr id="36164" name="Object 53"/>
          <p:cNvGraphicFramePr>
            <a:graphicFrameLocks noChangeAspect="1"/>
          </p:cNvGraphicFramePr>
          <p:nvPr/>
        </p:nvGraphicFramePr>
        <p:xfrm>
          <a:off x="6834188" y="1676400"/>
          <a:ext cx="20939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8" imgW="1041120" imgH="457200" progId="Equation.3">
                  <p:embed/>
                </p:oleObj>
              </mc:Choice>
              <mc:Fallback>
                <p:oleObj name="Equation" r:id="rId8" imgW="1041120" imgH="457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1676400"/>
                        <a:ext cx="2093912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" name="Object 325"/>
          <p:cNvGraphicFramePr>
            <a:graphicFrameLocks noChangeAspect="1"/>
          </p:cNvGraphicFramePr>
          <p:nvPr/>
        </p:nvGraphicFramePr>
        <p:xfrm>
          <a:off x="6229350" y="4191000"/>
          <a:ext cx="29114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0" imgW="1447560" imgH="457200" progId="Equation.3">
                  <p:embed/>
                </p:oleObj>
              </mc:Choice>
              <mc:Fallback>
                <p:oleObj name="Equation" r:id="rId10" imgW="1447560" imgH="457200" progId="Equation.3">
                  <p:embed/>
                  <p:pic>
                    <p:nvPicPr>
                      <p:cNvPr id="0" name="Object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191000"/>
                        <a:ext cx="291147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" name="TextBox 325"/>
          <p:cNvSpPr txBox="1">
            <a:spLocks noChangeArrowheads="1"/>
          </p:cNvSpPr>
          <p:nvPr/>
        </p:nvSpPr>
        <p:spPr bwMode="auto">
          <a:xfrm>
            <a:off x="7712655" y="3429000"/>
            <a:ext cx="143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Gaussian random</a:t>
            </a:r>
          </a:p>
          <a:p>
            <a:pPr algn="ctr"/>
            <a:r>
              <a:rPr lang="en-US"/>
              <a:t>variables</a:t>
            </a:r>
          </a:p>
        </p:txBody>
      </p:sp>
      <p:cxnSp>
        <p:nvCxnSpPr>
          <p:cNvPr id="328" name="Straight Arrow Connector 327"/>
          <p:cNvCxnSpPr>
            <a:cxnSpLocks noChangeShapeType="1"/>
          </p:cNvCxnSpPr>
          <p:nvPr/>
        </p:nvCxnSpPr>
        <p:spPr bwMode="auto">
          <a:xfrm rot="5400000">
            <a:off x="7560255" y="3810000"/>
            <a:ext cx="457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0" name="Straight Arrow Connector 329"/>
          <p:cNvCxnSpPr>
            <a:cxnSpLocks noChangeShapeType="1"/>
          </p:cNvCxnSpPr>
          <p:nvPr/>
        </p:nvCxnSpPr>
        <p:spPr bwMode="auto">
          <a:xfrm rot="16200000" flipH="1">
            <a:off x="7865055" y="3962400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9" name="TextBox 328"/>
          <p:cNvSpPr txBox="1">
            <a:spLocks noChangeArrowheads="1"/>
          </p:cNvSpPr>
          <p:nvPr/>
        </p:nvSpPr>
        <p:spPr bwMode="auto">
          <a:xfrm>
            <a:off x="6858000" y="2590800"/>
            <a:ext cx="1868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Time-reversal invariant</a:t>
            </a:r>
          </a:p>
        </p:txBody>
      </p:sp>
      <p:sp>
        <p:nvSpPr>
          <p:cNvPr id="331" name="TextBox 330"/>
          <p:cNvSpPr txBox="1">
            <a:spLocks noChangeArrowheads="1"/>
          </p:cNvSpPr>
          <p:nvPr/>
        </p:nvSpPr>
        <p:spPr bwMode="auto">
          <a:xfrm>
            <a:off x="6553200" y="5068888"/>
            <a:ext cx="255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Time-reversal invariance Broken</a:t>
            </a:r>
          </a:p>
        </p:txBody>
      </p:sp>
      <p:cxnSp>
        <p:nvCxnSpPr>
          <p:cNvPr id="333" name="Straight Connector 332"/>
          <p:cNvCxnSpPr/>
          <p:nvPr/>
        </p:nvCxnSpPr>
        <p:spPr bwMode="auto">
          <a:xfrm>
            <a:off x="6858000" y="1524000"/>
            <a:ext cx="0" cy="2590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/>
          <p:cNvCxnSpPr/>
          <p:nvPr/>
        </p:nvCxnSpPr>
        <p:spPr bwMode="auto">
          <a:xfrm flipH="1" flipV="1">
            <a:off x="6248400" y="4114800"/>
            <a:ext cx="609601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>
            <a:off x="6248400" y="4114800"/>
            <a:ext cx="0" cy="1295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/>
          <p:nvPr/>
        </p:nvCxnSpPr>
        <p:spPr bwMode="auto">
          <a:xfrm>
            <a:off x="6248400" y="5410200"/>
            <a:ext cx="2895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/>
          <p:nvPr/>
        </p:nvCxnSpPr>
        <p:spPr bwMode="auto">
          <a:xfrm>
            <a:off x="6858000" y="1524000"/>
            <a:ext cx="2286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27" grpId="0"/>
      <p:bldP spid="81228" grpId="0" animBg="1"/>
      <p:bldP spid="81229" grpId="0"/>
      <p:bldP spid="81230" grpId="0" animBg="1"/>
      <p:bldP spid="81250" grpId="0"/>
      <p:bldP spid="326" grpId="0"/>
      <p:bldP spid="326" grpId="1"/>
      <p:bldP spid="329" grpId="0"/>
      <p:bldP spid="329" grpId="1"/>
      <p:bldP spid="331" grpId="0"/>
      <p:bldP spid="3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67056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589713" y="5730875"/>
            <a:ext cx="2554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D. H. Wu, </a:t>
            </a:r>
            <a:r>
              <a:rPr lang="en-US" i="1"/>
              <a:t>et al.</a:t>
            </a:r>
            <a:r>
              <a:rPr lang="en-US"/>
              <a:t> </a:t>
            </a:r>
          </a:p>
          <a:p>
            <a:pPr eaLnBrk="0" hangingPunct="0"/>
            <a:r>
              <a:rPr lang="en-US"/>
              <a:t>Phys. Rev. Lett. </a:t>
            </a:r>
            <a:r>
              <a:rPr lang="en-US" u="sng"/>
              <a:t>81</a:t>
            </a:r>
            <a:r>
              <a:rPr lang="en-US"/>
              <a:t>, 2890 (1998).</a:t>
            </a:r>
            <a:endParaRPr lang="en-US" sz="2400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516063" y="228600"/>
            <a:ext cx="6237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Probability Amplitude Fluctuations</a:t>
            </a:r>
          </a:p>
          <a:p>
            <a:pPr algn="ctr" eaLnBrk="0" hangingPunct="0"/>
            <a:r>
              <a:rPr lang="en-US" sz="2400"/>
              <a:t>with and without Time Reversal Invariance (TRI)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303338" y="6038850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P(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/>
              <a:t>) = </a:t>
            </a:r>
          </a:p>
        </p:txBody>
      </p:sp>
      <p:sp>
        <p:nvSpPr>
          <p:cNvPr id="82952" name="AutoShape 8"/>
          <p:cNvSpPr>
            <a:spLocks/>
          </p:cNvSpPr>
          <p:nvPr/>
        </p:nvSpPr>
        <p:spPr bwMode="auto">
          <a:xfrm>
            <a:off x="2217738" y="5791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309813" y="5867400"/>
            <a:ext cx="3989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(2</a:t>
            </a:r>
            <a:r>
              <a:rPr lang="en-US" sz="2400">
                <a:latin typeface="Symbol" pitchFamily="18" charset="2"/>
              </a:rPr>
              <a:t>pn</a:t>
            </a:r>
            <a:r>
              <a:rPr lang="en-US" sz="2400"/>
              <a:t>)</a:t>
            </a:r>
            <a:r>
              <a:rPr lang="en-US" sz="2400" baseline="30000"/>
              <a:t>-1/2</a:t>
            </a:r>
            <a:r>
              <a:rPr lang="en-US" sz="2400"/>
              <a:t> e</a:t>
            </a:r>
            <a:r>
              <a:rPr lang="en-US" sz="2400" baseline="30000"/>
              <a:t>-</a:t>
            </a:r>
            <a:r>
              <a:rPr lang="en-US" sz="2400" baseline="30000">
                <a:latin typeface="Symbol" pitchFamily="18" charset="2"/>
              </a:rPr>
              <a:t>n</a:t>
            </a:r>
            <a:r>
              <a:rPr lang="en-US" sz="2400" baseline="30000"/>
              <a:t>/2</a:t>
            </a:r>
            <a:r>
              <a:rPr lang="en-US" sz="2400"/>
              <a:t>  	</a:t>
            </a:r>
            <a:r>
              <a:rPr lang="en-US" sz="2000"/>
              <a:t>TRI (GOE)</a:t>
            </a:r>
            <a:endParaRPr lang="en-US" sz="2400" baseline="30000"/>
          </a:p>
          <a:p>
            <a:pPr eaLnBrk="0" hangingPunct="0"/>
            <a:r>
              <a:rPr lang="en-US" sz="2400"/>
              <a:t>e</a:t>
            </a:r>
            <a:r>
              <a:rPr lang="en-US" sz="2400" baseline="30000"/>
              <a:t>-</a:t>
            </a:r>
            <a:r>
              <a:rPr lang="en-US" sz="2400" baseline="30000">
                <a:latin typeface="Symbol" pitchFamily="18" charset="2"/>
              </a:rPr>
              <a:t>n     		</a:t>
            </a:r>
            <a:r>
              <a:rPr lang="en-US" sz="2000"/>
              <a:t>TRI Broken (GUE)</a:t>
            </a:r>
            <a:endParaRPr lang="en-US" sz="2400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7748588" y="338137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</a:rPr>
              <a:t>Spikes</a:t>
            </a:r>
            <a:endParaRPr lang="en-US" sz="1800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 flipH="1">
            <a:off x="7239000" y="35814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59" name="Object 15"/>
          <p:cNvGraphicFramePr>
            <a:graphicFrameLocks noChangeAspect="1"/>
          </p:cNvGraphicFramePr>
          <p:nvPr/>
        </p:nvGraphicFramePr>
        <p:xfrm>
          <a:off x="4071938" y="5505450"/>
          <a:ext cx="533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4" imgW="241200" imgH="139680" progId="Equation.3">
                  <p:embed/>
                </p:oleObj>
              </mc:Choice>
              <mc:Fallback>
                <p:oleObj name="Equation" r:id="rId4" imgW="241200" imgH="139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505450"/>
                        <a:ext cx="5334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52400" y="598805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RMT</a:t>
            </a:r>
          </a:p>
          <a:p>
            <a:pPr algn="ctr"/>
            <a:r>
              <a:rPr lang="en-US" sz="1800" b="1"/>
              <a:t>Prediction: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200025" y="5772150"/>
            <a:ext cx="6124575" cy="990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3200400" y="1890713"/>
            <a:ext cx="914400" cy="242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>
            <a:off x="2847975" y="1784350"/>
            <a:ext cx="1266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Broken TRI</a:t>
            </a:r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3262313" y="3581400"/>
            <a:ext cx="700087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3148013" y="3509963"/>
            <a:ext cx="647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(TRI)</a:t>
            </a:r>
          </a:p>
        </p:txBody>
      </p:sp>
      <p:sp>
        <p:nvSpPr>
          <p:cNvPr id="4113" name="Rectangle 25"/>
          <p:cNvSpPr>
            <a:spLocks noChangeArrowheads="1"/>
          </p:cNvSpPr>
          <p:nvPr/>
        </p:nvSpPr>
        <p:spPr bwMode="auto">
          <a:xfrm>
            <a:off x="6172200" y="1447800"/>
            <a:ext cx="762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4" name="Rectangle 26"/>
          <p:cNvSpPr>
            <a:spLocks noChangeArrowheads="1"/>
          </p:cNvSpPr>
          <p:nvPr/>
        </p:nvSpPr>
        <p:spPr bwMode="auto">
          <a:xfrm>
            <a:off x="6553200" y="2286000"/>
            <a:ext cx="8382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5" name="Text Box 23"/>
          <p:cNvSpPr txBox="1">
            <a:spLocks noChangeArrowheads="1"/>
          </p:cNvSpPr>
          <p:nvPr/>
        </p:nvSpPr>
        <p:spPr bwMode="auto">
          <a:xfrm>
            <a:off x="6096000" y="1368425"/>
            <a:ext cx="647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(TRI)</a:t>
            </a:r>
          </a:p>
        </p:txBody>
      </p:sp>
      <p:sp>
        <p:nvSpPr>
          <p:cNvPr id="4116" name="Text Box 24"/>
          <p:cNvSpPr txBox="1">
            <a:spLocks noChangeArrowheads="1"/>
          </p:cNvSpPr>
          <p:nvPr/>
        </p:nvSpPr>
        <p:spPr bwMode="auto">
          <a:xfrm>
            <a:off x="6157913" y="2192338"/>
            <a:ext cx="1403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(Broken TRI)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257800" y="990600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</a:rPr>
              <a:t>White area</a:t>
            </a:r>
            <a:endParaRPr lang="en-US" sz="180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4953000" y="1219200"/>
            <a:ext cx="381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600450" y="2228850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</a:rPr>
              <a:t>Gray area</a:t>
            </a:r>
            <a:endParaRPr lang="en-US" sz="180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3429000" y="243840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 animBg="1"/>
      <p:bldP spid="82953" grpId="0"/>
      <p:bldP spid="3081" grpId="0"/>
      <p:bldP spid="3082" grpId="0" animBg="1"/>
      <p:bldP spid="82960" grpId="0"/>
      <p:bldP spid="82961" grpId="0" animBg="1"/>
      <p:bldP spid="21" grpId="0"/>
      <p:bldP spid="22" grpId="0" animBg="1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62580"/>
            <a:ext cx="374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Wave / Particle Duality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82489" y="895290"/>
            <a:ext cx="257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Wave-Like Properties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808" y="898071"/>
            <a:ext cx="281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Particle-Like Properties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7344" y="1581090"/>
            <a:ext cx="89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8254" y="1524000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Photo-Electric Effect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Compton Scattering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670" y="1608303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Diffraction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695" y="259080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6177" y="26478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Billiards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514600"/>
            <a:ext cx="2731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Electron Diffraction</a:t>
            </a:r>
          </a:p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Quantum point contact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2400" y="3581400"/>
            <a:ext cx="876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90800" y="3864114"/>
            <a:ext cx="2603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Maxwell’s Equations</a:t>
            </a:r>
          </a:p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Schrödinger Equation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2867" y="4724400"/>
            <a:ext cx="1685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Wavelength </a:t>
            </a:r>
            <a:r>
              <a:rPr lang="en-US" sz="2000" b="1" dirty="0" smtClean="0">
                <a:solidFill>
                  <a:srgbClr val="FF3300"/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6527" y="5151724"/>
            <a:ext cx="1866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Discrete Modes</a:t>
            </a:r>
            <a:endParaRPr lang="en-US" sz="2000" b="1" dirty="0" smtClean="0">
              <a:solidFill>
                <a:srgbClr val="FF330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3738267" y="5151724"/>
            <a:ext cx="300333" cy="40011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5943" y="5028613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Eigenvalues</a:t>
            </a:r>
          </a:p>
          <a:p>
            <a:r>
              <a:rPr lang="en-US" sz="1800" b="1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Eigenfunctions</a:t>
            </a:r>
            <a:endParaRPr lang="en-US" sz="1800" b="1" dirty="0" smtClean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019490"/>
            <a:ext cx="298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Newton’s Laws of Motion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4775537"/>
            <a:ext cx="3227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Point Particles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Forces, Energy, Momentum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Trajectories, Collisions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1705" y="6000690"/>
            <a:ext cx="869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Chaos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3916" y="5867400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FF"/>
                </a:solidFill>
              </a:rPr>
              <a:t>¿Wave Chaos?</a:t>
            </a:r>
          </a:p>
          <a:p>
            <a:pPr algn="ctr"/>
            <a:r>
              <a:rPr lang="en-US" sz="2000" b="1" dirty="0" smtClean="0">
                <a:solidFill>
                  <a:srgbClr val="6600FF"/>
                </a:solidFill>
              </a:rPr>
              <a:t>¿Quantum </a:t>
            </a:r>
            <a:r>
              <a:rPr lang="en-US" sz="2000" b="1" dirty="0">
                <a:solidFill>
                  <a:srgbClr val="6600FF"/>
                </a:solidFill>
              </a:rPr>
              <a:t>Chaos</a:t>
            </a:r>
            <a:r>
              <a:rPr lang="en-US" sz="2000" b="1" dirty="0" smtClean="0">
                <a:solidFill>
                  <a:srgbClr val="6600FF"/>
                </a:solidFill>
              </a:rPr>
              <a:t>?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68695" y="4588874"/>
            <a:ext cx="211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Equations,</a:t>
            </a:r>
          </a:p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Properties and</a:t>
            </a:r>
          </a:p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Phenomena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6385" y="1630781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Photons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Left Brace 23"/>
          <p:cNvSpPr/>
          <p:nvPr/>
        </p:nvSpPr>
        <p:spPr bwMode="auto">
          <a:xfrm>
            <a:off x="6617538" y="1649187"/>
            <a:ext cx="300333" cy="40011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616385" y="898071"/>
            <a:ext cx="0" cy="573132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48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2017E-6 L 0.16823 0.003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1" grpId="1"/>
      <p:bldP spid="22" grpId="0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The Microwave Billiard Experiment</a:t>
            </a:r>
            <a:endParaRPr lang="en-US" sz="2000" b="1" dirty="0">
              <a:solidFill>
                <a:schemeClr val="bg2"/>
              </a:solidFill>
            </a:endParaRPr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Properties of Open / Scattering Wave Chaotic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Wireless Power Transfer and Wave Chaos (Gemstone Team TESLA)</a:t>
            </a:r>
            <a:endParaRPr lang="en-US" sz="2000" b="1" dirty="0" smtClean="0"/>
          </a:p>
          <a:p>
            <a:pPr lvl="1"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-762000" y="3505200"/>
            <a:ext cx="5476875" cy="2819400"/>
            <a:chOff x="1392" y="576"/>
            <a:chExt cx="3450" cy="1776"/>
          </a:xfrm>
        </p:grpSpPr>
        <p:grpSp>
          <p:nvGrpSpPr>
            <p:cNvPr id="5175" name="Group 56"/>
            <p:cNvGrpSpPr>
              <a:grpSpLocks/>
            </p:cNvGrpSpPr>
            <p:nvPr/>
          </p:nvGrpSpPr>
          <p:grpSpPr bwMode="auto">
            <a:xfrm>
              <a:off x="1392" y="576"/>
              <a:ext cx="3216" cy="1776"/>
              <a:chOff x="1392" y="576"/>
              <a:chExt cx="3216" cy="1776"/>
            </a:xfrm>
          </p:grpSpPr>
          <p:pic>
            <p:nvPicPr>
              <p:cNvPr id="5182" name="Picture 5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0" y="721"/>
                <a:ext cx="3168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3" name="Rectangle 58"/>
              <p:cNvSpPr>
                <a:spLocks noChangeArrowheads="1"/>
              </p:cNvSpPr>
              <p:nvPr/>
            </p:nvSpPr>
            <p:spPr bwMode="auto">
              <a:xfrm>
                <a:off x="1392" y="576"/>
                <a:ext cx="2352" cy="177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84" name="Rectangle 59"/>
              <p:cNvSpPr>
                <a:spLocks noChangeArrowheads="1"/>
              </p:cNvSpPr>
              <p:nvPr/>
            </p:nvSpPr>
            <p:spPr bwMode="auto">
              <a:xfrm>
                <a:off x="3600" y="1344"/>
                <a:ext cx="1008" cy="9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85" name="Rectangle 60"/>
              <p:cNvSpPr>
                <a:spLocks noChangeArrowheads="1"/>
              </p:cNvSpPr>
              <p:nvPr/>
            </p:nvSpPr>
            <p:spPr bwMode="auto">
              <a:xfrm>
                <a:off x="4368" y="720"/>
                <a:ext cx="240" cy="72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86" name="Rectangle 61"/>
              <p:cNvSpPr>
                <a:spLocks noChangeArrowheads="1"/>
              </p:cNvSpPr>
              <p:nvPr/>
            </p:nvSpPr>
            <p:spPr bwMode="auto">
              <a:xfrm>
                <a:off x="3600" y="672"/>
                <a:ext cx="816" cy="1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76" name="Text Box 62"/>
            <p:cNvSpPr txBox="1">
              <a:spLocks noChangeArrowheads="1"/>
            </p:cNvSpPr>
            <p:nvPr/>
          </p:nvSpPr>
          <p:spPr bwMode="auto">
            <a:xfrm>
              <a:off x="3734" y="679"/>
              <a:ext cx="45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Billiard</a:t>
              </a:r>
            </a:p>
          </p:txBody>
        </p:sp>
        <p:sp>
          <p:nvSpPr>
            <p:cNvPr id="5177" name="Line 63"/>
            <p:cNvSpPr>
              <a:spLocks noChangeShapeType="1"/>
            </p:cNvSpPr>
            <p:nvPr/>
          </p:nvSpPr>
          <p:spPr bwMode="auto">
            <a:xfrm>
              <a:off x="3984" y="816"/>
              <a:ext cx="84" cy="16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78" name="Text Box 64"/>
            <p:cNvSpPr txBox="1">
              <a:spLocks noChangeArrowheads="1"/>
            </p:cNvSpPr>
            <p:nvPr/>
          </p:nvSpPr>
          <p:spPr bwMode="auto">
            <a:xfrm>
              <a:off x="3247" y="1104"/>
              <a:ext cx="54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Incoming</a:t>
              </a:r>
            </a:p>
            <a:p>
              <a:r>
                <a:rPr lang="en-US">
                  <a:solidFill>
                    <a:srgbClr val="0000FF"/>
                  </a:solidFill>
                </a:rPr>
                <a:t>Channel</a:t>
              </a:r>
            </a:p>
          </p:txBody>
        </p:sp>
        <p:sp>
          <p:nvSpPr>
            <p:cNvPr id="5179" name="Line 65"/>
            <p:cNvSpPr>
              <a:spLocks noChangeShapeType="1"/>
            </p:cNvSpPr>
            <p:nvPr/>
          </p:nvSpPr>
          <p:spPr bwMode="auto">
            <a:xfrm flipV="1">
              <a:off x="3744" y="1248"/>
              <a:ext cx="96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80" name="Text Box 66"/>
            <p:cNvSpPr txBox="1">
              <a:spLocks noChangeArrowheads="1"/>
            </p:cNvSpPr>
            <p:nvPr/>
          </p:nvSpPr>
          <p:spPr bwMode="auto">
            <a:xfrm>
              <a:off x="4303" y="1104"/>
              <a:ext cx="53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Outgoing</a:t>
              </a:r>
            </a:p>
            <a:p>
              <a:r>
                <a:rPr lang="en-US">
                  <a:solidFill>
                    <a:srgbClr val="0000FF"/>
                  </a:solidFill>
                </a:rPr>
                <a:t>Channel</a:t>
              </a:r>
            </a:p>
          </p:txBody>
        </p:sp>
        <p:sp>
          <p:nvSpPr>
            <p:cNvPr id="5181" name="Line 67"/>
            <p:cNvSpPr>
              <a:spLocks noChangeShapeType="1"/>
            </p:cNvSpPr>
            <p:nvPr/>
          </p:nvSpPr>
          <p:spPr bwMode="auto">
            <a:xfrm flipH="1" flipV="1">
              <a:off x="4272" y="1296"/>
              <a:ext cx="48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971800" y="-76200"/>
            <a:ext cx="344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Chaos and </a:t>
            </a:r>
            <a:r>
              <a:rPr lang="en-US" sz="2800" b="1" u="sng"/>
              <a:t>Scattering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882650" y="349250"/>
            <a:ext cx="704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Hypothesis: Random Matrix Theory quantitatively describes the statistical </a:t>
            </a:r>
          </a:p>
          <a:p>
            <a:r>
              <a:rPr lang="en-US" sz="1800"/>
              <a:t>	properties of </a:t>
            </a:r>
            <a:r>
              <a:rPr lang="en-US" sz="1800" u="sng"/>
              <a:t>all</a:t>
            </a:r>
            <a:r>
              <a:rPr lang="en-US" sz="1800"/>
              <a:t> wave chaotic systems (closed and </a:t>
            </a:r>
            <a:r>
              <a:rPr lang="en-US" sz="1800" b="1">
                <a:solidFill>
                  <a:srgbClr val="FF0000"/>
                </a:solidFill>
              </a:rPr>
              <a:t>open</a:t>
            </a:r>
            <a:r>
              <a:rPr lang="en-US" sz="1800"/>
              <a:t>)</a:t>
            </a:r>
            <a:endParaRPr lang="en-US" sz="18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675" y="4778375"/>
            <a:ext cx="26924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701800" y="5484813"/>
            <a:ext cx="2609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Electromagnetic Cavities: </a:t>
            </a:r>
          </a:p>
          <a:p>
            <a:r>
              <a:rPr lang="en-US" sz="1800"/>
              <a:t>Complicated S</a:t>
            </a:r>
            <a:r>
              <a:rPr lang="en-US" sz="1800" baseline="-25000"/>
              <a:t>11</a:t>
            </a:r>
            <a:r>
              <a:rPr lang="en-US" sz="1800"/>
              <a:t>, S</a:t>
            </a:r>
            <a:r>
              <a:rPr lang="en-US" sz="1800" baseline="-25000"/>
              <a:t>22</a:t>
            </a:r>
            <a:r>
              <a:rPr lang="en-US" sz="1800"/>
              <a:t>, S</a:t>
            </a:r>
            <a:r>
              <a:rPr lang="en-US" sz="1800" baseline="-25000"/>
              <a:t>21</a:t>
            </a:r>
            <a:r>
              <a:rPr lang="en-US" sz="1800"/>
              <a:t> </a:t>
            </a:r>
          </a:p>
          <a:p>
            <a:r>
              <a:rPr lang="en-US" sz="1800"/>
              <a:t>versus frequency</a:t>
            </a:r>
          </a:p>
          <a:p>
            <a:endParaRPr lang="en-US" sz="1800" b="1" u="sng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14400" y="3022600"/>
            <a:ext cx="7407275" cy="1892300"/>
            <a:chOff x="576" y="1904"/>
            <a:chExt cx="4666" cy="1192"/>
          </a:xfrm>
        </p:grpSpPr>
        <p:grpSp>
          <p:nvGrpSpPr>
            <p:cNvPr id="5163" name="Group 7"/>
            <p:cNvGrpSpPr>
              <a:grpSpLocks/>
            </p:cNvGrpSpPr>
            <p:nvPr/>
          </p:nvGrpSpPr>
          <p:grpSpPr bwMode="auto">
            <a:xfrm>
              <a:off x="576" y="1920"/>
              <a:ext cx="4666" cy="1176"/>
              <a:chOff x="576" y="3144"/>
              <a:chExt cx="4666" cy="1176"/>
            </a:xfrm>
          </p:grpSpPr>
          <p:grpSp>
            <p:nvGrpSpPr>
              <p:cNvPr id="5169" name="Group 8"/>
              <p:cNvGrpSpPr>
                <a:grpSpLocks/>
              </p:cNvGrpSpPr>
              <p:nvPr/>
            </p:nvGrpSpPr>
            <p:grpSpPr bwMode="auto">
              <a:xfrm>
                <a:off x="576" y="3144"/>
                <a:ext cx="4666" cy="1176"/>
                <a:chOff x="278" y="1872"/>
                <a:chExt cx="4666" cy="1176"/>
              </a:xfrm>
            </p:grpSpPr>
            <p:sp>
              <p:nvSpPr>
                <p:cNvPr id="517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92" y="2856"/>
                  <a:ext cx="3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B (T) </a:t>
                  </a:r>
                </a:p>
              </p:txBody>
            </p:sp>
            <p:grpSp>
              <p:nvGrpSpPr>
                <p:cNvPr id="5172" name="Group 10"/>
                <p:cNvGrpSpPr>
                  <a:grpSpLocks/>
                </p:cNvGrpSpPr>
                <p:nvPr/>
              </p:nvGrpSpPr>
              <p:grpSpPr bwMode="auto">
                <a:xfrm>
                  <a:off x="278" y="1872"/>
                  <a:ext cx="4666" cy="1014"/>
                  <a:chOff x="278" y="1872"/>
                  <a:chExt cx="4666" cy="1014"/>
                </a:xfrm>
              </p:grpSpPr>
              <p:pic>
                <p:nvPicPr>
                  <p:cNvPr id="517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84" y="1872"/>
                    <a:ext cx="2160" cy="10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17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" y="1920"/>
                    <a:ext cx="2212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Transport in 2D quantum dots: </a:t>
                    </a:r>
                  </a:p>
                  <a:p>
                    <a:r>
                      <a:rPr lang="en-US" sz="1800"/>
                      <a:t>Universal Conductance Fluctuations</a:t>
                    </a:r>
                  </a:p>
                </p:txBody>
              </p:sp>
            </p:grpSp>
          </p:grpSp>
          <p:sp>
            <p:nvSpPr>
              <p:cNvPr id="5170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2513" y="3518"/>
                <a:ext cx="94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Resistance (k</a:t>
                </a:r>
                <a:r>
                  <a:rPr lang="en-US" sz="1600">
                    <a:latin typeface="Symbol" pitchFamily="18" charset="2"/>
                  </a:rPr>
                  <a:t>W</a:t>
                </a:r>
                <a:r>
                  <a:rPr lang="en-US" sz="1600"/>
                  <a:t>)</a:t>
                </a:r>
              </a:p>
            </p:txBody>
          </p:sp>
        </p:grpSp>
        <p:sp>
          <p:nvSpPr>
            <p:cNvPr id="5164" name="Text Box 14"/>
            <p:cNvSpPr txBox="1">
              <a:spLocks noChangeArrowheads="1"/>
            </p:cNvSpPr>
            <p:nvPr/>
          </p:nvSpPr>
          <p:spPr bwMode="auto">
            <a:xfrm>
              <a:off x="4648" y="191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m</a:t>
              </a:r>
              <a:r>
                <a:rPr lang="en-US"/>
                <a:t>m</a:t>
              </a:r>
            </a:p>
          </p:txBody>
        </p:sp>
        <p:sp>
          <p:nvSpPr>
            <p:cNvPr id="5165" name="Line 15"/>
            <p:cNvSpPr>
              <a:spLocks noChangeShapeType="1"/>
            </p:cNvSpPr>
            <p:nvPr/>
          </p:nvSpPr>
          <p:spPr bwMode="auto">
            <a:xfrm>
              <a:off x="4848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16"/>
            <p:cNvSpPr>
              <a:spLocks noChangeShapeType="1"/>
            </p:cNvSpPr>
            <p:nvPr/>
          </p:nvSpPr>
          <p:spPr bwMode="auto">
            <a:xfrm>
              <a:off x="4720" y="206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17"/>
            <p:cNvSpPr>
              <a:spLocks noChangeShapeType="1"/>
            </p:cNvSpPr>
            <p:nvPr/>
          </p:nvSpPr>
          <p:spPr bwMode="auto">
            <a:xfrm flipH="1">
              <a:off x="4880" y="19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18"/>
            <p:cNvSpPr>
              <a:spLocks noChangeShapeType="1"/>
            </p:cNvSpPr>
            <p:nvPr/>
          </p:nvSpPr>
          <p:spPr bwMode="auto">
            <a:xfrm flipV="1">
              <a:off x="4680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-23813" y="4343400"/>
            <a:ext cx="3800476" cy="2514600"/>
            <a:chOff x="-15" y="2736"/>
            <a:chExt cx="2394" cy="1584"/>
          </a:xfrm>
        </p:grpSpPr>
        <p:pic>
          <p:nvPicPr>
            <p:cNvPr id="5158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5" y="3070"/>
              <a:ext cx="1119" cy="1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159" name="Text Box 21"/>
            <p:cNvSpPr txBox="1">
              <a:spLocks noChangeArrowheads="1"/>
            </p:cNvSpPr>
            <p:nvPr/>
          </p:nvSpPr>
          <p:spPr bwMode="auto">
            <a:xfrm>
              <a:off x="1142" y="3127"/>
              <a:ext cx="123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Incoming Voltage waves</a:t>
              </a:r>
            </a:p>
          </p:txBody>
        </p:sp>
        <p:sp>
          <p:nvSpPr>
            <p:cNvPr id="5160" name="Line 22"/>
            <p:cNvSpPr>
              <a:spLocks noChangeShapeType="1"/>
            </p:cNvSpPr>
            <p:nvPr/>
          </p:nvSpPr>
          <p:spPr bwMode="auto">
            <a:xfrm flipH="1">
              <a:off x="1008" y="3312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61" name="Text Box 23"/>
            <p:cNvSpPr txBox="1">
              <a:spLocks noChangeArrowheads="1"/>
            </p:cNvSpPr>
            <p:nvPr/>
          </p:nvSpPr>
          <p:spPr bwMode="auto">
            <a:xfrm>
              <a:off x="144" y="2736"/>
              <a:ext cx="123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Outgoing Voltage waves</a:t>
              </a:r>
            </a:p>
          </p:txBody>
        </p:sp>
        <p:sp>
          <p:nvSpPr>
            <p:cNvPr id="5162" name="Line 24"/>
            <p:cNvSpPr>
              <a:spLocks noChangeShapeType="1"/>
            </p:cNvSpPr>
            <p:nvPr/>
          </p:nvSpPr>
          <p:spPr bwMode="auto">
            <a:xfrm flipH="1">
              <a:off x="240" y="2928"/>
              <a:ext cx="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85800" y="838200"/>
            <a:ext cx="7315200" cy="2165350"/>
            <a:chOff x="432" y="528"/>
            <a:chExt cx="4608" cy="1364"/>
          </a:xfrm>
        </p:grpSpPr>
        <p:grpSp>
          <p:nvGrpSpPr>
            <p:cNvPr id="5151" name="Group 26"/>
            <p:cNvGrpSpPr>
              <a:grpSpLocks/>
            </p:cNvGrpSpPr>
            <p:nvPr/>
          </p:nvGrpSpPr>
          <p:grpSpPr bwMode="auto">
            <a:xfrm>
              <a:off x="432" y="528"/>
              <a:ext cx="4608" cy="1281"/>
              <a:chOff x="432" y="535"/>
              <a:chExt cx="4608" cy="1281"/>
            </a:xfrm>
          </p:grpSpPr>
          <p:grpSp>
            <p:nvGrpSpPr>
              <p:cNvPr id="5153" name="Group 27"/>
              <p:cNvGrpSpPr>
                <a:grpSpLocks/>
              </p:cNvGrpSpPr>
              <p:nvPr/>
            </p:nvGrpSpPr>
            <p:grpSpPr bwMode="auto">
              <a:xfrm>
                <a:off x="432" y="672"/>
                <a:ext cx="4608" cy="1144"/>
                <a:chOff x="384" y="642"/>
                <a:chExt cx="4608" cy="1144"/>
              </a:xfrm>
            </p:grpSpPr>
            <p:sp>
              <p:nvSpPr>
                <p:cNvPr id="515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4" y="672"/>
                  <a:ext cx="127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/>
                    <a:t>Nuclear scattering: </a:t>
                  </a:r>
                </a:p>
                <a:p>
                  <a:r>
                    <a:rPr lang="en-US" sz="1800"/>
                    <a:t>Ericson fluctuations</a:t>
                  </a:r>
                </a:p>
              </p:txBody>
            </p:sp>
            <p:pic>
              <p:nvPicPr>
                <p:cNvPr id="5156" name="Picture 2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81" y="642"/>
                  <a:ext cx="1811" cy="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5122" name="Object 30"/>
                <p:cNvGraphicFramePr>
                  <a:graphicFrameLocks noChangeAspect="1"/>
                </p:cNvGraphicFramePr>
                <p:nvPr/>
              </p:nvGraphicFramePr>
              <p:xfrm>
                <a:off x="2880" y="882"/>
                <a:ext cx="293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89" name="Equation" r:id="rId7" imgW="266400" imgH="393480" progId="Equation.3">
                        <p:embed/>
                      </p:oleObj>
                    </mc:Choice>
                    <mc:Fallback>
                      <p:oleObj name="Equation" r:id="rId7" imgW="266400" imgH="393480" progId="Equation.3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0" y="882"/>
                              <a:ext cx="293" cy="43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5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245" y="1594"/>
                  <a:ext cx="7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Proton energy</a:t>
                  </a:r>
                </a:p>
              </p:txBody>
            </p:sp>
          </p:grpSp>
          <p:sp>
            <p:nvSpPr>
              <p:cNvPr id="5154" name="Text Box 32"/>
              <p:cNvSpPr txBox="1">
                <a:spLocks noChangeArrowheads="1"/>
              </p:cNvSpPr>
              <p:nvPr/>
            </p:nvSpPr>
            <p:spPr bwMode="auto">
              <a:xfrm>
                <a:off x="3443" y="535"/>
                <a:ext cx="136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Compound nuclear reaction</a:t>
                </a:r>
              </a:p>
            </p:txBody>
          </p:sp>
        </p:grpSp>
        <p:pic>
          <p:nvPicPr>
            <p:cNvPr id="5152" name="Picture 33" descr="inelastic_scatteri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2" y="1056"/>
              <a:ext cx="1254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4267200" y="5105400"/>
            <a:ext cx="1371600" cy="1524000"/>
            <a:chOff x="2658" y="1488"/>
            <a:chExt cx="864" cy="960"/>
          </a:xfrm>
        </p:grpSpPr>
        <p:sp>
          <p:nvSpPr>
            <p:cNvPr id="513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58" y="1488"/>
              <a:ext cx="86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37"/>
            <p:cNvSpPr>
              <a:spLocks noChangeShapeType="1"/>
            </p:cNvSpPr>
            <p:nvPr/>
          </p:nvSpPr>
          <p:spPr bwMode="auto">
            <a:xfrm>
              <a:off x="2664" y="2310"/>
              <a:ext cx="64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38"/>
            <p:cNvSpPr>
              <a:spLocks noChangeShapeType="1"/>
            </p:cNvSpPr>
            <p:nvPr/>
          </p:nvSpPr>
          <p:spPr bwMode="auto">
            <a:xfrm>
              <a:off x="2664" y="1806"/>
              <a:ext cx="1" cy="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39"/>
            <p:cNvSpPr>
              <a:spLocks/>
            </p:cNvSpPr>
            <p:nvPr/>
          </p:nvSpPr>
          <p:spPr bwMode="auto">
            <a:xfrm>
              <a:off x="2664" y="1494"/>
              <a:ext cx="847" cy="316"/>
            </a:xfrm>
            <a:custGeom>
              <a:avLst/>
              <a:gdLst>
                <a:gd name="T0" fmla="*/ 0 w 847"/>
                <a:gd name="T1" fmla="*/ 312 h 316"/>
                <a:gd name="T2" fmla="*/ 24 w 847"/>
                <a:gd name="T3" fmla="*/ 314 h 316"/>
                <a:gd name="T4" fmla="*/ 133 w 847"/>
                <a:gd name="T5" fmla="*/ 302 h 316"/>
                <a:gd name="T6" fmla="*/ 394 w 847"/>
                <a:gd name="T7" fmla="*/ 237 h 316"/>
                <a:gd name="T8" fmla="*/ 663 w 847"/>
                <a:gd name="T9" fmla="*/ 115 h 316"/>
                <a:gd name="T10" fmla="*/ 789 w 847"/>
                <a:gd name="T11" fmla="*/ 42 h 316"/>
                <a:gd name="T12" fmla="*/ 847 w 847"/>
                <a:gd name="T13" fmla="*/ 0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7"/>
                <a:gd name="T22" fmla="*/ 0 h 316"/>
                <a:gd name="T23" fmla="*/ 847 w 847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7" h="316">
                  <a:moveTo>
                    <a:pt x="0" y="312"/>
                  </a:moveTo>
                  <a:cubicBezTo>
                    <a:pt x="3" y="312"/>
                    <a:pt x="2" y="316"/>
                    <a:pt x="24" y="314"/>
                  </a:cubicBezTo>
                  <a:cubicBezTo>
                    <a:pt x="46" y="313"/>
                    <a:pt x="71" y="315"/>
                    <a:pt x="133" y="302"/>
                  </a:cubicBezTo>
                  <a:cubicBezTo>
                    <a:pt x="194" y="289"/>
                    <a:pt x="306" y="268"/>
                    <a:pt x="394" y="237"/>
                  </a:cubicBezTo>
                  <a:cubicBezTo>
                    <a:pt x="482" y="206"/>
                    <a:pt x="597" y="148"/>
                    <a:pt x="663" y="115"/>
                  </a:cubicBezTo>
                  <a:cubicBezTo>
                    <a:pt x="729" y="83"/>
                    <a:pt x="758" y="62"/>
                    <a:pt x="789" y="42"/>
                  </a:cubicBezTo>
                  <a:cubicBezTo>
                    <a:pt x="819" y="23"/>
                    <a:pt x="835" y="9"/>
                    <a:pt x="847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40"/>
            <p:cNvSpPr>
              <a:spLocks/>
            </p:cNvSpPr>
            <p:nvPr/>
          </p:nvSpPr>
          <p:spPr bwMode="auto">
            <a:xfrm>
              <a:off x="3305" y="1494"/>
              <a:ext cx="206" cy="816"/>
            </a:xfrm>
            <a:custGeom>
              <a:avLst/>
              <a:gdLst>
                <a:gd name="T0" fmla="*/ 0 w 206"/>
                <a:gd name="T1" fmla="*/ 816 h 816"/>
                <a:gd name="T2" fmla="*/ 44 w 206"/>
                <a:gd name="T3" fmla="*/ 436 h 816"/>
                <a:gd name="T4" fmla="*/ 206 w 206"/>
                <a:gd name="T5" fmla="*/ 0 h 816"/>
                <a:gd name="T6" fmla="*/ 0 60000 65536"/>
                <a:gd name="T7" fmla="*/ 0 60000 65536"/>
                <a:gd name="T8" fmla="*/ 0 60000 65536"/>
                <a:gd name="T9" fmla="*/ 0 w 206"/>
                <a:gd name="T10" fmla="*/ 0 h 816"/>
                <a:gd name="T11" fmla="*/ 206 w 20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816">
                  <a:moveTo>
                    <a:pt x="0" y="816"/>
                  </a:moveTo>
                  <a:cubicBezTo>
                    <a:pt x="7" y="753"/>
                    <a:pt x="9" y="572"/>
                    <a:pt x="44" y="436"/>
                  </a:cubicBezTo>
                  <a:cubicBezTo>
                    <a:pt x="78" y="300"/>
                    <a:pt x="172" y="91"/>
                    <a:pt x="206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" name="Group 41"/>
            <p:cNvGrpSpPr>
              <a:grpSpLocks/>
            </p:cNvGrpSpPr>
            <p:nvPr/>
          </p:nvGrpSpPr>
          <p:grpSpPr bwMode="auto">
            <a:xfrm>
              <a:off x="2805" y="2089"/>
              <a:ext cx="72" cy="67"/>
              <a:chOff x="2805" y="2089"/>
              <a:chExt cx="72" cy="67"/>
            </a:xfrm>
          </p:grpSpPr>
          <p:sp>
            <p:nvSpPr>
              <p:cNvPr id="5149" name="Oval 42"/>
              <p:cNvSpPr>
                <a:spLocks noChangeArrowheads="1"/>
              </p:cNvSpPr>
              <p:nvPr/>
            </p:nvSpPr>
            <p:spPr bwMode="auto">
              <a:xfrm>
                <a:off x="2805" y="2089"/>
                <a:ext cx="72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Oval 43"/>
              <p:cNvSpPr>
                <a:spLocks noChangeArrowheads="1"/>
              </p:cNvSpPr>
              <p:nvPr/>
            </p:nvSpPr>
            <p:spPr bwMode="auto">
              <a:xfrm>
                <a:off x="2805" y="2089"/>
                <a:ext cx="72" cy="67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2" name="Group 44"/>
            <p:cNvGrpSpPr>
              <a:grpSpLocks/>
            </p:cNvGrpSpPr>
            <p:nvPr/>
          </p:nvGrpSpPr>
          <p:grpSpPr bwMode="auto">
            <a:xfrm>
              <a:off x="3091" y="1962"/>
              <a:ext cx="75" cy="68"/>
              <a:chOff x="3091" y="1962"/>
              <a:chExt cx="75" cy="68"/>
            </a:xfrm>
          </p:grpSpPr>
          <p:sp>
            <p:nvSpPr>
              <p:cNvPr id="5147" name="Oval 45"/>
              <p:cNvSpPr>
                <a:spLocks noChangeArrowheads="1"/>
              </p:cNvSpPr>
              <p:nvPr/>
            </p:nvSpPr>
            <p:spPr bwMode="auto">
              <a:xfrm>
                <a:off x="3091" y="1962"/>
                <a:ext cx="75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Oval 46"/>
              <p:cNvSpPr>
                <a:spLocks noChangeArrowheads="1"/>
              </p:cNvSpPr>
              <p:nvPr/>
            </p:nvSpPr>
            <p:spPr bwMode="auto">
              <a:xfrm>
                <a:off x="3091" y="1962"/>
                <a:ext cx="75" cy="68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3" name="Rectangle 47"/>
            <p:cNvSpPr>
              <a:spLocks noChangeArrowheads="1"/>
            </p:cNvSpPr>
            <p:nvPr/>
          </p:nvSpPr>
          <p:spPr bwMode="auto">
            <a:xfrm>
              <a:off x="2818" y="1971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144" name="Rectangle 48"/>
            <p:cNvSpPr>
              <a:spLocks noChangeArrowheads="1"/>
            </p:cNvSpPr>
            <p:nvPr/>
          </p:nvSpPr>
          <p:spPr bwMode="auto">
            <a:xfrm>
              <a:off x="3097" y="1828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145" name="Line 49"/>
            <p:cNvSpPr>
              <a:spLocks noChangeShapeType="1"/>
            </p:cNvSpPr>
            <p:nvPr/>
          </p:nvSpPr>
          <p:spPr bwMode="auto">
            <a:xfrm flipV="1">
              <a:off x="2841" y="2169"/>
              <a:ext cx="0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46" name="Line 50"/>
            <p:cNvSpPr>
              <a:spLocks noChangeShapeType="1"/>
            </p:cNvSpPr>
            <p:nvPr/>
          </p:nvSpPr>
          <p:spPr bwMode="auto">
            <a:xfrm flipV="1">
              <a:off x="3120" y="2037"/>
              <a:ext cx="9" cy="41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23283" name="Text Box 51"/>
          <p:cNvSpPr txBox="1">
            <a:spLocks noChangeArrowheads="1"/>
          </p:cNvSpPr>
          <p:nvPr/>
        </p:nvSpPr>
        <p:spPr bwMode="auto">
          <a:xfrm>
            <a:off x="-22225" y="1828800"/>
            <a:ext cx="13176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Incoming Channel</a:t>
            </a:r>
          </a:p>
        </p:txBody>
      </p:sp>
      <p:sp>
        <p:nvSpPr>
          <p:cNvPr id="223284" name="Line 52"/>
          <p:cNvSpPr>
            <a:spLocks noChangeShapeType="1"/>
          </p:cNvSpPr>
          <p:nvPr/>
        </p:nvSpPr>
        <p:spPr bwMode="auto">
          <a:xfrm>
            <a:off x="914400" y="2057400"/>
            <a:ext cx="1524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3285" name="Text Box 53"/>
          <p:cNvSpPr txBox="1">
            <a:spLocks noChangeArrowheads="1"/>
          </p:cNvSpPr>
          <p:nvPr/>
        </p:nvSpPr>
        <p:spPr bwMode="auto">
          <a:xfrm>
            <a:off x="2630488" y="2163763"/>
            <a:ext cx="13081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Outgoing Channel</a:t>
            </a:r>
          </a:p>
        </p:txBody>
      </p:sp>
      <p:sp>
        <p:nvSpPr>
          <p:cNvPr id="223286" name="Line 54"/>
          <p:cNvSpPr>
            <a:spLocks noChangeShapeType="1"/>
          </p:cNvSpPr>
          <p:nvPr/>
        </p:nvSpPr>
        <p:spPr bwMode="auto">
          <a:xfrm flipH="1" flipV="1">
            <a:off x="2362200" y="2133600"/>
            <a:ext cx="3048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23283" grpId="0"/>
      <p:bldP spid="223284" grpId="0" animBg="1"/>
      <p:bldP spid="223285" grpId="0"/>
      <p:bldP spid="2232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483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Universal Scattering Statistics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621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Despite the very different physical circumstances, these measured</a:t>
            </a:r>
          </a:p>
          <a:p>
            <a:r>
              <a:rPr lang="en-US" sz="1800"/>
              <a:t>scattering fluctuations have a common underlying origin!</a:t>
            </a:r>
            <a:endParaRPr lang="en-US" sz="18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990600" y="1943100"/>
            <a:ext cx="436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Universal Properties of the Scattering Matrix:</a:t>
            </a:r>
          </a:p>
        </p:txBody>
      </p:sp>
      <p:grpSp>
        <p:nvGrpSpPr>
          <p:cNvPr id="6154" name="Group 7"/>
          <p:cNvGrpSpPr>
            <a:grpSpLocks/>
          </p:cNvGrpSpPr>
          <p:nvPr/>
        </p:nvGrpSpPr>
        <p:grpSpPr bwMode="auto">
          <a:xfrm>
            <a:off x="5883275" y="1752600"/>
            <a:ext cx="2759075" cy="1905000"/>
            <a:chOff x="1920" y="2688"/>
            <a:chExt cx="1738" cy="1200"/>
          </a:xfrm>
        </p:grpSpPr>
        <p:sp>
          <p:nvSpPr>
            <p:cNvPr id="6166" name="Line 8"/>
            <p:cNvSpPr>
              <a:spLocks noChangeShapeType="1"/>
            </p:cNvSpPr>
            <p:nvPr/>
          </p:nvSpPr>
          <p:spPr bwMode="auto">
            <a:xfrm>
              <a:off x="2688" y="283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9"/>
            <p:cNvSpPr>
              <a:spLocks noChangeShapeType="1"/>
            </p:cNvSpPr>
            <p:nvPr/>
          </p:nvSpPr>
          <p:spPr bwMode="auto">
            <a:xfrm>
              <a:off x="1920" y="336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Oval 10"/>
            <p:cNvSpPr>
              <a:spLocks noChangeArrowheads="1"/>
            </p:cNvSpPr>
            <p:nvPr/>
          </p:nvSpPr>
          <p:spPr bwMode="auto">
            <a:xfrm>
              <a:off x="2181" y="2928"/>
              <a:ext cx="1008" cy="86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3" name="AutoShape 11"/>
            <p:cNvSpPr>
              <a:spLocks noChangeArrowheads="1"/>
            </p:cNvSpPr>
            <p:nvPr/>
          </p:nvSpPr>
          <p:spPr bwMode="auto">
            <a:xfrm>
              <a:off x="3123" y="3504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64" name="AutoShape 12"/>
            <p:cNvSpPr>
              <a:spLocks noChangeArrowheads="1"/>
            </p:cNvSpPr>
            <p:nvPr/>
          </p:nvSpPr>
          <p:spPr bwMode="auto">
            <a:xfrm>
              <a:off x="3129" y="3168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65" name="AutoShape 13"/>
            <p:cNvSpPr>
              <a:spLocks noChangeArrowheads="1"/>
            </p:cNvSpPr>
            <p:nvPr/>
          </p:nvSpPr>
          <p:spPr bwMode="auto">
            <a:xfrm>
              <a:off x="2448" y="2946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66" name="AutoShape 14"/>
            <p:cNvSpPr>
              <a:spLocks noChangeArrowheads="1"/>
            </p:cNvSpPr>
            <p:nvPr/>
          </p:nvSpPr>
          <p:spPr bwMode="auto">
            <a:xfrm>
              <a:off x="2688" y="2898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67" name="AutoShape 15"/>
            <p:cNvSpPr>
              <a:spLocks noChangeArrowheads="1"/>
            </p:cNvSpPr>
            <p:nvPr/>
          </p:nvSpPr>
          <p:spPr bwMode="auto">
            <a:xfrm>
              <a:off x="2928" y="2967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68" name="AutoShape 16"/>
            <p:cNvSpPr>
              <a:spLocks noChangeArrowheads="1"/>
            </p:cNvSpPr>
            <p:nvPr/>
          </p:nvSpPr>
          <p:spPr bwMode="auto">
            <a:xfrm>
              <a:off x="2304" y="3036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69" name="AutoShape 17"/>
            <p:cNvSpPr>
              <a:spLocks noChangeArrowheads="1"/>
            </p:cNvSpPr>
            <p:nvPr/>
          </p:nvSpPr>
          <p:spPr bwMode="auto">
            <a:xfrm>
              <a:off x="2220" y="3120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0" name="AutoShape 18"/>
            <p:cNvSpPr>
              <a:spLocks noChangeArrowheads="1"/>
            </p:cNvSpPr>
            <p:nvPr/>
          </p:nvSpPr>
          <p:spPr bwMode="auto">
            <a:xfrm>
              <a:off x="2181" y="3204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1" name="AutoShape 19"/>
            <p:cNvSpPr>
              <a:spLocks noChangeArrowheads="1"/>
            </p:cNvSpPr>
            <p:nvPr/>
          </p:nvSpPr>
          <p:spPr bwMode="auto">
            <a:xfrm>
              <a:off x="2160" y="3288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2" name="AutoShape 20"/>
            <p:cNvSpPr>
              <a:spLocks noChangeArrowheads="1"/>
            </p:cNvSpPr>
            <p:nvPr/>
          </p:nvSpPr>
          <p:spPr bwMode="auto">
            <a:xfrm>
              <a:off x="2160" y="3372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3" name="AutoShape 21"/>
            <p:cNvSpPr>
              <a:spLocks noChangeArrowheads="1"/>
            </p:cNvSpPr>
            <p:nvPr/>
          </p:nvSpPr>
          <p:spPr bwMode="auto">
            <a:xfrm>
              <a:off x="2178" y="3456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4" name="AutoShape 22"/>
            <p:cNvSpPr>
              <a:spLocks noChangeArrowheads="1"/>
            </p:cNvSpPr>
            <p:nvPr/>
          </p:nvSpPr>
          <p:spPr bwMode="auto">
            <a:xfrm>
              <a:off x="2208" y="3540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5" name="AutoShape 23"/>
            <p:cNvSpPr>
              <a:spLocks noChangeArrowheads="1"/>
            </p:cNvSpPr>
            <p:nvPr/>
          </p:nvSpPr>
          <p:spPr bwMode="auto">
            <a:xfrm>
              <a:off x="2277" y="3624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6" name="AutoShape 24"/>
            <p:cNvSpPr>
              <a:spLocks noChangeArrowheads="1"/>
            </p:cNvSpPr>
            <p:nvPr/>
          </p:nvSpPr>
          <p:spPr bwMode="auto">
            <a:xfrm>
              <a:off x="2412" y="3708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7" name="AutoShape 25"/>
            <p:cNvSpPr>
              <a:spLocks noChangeArrowheads="1"/>
            </p:cNvSpPr>
            <p:nvPr/>
          </p:nvSpPr>
          <p:spPr bwMode="auto">
            <a:xfrm>
              <a:off x="2547" y="3756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8" name="AutoShape 26"/>
            <p:cNvSpPr>
              <a:spLocks noChangeArrowheads="1"/>
            </p:cNvSpPr>
            <p:nvPr/>
          </p:nvSpPr>
          <p:spPr bwMode="auto">
            <a:xfrm>
              <a:off x="2682" y="3768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79" name="AutoShape 27"/>
            <p:cNvSpPr>
              <a:spLocks noChangeArrowheads="1"/>
            </p:cNvSpPr>
            <p:nvPr/>
          </p:nvSpPr>
          <p:spPr bwMode="auto">
            <a:xfrm>
              <a:off x="2880" y="3723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0" name="AutoShape 28"/>
            <p:cNvSpPr>
              <a:spLocks noChangeArrowheads="1"/>
            </p:cNvSpPr>
            <p:nvPr/>
          </p:nvSpPr>
          <p:spPr bwMode="auto">
            <a:xfrm>
              <a:off x="3024" y="3639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1" name="AutoShape 29"/>
            <p:cNvSpPr>
              <a:spLocks noChangeArrowheads="1"/>
            </p:cNvSpPr>
            <p:nvPr/>
          </p:nvSpPr>
          <p:spPr bwMode="auto">
            <a:xfrm>
              <a:off x="3150" y="3447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2" name="AutoShape 30"/>
            <p:cNvSpPr>
              <a:spLocks noChangeArrowheads="1"/>
            </p:cNvSpPr>
            <p:nvPr/>
          </p:nvSpPr>
          <p:spPr bwMode="auto">
            <a:xfrm>
              <a:off x="3159" y="3264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3" name="AutoShape 31"/>
            <p:cNvSpPr>
              <a:spLocks noChangeArrowheads="1"/>
            </p:cNvSpPr>
            <p:nvPr/>
          </p:nvSpPr>
          <p:spPr bwMode="auto">
            <a:xfrm>
              <a:off x="3063" y="3072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4" name="AutoShape 32"/>
            <p:cNvSpPr>
              <a:spLocks noChangeArrowheads="1"/>
            </p:cNvSpPr>
            <p:nvPr/>
          </p:nvSpPr>
          <p:spPr bwMode="auto">
            <a:xfrm>
              <a:off x="2976" y="3003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5" name="AutoShape 33"/>
            <p:cNvSpPr>
              <a:spLocks noChangeArrowheads="1"/>
            </p:cNvSpPr>
            <p:nvPr/>
          </p:nvSpPr>
          <p:spPr bwMode="auto">
            <a:xfrm>
              <a:off x="2880" y="2943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6" name="AutoShape 34"/>
            <p:cNvSpPr>
              <a:spLocks noChangeArrowheads="1"/>
            </p:cNvSpPr>
            <p:nvPr/>
          </p:nvSpPr>
          <p:spPr bwMode="auto">
            <a:xfrm>
              <a:off x="2784" y="2910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7" name="AutoShape 35"/>
            <p:cNvSpPr>
              <a:spLocks noChangeArrowheads="1"/>
            </p:cNvSpPr>
            <p:nvPr/>
          </p:nvSpPr>
          <p:spPr bwMode="auto">
            <a:xfrm>
              <a:off x="2592" y="2904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388" name="AutoShape 36"/>
            <p:cNvSpPr>
              <a:spLocks noChangeArrowheads="1"/>
            </p:cNvSpPr>
            <p:nvPr/>
          </p:nvSpPr>
          <p:spPr bwMode="auto">
            <a:xfrm>
              <a:off x="2391" y="2967"/>
              <a:ext cx="48" cy="48"/>
            </a:xfrm>
            <a:prstGeom prst="star5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5" name="Text Box 37"/>
            <p:cNvSpPr txBox="1">
              <a:spLocks noChangeArrowheads="1"/>
            </p:cNvSpPr>
            <p:nvPr/>
          </p:nvSpPr>
          <p:spPr bwMode="auto">
            <a:xfrm>
              <a:off x="3206" y="3144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Re[S]</a:t>
              </a:r>
            </a:p>
          </p:txBody>
        </p:sp>
        <p:sp>
          <p:nvSpPr>
            <p:cNvPr id="6196" name="Text Box 38"/>
            <p:cNvSpPr txBox="1">
              <a:spLocks noChangeArrowheads="1"/>
            </p:cNvSpPr>
            <p:nvPr/>
          </p:nvSpPr>
          <p:spPr bwMode="auto">
            <a:xfrm>
              <a:off x="2688" y="2688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Im[S]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33400" y="3505200"/>
            <a:ext cx="7319963" cy="1300163"/>
            <a:chOff x="470" y="2109"/>
            <a:chExt cx="4611" cy="819"/>
          </a:xfrm>
        </p:grpSpPr>
        <p:sp>
          <p:nvSpPr>
            <p:cNvPr id="6163" name="Text Box 40"/>
            <p:cNvSpPr txBox="1">
              <a:spLocks noChangeArrowheads="1"/>
            </p:cNvSpPr>
            <p:nvPr/>
          </p:nvSpPr>
          <p:spPr bwMode="auto">
            <a:xfrm>
              <a:off x="470" y="2109"/>
              <a:ext cx="4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RMT prediction: Eigenphases of S uniformly distributed on the unit circle</a:t>
              </a:r>
            </a:p>
          </p:txBody>
        </p:sp>
        <p:grpSp>
          <p:nvGrpSpPr>
            <p:cNvPr id="6164" name="Group 41"/>
            <p:cNvGrpSpPr>
              <a:grpSpLocks/>
            </p:cNvGrpSpPr>
            <p:nvPr/>
          </p:nvGrpSpPr>
          <p:grpSpPr bwMode="auto">
            <a:xfrm>
              <a:off x="645" y="2331"/>
              <a:ext cx="4436" cy="597"/>
              <a:chOff x="645" y="2049"/>
              <a:chExt cx="4436" cy="597"/>
            </a:xfrm>
          </p:grpSpPr>
          <p:graphicFrame>
            <p:nvGraphicFramePr>
              <p:cNvPr id="6149" name="Object 42"/>
              <p:cNvGraphicFramePr>
                <a:graphicFrameLocks noChangeAspect="1"/>
              </p:cNvGraphicFramePr>
              <p:nvPr/>
            </p:nvGraphicFramePr>
            <p:xfrm>
              <a:off x="1345" y="2118"/>
              <a:ext cx="2529" cy="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1" name="Equation" r:id="rId4" imgW="1968480" imgH="393480" progId="Equation.3">
                      <p:embed/>
                    </p:oleObj>
                  </mc:Choice>
                  <mc:Fallback>
                    <p:oleObj name="Equation" r:id="rId4" imgW="1968480" imgH="393480" progId="Equation.3">
                      <p:embed/>
                      <p:pic>
                        <p:nvPicPr>
                          <p:cNvPr id="0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5" y="2118"/>
                            <a:ext cx="2529" cy="5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0" name="Object 43"/>
              <p:cNvGraphicFramePr>
                <a:graphicFrameLocks noChangeAspect="1"/>
              </p:cNvGraphicFramePr>
              <p:nvPr/>
            </p:nvGraphicFramePr>
            <p:xfrm>
              <a:off x="4217" y="2049"/>
              <a:ext cx="864" cy="5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2" name="Equation" r:id="rId6" imgW="1028520" imgH="711000" progId="Equation.3">
                      <p:embed/>
                    </p:oleObj>
                  </mc:Choice>
                  <mc:Fallback>
                    <p:oleObj name="Equation" r:id="rId6" imgW="1028520" imgH="711000" progId="Equation.3">
                      <p:embed/>
                      <p:pic>
                        <p:nvPicPr>
                          <p:cNvPr id="0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7" y="2049"/>
                            <a:ext cx="864" cy="5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5" name="Text Box 44"/>
              <p:cNvSpPr txBox="1">
                <a:spLocks noChangeArrowheads="1"/>
              </p:cNvSpPr>
              <p:nvPr/>
            </p:nvSpPr>
            <p:spPr bwMode="auto">
              <a:xfrm>
                <a:off x="645" y="2157"/>
                <a:ext cx="70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Eigenphase</a:t>
                </a:r>
              </a:p>
              <a:p>
                <a:pPr algn="ctr"/>
                <a:r>
                  <a:rPr lang="en-US" sz="1600"/>
                  <a:t>repulsion</a:t>
                </a:r>
              </a:p>
            </p:txBody>
          </p:sp>
        </p:grpSp>
      </p:grpSp>
      <p:sp>
        <p:nvSpPr>
          <p:cNvPr id="228397" name="AutoShape 45"/>
          <p:cNvSpPr>
            <a:spLocks noChangeArrowheads="1"/>
          </p:cNvSpPr>
          <p:nvPr/>
        </p:nvSpPr>
        <p:spPr bwMode="auto">
          <a:xfrm rot="-1099067">
            <a:off x="1981200" y="4876800"/>
            <a:ext cx="1981200" cy="304800"/>
          </a:xfrm>
          <a:prstGeom prst="leftArrow">
            <a:avLst>
              <a:gd name="adj1" fmla="val 50000"/>
              <a:gd name="adj2" fmla="val 1625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8398" name="Text Box 46"/>
          <p:cNvSpPr txBox="1">
            <a:spLocks noChangeArrowheads="1"/>
          </p:cNvSpPr>
          <p:nvPr/>
        </p:nvSpPr>
        <p:spPr bwMode="auto">
          <a:xfrm>
            <a:off x="914400" y="5410200"/>
            <a:ext cx="20193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Nuclear Scattering</a:t>
            </a:r>
          </a:p>
          <a:p>
            <a:pPr algn="ctr"/>
            <a:r>
              <a:rPr lang="en-US" sz="1800" b="1"/>
              <a:t>Cross Section</a:t>
            </a:r>
          </a:p>
        </p:txBody>
      </p:sp>
      <p:graphicFrame>
        <p:nvGraphicFramePr>
          <p:cNvPr id="228399" name="Object 47"/>
          <p:cNvGraphicFramePr>
            <a:graphicFrameLocks noChangeAspect="1"/>
          </p:cNvGraphicFramePr>
          <p:nvPr/>
        </p:nvGraphicFramePr>
        <p:xfrm>
          <a:off x="1679575" y="6005513"/>
          <a:ext cx="5159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" name="Equation" r:id="rId8" imgW="266400" imgH="393480" progId="Equation.3">
                  <p:embed/>
                </p:oleObj>
              </mc:Choice>
              <mc:Fallback>
                <p:oleObj name="Equation" r:id="rId8" imgW="266400" imgH="393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6005513"/>
                        <a:ext cx="5159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00" name="AutoShape 48"/>
          <p:cNvSpPr>
            <a:spLocks noChangeArrowheads="1"/>
          </p:cNvSpPr>
          <p:nvPr/>
        </p:nvSpPr>
        <p:spPr bwMode="auto">
          <a:xfrm rot="-5400000">
            <a:off x="4114800" y="4953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8401" name="Text Box 49"/>
          <p:cNvSpPr txBox="1">
            <a:spLocks noChangeArrowheads="1"/>
          </p:cNvSpPr>
          <p:nvPr/>
        </p:nvSpPr>
        <p:spPr bwMode="auto">
          <a:xfrm>
            <a:off x="3540125" y="5410200"/>
            <a:ext cx="17970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2D Electron Gas</a:t>
            </a:r>
          </a:p>
          <a:p>
            <a:pPr algn="ctr"/>
            <a:r>
              <a:rPr lang="en-US" sz="1800" b="1"/>
              <a:t>Quantum Dot</a:t>
            </a:r>
          </a:p>
          <a:p>
            <a:pPr algn="ctr"/>
            <a:r>
              <a:rPr lang="en-US" sz="1800" b="1"/>
              <a:t>Resistance</a:t>
            </a:r>
          </a:p>
        </p:txBody>
      </p:sp>
      <p:graphicFrame>
        <p:nvGraphicFramePr>
          <p:cNvPr id="228402" name="Object 50"/>
          <p:cNvGraphicFramePr>
            <a:graphicFrameLocks noChangeAspect="1"/>
          </p:cNvGraphicFramePr>
          <p:nvPr/>
        </p:nvGraphicFramePr>
        <p:xfrm>
          <a:off x="4038600" y="6248400"/>
          <a:ext cx="687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248400"/>
                        <a:ext cx="6873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03" name="AutoShape 51"/>
          <p:cNvSpPr>
            <a:spLocks noChangeArrowheads="1"/>
          </p:cNvSpPr>
          <p:nvPr/>
        </p:nvSpPr>
        <p:spPr bwMode="auto">
          <a:xfrm rot="-9837806">
            <a:off x="4876800" y="4833938"/>
            <a:ext cx="1981200" cy="304800"/>
          </a:xfrm>
          <a:prstGeom prst="leftArrow">
            <a:avLst>
              <a:gd name="adj1" fmla="val 50000"/>
              <a:gd name="adj2" fmla="val 1625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8404" name="Text Box 52"/>
          <p:cNvSpPr txBox="1">
            <a:spLocks noChangeArrowheads="1"/>
          </p:cNvSpPr>
          <p:nvPr/>
        </p:nvSpPr>
        <p:spPr bwMode="auto">
          <a:xfrm>
            <a:off x="5543550" y="5410200"/>
            <a:ext cx="29718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Microwave Cavity</a:t>
            </a:r>
          </a:p>
          <a:p>
            <a:pPr algn="ctr"/>
            <a:r>
              <a:rPr lang="en-US" sz="1800" b="1"/>
              <a:t>Scattering Matrix,</a:t>
            </a:r>
          </a:p>
          <a:p>
            <a:pPr algn="ctr"/>
            <a:r>
              <a:rPr lang="en-US" sz="1800" b="1"/>
              <a:t>Impedance, Admittance, etc.</a:t>
            </a:r>
          </a:p>
        </p:txBody>
      </p:sp>
      <p:graphicFrame>
        <p:nvGraphicFramePr>
          <p:cNvPr id="6148" name="Object 53"/>
          <p:cNvGraphicFramePr>
            <a:graphicFrameLocks noChangeAspect="1"/>
          </p:cNvGraphicFramePr>
          <p:nvPr/>
        </p:nvGraphicFramePr>
        <p:xfrm>
          <a:off x="1981200" y="2362200"/>
          <a:ext cx="15255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" name="Equation" r:id="rId12" imgW="583920" imgH="253800" progId="Equation.3">
                  <p:embed/>
                </p:oleObj>
              </mc:Choice>
              <mc:Fallback>
                <p:oleObj name="Equation" r:id="rId12" imgW="583920" imgH="2538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1525588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54"/>
          <p:cNvSpPr txBox="1">
            <a:spLocks noChangeArrowheads="1"/>
          </p:cNvSpPr>
          <p:nvPr/>
        </p:nvSpPr>
        <p:spPr bwMode="auto">
          <a:xfrm>
            <a:off x="1981200" y="2986088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Unitary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44223" y="1997273"/>
                <a:ext cx="458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223" y="1997273"/>
                <a:ext cx="458202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7" grpId="0" animBg="1"/>
      <p:bldP spid="228398" grpId="0"/>
      <p:bldP spid="228400" grpId="0" animBg="1"/>
      <p:bldP spid="228401" grpId="0"/>
      <p:bldP spid="228403" grpId="0" animBg="1"/>
      <p:bldP spid="2284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75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Statistical Properties of Scattering Systems</a:t>
            </a:r>
          </a:p>
        </p:txBody>
      </p:sp>
      <p:pic>
        <p:nvPicPr>
          <p:cNvPr id="2560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4"/>
          <p:cNvSpPr txBox="1">
            <a:spLocks noChangeArrowheads="1"/>
          </p:cNvSpPr>
          <p:nvPr/>
        </p:nvSpPr>
        <p:spPr bwMode="auto">
          <a:xfrm>
            <a:off x="228600" y="838200"/>
            <a:ext cx="38802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Universal Z </a:t>
            </a:r>
            <a:r>
              <a:rPr lang="en-US" sz="1800" b="1" dirty="0" smtClean="0">
                <a:solidFill>
                  <a:srgbClr val="FF0000"/>
                </a:solidFill>
              </a:rPr>
              <a:t>(reaction) and </a:t>
            </a:r>
            <a:r>
              <a:rPr lang="en-US" sz="1800" b="1" dirty="0">
                <a:solidFill>
                  <a:srgbClr val="FF0000"/>
                </a:solidFill>
              </a:rPr>
              <a:t>S statistics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Inclusion of loss: P</a:t>
            </a:r>
            <a:r>
              <a:rPr lang="en-US" sz="1800" b="1" baseline="-25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800" b="1" dirty="0">
                <a:solidFill>
                  <a:srgbClr val="FF0000"/>
                </a:solidFill>
              </a:rPr>
              <a:t>(Z), P</a:t>
            </a:r>
            <a:r>
              <a:rPr lang="en-US" sz="1800" b="1" baseline="-25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800" b="1" dirty="0">
                <a:solidFill>
                  <a:srgbClr val="FF0000"/>
                </a:solidFill>
              </a:rPr>
              <a:t>(S)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600" b="1" dirty="0">
                <a:solidFill>
                  <a:srgbClr val="FF0000"/>
                </a:solidFill>
              </a:rPr>
              <a:t> = 3-dB bandwidth / mean-spacing</a:t>
            </a:r>
          </a:p>
        </p:txBody>
      </p:sp>
      <p:sp>
        <p:nvSpPr>
          <p:cNvPr id="39941" name="TextBox 42"/>
          <p:cNvSpPr txBox="1">
            <a:spLocks noChangeArrowheads="1"/>
          </p:cNvSpPr>
          <p:nvPr/>
        </p:nvSpPr>
        <p:spPr bwMode="auto">
          <a:xfrm>
            <a:off x="152400" y="2835275"/>
            <a:ext cx="41671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6600FF"/>
                </a:solidFill>
              </a:rPr>
              <a:t>Universal Conductance (G) Fluctuations</a:t>
            </a:r>
          </a:p>
          <a:p>
            <a:pPr algn="ctr"/>
            <a:endParaRPr lang="en-US" sz="1800" b="1">
              <a:solidFill>
                <a:srgbClr val="6600FF"/>
              </a:solidFill>
            </a:endParaRPr>
          </a:p>
          <a:p>
            <a:pPr algn="ctr"/>
            <a:r>
              <a:rPr lang="en-US" sz="1800" b="1">
                <a:solidFill>
                  <a:srgbClr val="6600FF"/>
                </a:solidFill>
              </a:rPr>
              <a:t>Decoherence ↔ Loss</a:t>
            </a:r>
          </a:p>
          <a:p>
            <a:pPr algn="ctr"/>
            <a:endParaRPr lang="en-US" sz="1800" b="1">
              <a:solidFill>
                <a:srgbClr val="6600FF"/>
              </a:solidFill>
            </a:endParaRPr>
          </a:p>
          <a:p>
            <a:pPr algn="ctr"/>
            <a:r>
              <a:rPr lang="en-US" sz="2000" b="1">
                <a:solidFill>
                  <a:srgbClr val="6600FF"/>
                </a:solidFill>
                <a:latin typeface="Symbol" pitchFamily="18" charset="2"/>
              </a:rPr>
              <a:t>g</a:t>
            </a:r>
            <a:r>
              <a:rPr lang="en-US" sz="2000" b="1">
                <a:solidFill>
                  <a:srgbClr val="6600FF"/>
                </a:solidFill>
              </a:rPr>
              <a:t> = 4 </a:t>
            </a:r>
            <a:r>
              <a:rPr lang="en-US" sz="2000" b="1">
                <a:solidFill>
                  <a:srgbClr val="6600FF"/>
                </a:solidFill>
                <a:latin typeface="Symbol" pitchFamily="18" charset="2"/>
              </a:rPr>
              <a:t>p a</a:t>
            </a:r>
          </a:p>
        </p:txBody>
      </p:sp>
      <p:sp>
        <p:nvSpPr>
          <p:cNvPr id="25606" name="TextBox 45"/>
          <p:cNvSpPr txBox="1">
            <a:spLocks noChangeArrowheads="1"/>
          </p:cNvSpPr>
          <p:nvPr/>
        </p:nvSpPr>
        <p:spPr bwMode="auto">
          <a:xfrm>
            <a:off x="838200" y="2286000"/>
            <a:ext cx="2168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Phys. Rev. Lett. </a:t>
            </a:r>
            <a:r>
              <a:rPr lang="en-US" sz="1100" b="1"/>
              <a:t>94</a:t>
            </a:r>
            <a:r>
              <a:rPr lang="en-US" sz="1100"/>
              <a:t>, 014102 (2005)</a:t>
            </a:r>
          </a:p>
          <a:p>
            <a:r>
              <a:rPr lang="pt-BR" sz="1100"/>
              <a:t>Phys. Rev. E </a:t>
            </a:r>
            <a:r>
              <a:rPr lang="pt-BR" sz="1100" b="1"/>
              <a:t>74 </a:t>
            </a:r>
            <a:r>
              <a:rPr lang="pt-BR" sz="1100"/>
              <a:t>, 036213 (2006)</a:t>
            </a:r>
            <a:endParaRPr lang="en-US" sz="1100"/>
          </a:p>
        </p:txBody>
      </p:sp>
      <p:sp>
        <p:nvSpPr>
          <p:cNvPr id="39943" name="TextBox 46"/>
          <p:cNvSpPr txBox="1">
            <a:spLocks noChangeArrowheads="1"/>
          </p:cNvSpPr>
          <p:nvPr/>
        </p:nvSpPr>
        <p:spPr bwMode="auto">
          <a:xfrm>
            <a:off x="1219200" y="4343400"/>
            <a:ext cx="2073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Phys. Rev. B </a:t>
            </a:r>
            <a:r>
              <a:rPr lang="en-US" sz="1100" b="1"/>
              <a:t>74</a:t>
            </a:r>
            <a:r>
              <a:rPr lang="en-US" sz="1100"/>
              <a:t>, 195326 (2006)</a:t>
            </a:r>
          </a:p>
        </p:txBody>
      </p:sp>
      <p:pic>
        <p:nvPicPr>
          <p:cNvPr id="3994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17800"/>
            <a:ext cx="2743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5" name="Straight Connector 49"/>
          <p:cNvCxnSpPr>
            <a:cxnSpLocks noChangeShapeType="1"/>
          </p:cNvCxnSpPr>
          <p:nvPr/>
        </p:nvCxnSpPr>
        <p:spPr bwMode="auto">
          <a:xfrm>
            <a:off x="381000" y="2743200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6" name="Straight Connector 50"/>
          <p:cNvCxnSpPr>
            <a:cxnSpLocks noChangeShapeType="1"/>
          </p:cNvCxnSpPr>
          <p:nvPr/>
        </p:nvCxnSpPr>
        <p:spPr bwMode="auto">
          <a:xfrm>
            <a:off x="381000" y="4724400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7" name="TextBox 53"/>
          <p:cNvSpPr txBox="1">
            <a:spLocks noChangeArrowheads="1"/>
          </p:cNvSpPr>
          <p:nvPr/>
        </p:nvSpPr>
        <p:spPr bwMode="auto">
          <a:xfrm>
            <a:off x="342900" y="5172075"/>
            <a:ext cx="349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9900"/>
                </a:solidFill>
              </a:rPr>
              <a:t>Removing Non-Universal Effects:</a:t>
            </a:r>
          </a:p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Sensitivity to Details</a:t>
            </a:r>
            <a:endParaRPr lang="en-US" sz="1800" b="1" dirty="0">
              <a:solidFill>
                <a:srgbClr val="009900"/>
              </a:solidFill>
            </a:endParaRPr>
          </a:p>
          <a:p>
            <a:pPr algn="ctr"/>
            <a:r>
              <a:rPr lang="en-US" sz="1600" b="1" dirty="0">
                <a:solidFill>
                  <a:srgbClr val="009900"/>
                </a:solidFill>
              </a:rPr>
              <a:t>Coupling, Short Orbits</a:t>
            </a:r>
          </a:p>
        </p:txBody>
      </p:sp>
      <p:pic>
        <p:nvPicPr>
          <p:cNvPr id="39948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876800"/>
            <a:ext cx="43719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Box 55"/>
          <p:cNvSpPr txBox="1">
            <a:spLocks noChangeArrowheads="1"/>
          </p:cNvSpPr>
          <p:nvPr/>
        </p:nvSpPr>
        <p:spPr bwMode="auto">
          <a:xfrm>
            <a:off x="1023938" y="6172200"/>
            <a:ext cx="22526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/>
              <a:t>Phys. Rev. E </a:t>
            </a:r>
            <a:r>
              <a:rPr lang="pt-BR" sz="1100" b="1"/>
              <a:t>80</a:t>
            </a:r>
            <a:r>
              <a:rPr lang="pt-BR" sz="1100"/>
              <a:t>, 041109 (2009)</a:t>
            </a:r>
          </a:p>
          <a:p>
            <a:r>
              <a:rPr lang="pt-BR" sz="1100"/>
              <a:t>Phys. Rev. E </a:t>
            </a:r>
            <a:r>
              <a:rPr lang="pt-BR" sz="1100" b="1"/>
              <a:t>81</a:t>
            </a:r>
            <a:r>
              <a:rPr lang="pt-BR" sz="1100"/>
              <a:t>, 025201(R) (2010)</a:t>
            </a:r>
            <a:endParaRPr lang="en-US" sz="1100"/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3" grpId="0"/>
      <p:bldP spid="39947" grpId="0"/>
      <p:bldP spid="399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The Microwave Billiard Experiment</a:t>
            </a:r>
            <a:endParaRPr lang="en-US" sz="2000" b="1" dirty="0">
              <a:solidFill>
                <a:schemeClr val="bg2"/>
              </a:solidFill>
            </a:endParaRPr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Properties of Open / Scattering Wave Chaotic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Wireless Power Transfer and Wave Chaos (Gemstone Team TESLA)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80994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/>
              <a:t>The Most Common Non-Universal Effects:</a:t>
            </a:r>
          </a:p>
          <a:p>
            <a:pPr marL="342900" indent="-342900">
              <a:buFontTx/>
              <a:buAutoNum type="arabicParenR"/>
            </a:pPr>
            <a:r>
              <a:rPr lang="en-US" b="1" dirty="0">
                <a:solidFill>
                  <a:srgbClr val="FF3300"/>
                </a:solidFill>
              </a:rPr>
              <a:t>Non-Ideal Coupling between external scattering states and internal modes (i.e. Antenna properties)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184076" y="3175"/>
            <a:ext cx="65678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Universal Fluctuations are Usually Obscured by </a:t>
            </a:r>
          </a:p>
          <a:p>
            <a:pPr algn="ctr"/>
            <a:r>
              <a:rPr lang="en-US" sz="2400" b="1" dirty="0"/>
              <a:t>Non-Universal System-Specific </a:t>
            </a:r>
            <a:r>
              <a:rPr lang="en-US" sz="2400" b="1" dirty="0" smtClean="0"/>
              <a:t>Details</a:t>
            </a:r>
          </a:p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Wave-Chaotic systems are sensitive to </a:t>
            </a:r>
            <a:r>
              <a:rPr lang="en-US" sz="2400" b="1" u="sng" dirty="0" smtClean="0">
                <a:solidFill>
                  <a:srgbClr val="FF3300"/>
                </a:solidFill>
              </a:rPr>
              <a:t>details</a:t>
            </a:r>
            <a:endParaRPr lang="en-US" sz="2400" b="1" u="sng" dirty="0">
              <a:solidFill>
                <a:srgbClr val="FF3300"/>
              </a:solidFill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1949450" y="2286000"/>
            <a:ext cx="5137150" cy="3733800"/>
          </a:xfrm>
          <a:prstGeom prst="rect">
            <a:avLst/>
          </a:prstGeom>
          <a:solidFill>
            <a:srgbClr val="00FF00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8"/>
          <p:cNvSpPr>
            <a:spLocks/>
          </p:cNvSpPr>
          <p:nvPr/>
        </p:nvSpPr>
        <p:spPr bwMode="auto">
          <a:xfrm>
            <a:off x="3995738" y="2659063"/>
            <a:ext cx="2090737" cy="1233487"/>
          </a:xfrm>
          <a:custGeom>
            <a:avLst/>
            <a:gdLst>
              <a:gd name="T0" fmla="*/ 2147483647 w 1571"/>
              <a:gd name="T1" fmla="*/ 2147483647 h 847"/>
              <a:gd name="T2" fmla="*/ 2147483647 w 1571"/>
              <a:gd name="T3" fmla="*/ 2147483647 h 847"/>
              <a:gd name="T4" fmla="*/ 2147483647 w 1571"/>
              <a:gd name="T5" fmla="*/ 2147483647 h 847"/>
              <a:gd name="T6" fmla="*/ 2147483647 w 1571"/>
              <a:gd name="T7" fmla="*/ 2147483647 h 847"/>
              <a:gd name="T8" fmla="*/ 2147483647 w 1571"/>
              <a:gd name="T9" fmla="*/ 2147483647 h 847"/>
              <a:gd name="T10" fmla="*/ 2147483647 w 1571"/>
              <a:gd name="T11" fmla="*/ 2147483647 h 847"/>
              <a:gd name="T12" fmla="*/ 2147483647 w 1571"/>
              <a:gd name="T13" fmla="*/ 2147483647 h 847"/>
              <a:gd name="T14" fmla="*/ 2147483647 w 1571"/>
              <a:gd name="T15" fmla="*/ 2147483647 h 847"/>
              <a:gd name="T16" fmla="*/ 2147483647 w 1571"/>
              <a:gd name="T17" fmla="*/ 0 h 847"/>
              <a:gd name="T18" fmla="*/ 2147483647 w 1571"/>
              <a:gd name="T19" fmla="*/ 2147483647 h 847"/>
              <a:gd name="T20" fmla="*/ 2147483647 w 1571"/>
              <a:gd name="T21" fmla="*/ 2147483647 h 847"/>
              <a:gd name="T22" fmla="*/ 2147483647 w 1571"/>
              <a:gd name="T23" fmla="*/ 2147483647 h 847"/>
              <a:gd name="T24" fmla="*/ 2147483647 w 1571"/>
              <a:gd name="T25" fmla="*/ 2147483647 h 847"/>
              <a:gd name="T26" fmla="*/ 2147483647 w 1571"/>
              <a:gd name="T27" fmla="*/ 2147483647 h 847"/>
              <a:gd name="T28" fmla="*/ 2147483647 w 1571"/>
              <a:gd name="T29" fmla="*/ 2147483647 h 847"/>
              <a:gd name="T30" fmla="*/ 2147483647 w 1571"/>
              <a:gd name="T31" fmla="*/ 2147483647 h 847"/>
              <a:gd name="T32" fmla="*/ 2147483647 w 1571"/>
              <a:gd name="T33" fmla="*/ 2147483647 h 847"/>
              <a:gd name="T34" fmla="*/ 2147483647 w 1571"/>
              <a:gd name="T35" fmla="*/ 2147483647 h 847"/>
              <a:gd name="T36" fmla="*/ 2147483647 w 1571"/>
              <a:gd name="T37" fmla="*/ 2147483647 h 847"/>
              <a:gd name="T38" fmla="*/ 2147483647 w 1571"/>
              <a:gd name="T39" fmla="*/ 2147483647 h 847"/>
              <a:gd name="T40" fmla="*/ 2147483647 w 1571"/>
              <a:gd name="T41" fmla="*/ 2147483647 h 847"/>
              <a:gd name="T42" fmla="*/ 2147483647 w 1571"/>
              <a:gd name="T43" fmla="*/ 2147483647 h 847"/>
              <a:gd name="T44" fmla="*/ 2147483647 w 1571"/>
              <a:gd name="T45" fmla="*/ 2147483647 h 847"/>
              <a:gd name="T46" fmla="*/ 2147483647 w 1571"/>
              <a:gd name="T47" fmla="*/ 2147483647 h 847"/>
              <a:gd name="T48" fmla="*/ 2147483647 w 1571"/>
              <a:gd name="T49" fmla="*/ 2147483647 h 847"/>
              <a:gd name="T50" fmla="*/ 2147483647 w 1571"/>
              <a:gd name="T51" fmla="*/ 2147483647 h 847"/>
              <a:gd name="T52" fmla="*/ 2147483647 w 1571"/>
              <a:gd name="T53" fmla="*/ 2147483647 h 8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71"/>
              <a:gd name="T82" fmla="*/ 0 h 847"/>
              <a:gd name="T83" fmla="*/ 1571 w 1571"/>
              <a:gd name="T84" fmla="*/ 847 h 8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71" h="847">
                <a:moveTo>
                  <a:pt x="61" y="532"/>
                </a:moveTo>
                <a:cubicBezTo>
                  <a:pt x="20" y="410"/>
                  <a:pt x="0" y="208"/>
                  <a:pt x="148" y="163"/>
                </a:cubicBezTo>
                <a:cubicBezTo>
                  <a:pt x="206" y="123"/>
                  <a:pt x="202" y="149"/>
                  <a:pt x="256" y="173"/>
                </a:cubicBezTo>
                <a:cubicBezTo>
                  <a:pt x="277" y="182"/>
                  <a:pt x="322" y="195"/>
                  <a:pt x="322" y="195"/>
                </a:cubicBezTo>
                <a:cubicBezTo>
                  <a:pt x="333" y="202"/>
                  <a:pt x="341" y="216"/>
                  <a:pt x="354" y="217"/>
                </a:cubicBezTo>
                <a:cubicBezTo>
                  <a:pt x="403" y="221"/>
                  <a:pt x="505" y="203"/>
                  <a:pt x="550" y="173"/>
                </a:cubicBezTo>
                <a:cubicBezTo>
                  <a:pt x="572" y="159"/>
                  <a:pt x="593" y="144"/>
                  <a:pt x="615" y="130"/>
                </a:cubicBezTo>
                <a:cubicBezTo>
                  <a:pt x="626" y="123"/>
                  <a:pt x="648" y="108"/>
                  <a:pt x="648" y="108"/>
                </a:cubicBezTo>
                <a:cubicBezTo>
                  <a:pt x="683" y="55"/>
                  <a:pt x="740" y="18"/>
                  <a:pt x="800" y="0"/>
                </a:cubicBezTo>
                <a:cubicBezTo>
                  <a:pt x="871" y="8"/>
                  <a:pt x="897" y="6"/>
                  <a:pt x="952" y="43"/>
                </a:cubicBezTo>
                <a:cubicBezTo>
                  <a:pt x="964" y="80"/>
                  <a:pt x="975" y="142"/>
                  <a:pt x="1006" y="173"/>
                </a:cubicBezTo>
                <a:cubicBezTo>
                  <a:pt x="1015" y="182"/>
                  <a:pt x="1027" y="190"/>
                  <a:pt x="1039" y="195"/>
                </a:cubicBezTo>
                <a:cubicBezTo>
                  <a:pt x="1060" y="204"/>
                  <a:pt x="1104" y="217"/>
                  <a:pt x="1104" y="217"/>
                </a:cubicBezTo>
                <a:cubicBezTo>
                  <a:pt x="1158" y="213"/>
                  <a:pt x="1213" y="214"/>
                  <a:pt x="1267" y="206"/>
                </a:cubicBezTo>
                <a:cubicBezTo>
                  <a:pt x="1268" y="206"/>
                  <a:pt x="1349" y="178"/>
                  <a:pt x="1365" y="173"/>
                </a:cubicBezTo>
                <a:cubicBezTo>
                  <a:pt x="1376" y="170"/>
                  <a:pt x="1398" y="163"/>
                  <a:pt x="1398" y="163"/>
                </a:cubicBezTo>
                <a:cubicBezTo>
                  <a:pt x="1412" y="166"/>
                  <a:pt x="1430" y="163"/>
                  <a:pt x="1441" y="173"/>
                </a:cubicBezTo>
                <a:cubicBezTo>
                  <a:pt x="1486" y="212"/>
                  <a:pt x="1510" y="282"/>
                  <a:pt x="1528" y="336"/>
                </a:cubicBezTo>
                <a:cubicBezTo>
                  <a:pt x="1532" y="349"/>
                  <a:pt x="1545" y="357"/>
                  <a:pt x="1550" y="369"/>
                </a:cubicBezTo>
                <a:cubicBezTo>
                  <a:pt x="1559" y="390"/>
                  <a:pt x="1571" y="434"/>
                  <a:pt x="1571" y="434"/>
                </a:cubicBezTo>
                <a:cubicBezTo>
                  <a:pt x="1564" y="456"/>
                  <a:pt x="1554" y="477"/>
                  <a:pt x="1550" y="499"/>
                </a:cubicBezTo>
                <a:cubicBezTo>
                  <a:pt x="1544" y="535"/>
                  <a:pt x="1555" y="575"/>
                  <a:pt x="1539" y="608"/>
                </a:cubicBezTo>
                <a:cubicBezTo>
                  <a:pt x="1527" y="631"/>
                  <a:pt x="1496" y="638"/>
                  <a:pt x="1474" y="652"/>
                </a:cubicBezTo>
                <a:cubicBezTo>
                  <a:pt x="1463" y="659"/>
                  <a:pt x="1441" y="673"/>
                  <a:pt x="1441" y="673"/>
                </a:cubicBezTo>
                <a:cubicBezTo>
                  <a:pt x="1434" y="684"/>
                  <a:pt x="1424" y="694"/>
                  <a:pt x="1419" y="706"/>
                </a:cubicBezTo>
                <a:cubicBezTo>
                  <a:pt x="1410" y="727"/>
                  <a:pt x="1398" y="771"/>
                  <a:pt x="1398" y="771"/>
                </a:cubicBezTo>
                <a:cubicBezTo>
                  <a:pt x="1409" y="807"/>
                  <a:pt x="1417" y="830"/>
                  <a:pt x="1452" y="84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Freeform 9"/>
          <p:cNvSpPr>
            <a:spLocks/>
          </p:cNvSpPr>
          <p:nvPr/>
        </p:nvSpPr>
        <p:spPr bwMode="auto">
          <a:xfrm>
            <a:off x="3905250" y="3881438"/>
            <a:ext cx="2027238" cy="1011237"/>
          </a:xfrm>
          <a:custGeom>
            <a:avLst/>
            <a:gdLst>
              <a:gd name="T0" fmla="*/ 2147483647 w 1523"/>
              <a:gd name="T1" fmla="*/ 0 h 695"/>
              <a:gd name="T2" fmla="*/ 0 w 1523"/>
              <a:gd name="T3" fmla="*/ 2147483647 h 695"/>
              <a:gd name="T4" fmla="*/ 2147483647 w 1523"/>
              <a:gd name="T5" fmla="*/ 2147483647 h 695"/>
              <a:gd name="T6" fmla="*/ 2147483647 w 1523"/>
              <a:gd name="T7" fmla="*/ 2147483647 h 695"/>
              <a:gd name="T8" fmla="*/ 2147483647 w 1523"/>
              <a:gd name="T9" fmla="*/ 2147483647 h 695"/>
              <a:gd name="T10" fmla="*/ 2147483647 w 1523"/>
              <a:gd name="T11" fmla="*/ 2147483647 h 695"/>
              <a:gd name="T12" fmla="*/ 2147483647 w 1523"/>
              <a:gd name="T13" fmla="*/ 2147483647 h 695"/>
              <a:gd name="T14" fmla="*/ 2147483647 w 1523"/>
              <a:gd name="T15" fmla="*/ 2147483647 h 695"/>
              <a:gd name="T16" fmla="*/ 2147483647 w 1523"/>
              <a:gd name="T17" fmla="*/ 2147483647 h 695"/>
              <a:gd name="T18" fmla="*/ 2147483647 w 1523"/>
              <a:gd name="T19" fmla="*/ 2147483647 h 695"/>
              <a:gd name="T20" fmla="*/ 2147483647 w 1523"/>
              <a:gd name="T21" fmla="*/ 2147483647 h 695"/>
              <a:gd name="T22" fmla="*/ 2147483647 w 1523"/>
              <a:gd name="T23" fmla="*/ 2147483647 h 695"/>
              <a:gd name="T24" fmla="*/ 2147483647 w 1523"/>
              <a:gd name="T25" fmla="*/ 2147483647 h 695"/>
              <a:gd name="T26" fmla="*/ 2147483647 w 1523"/>
              <a:gd name="T27" fmla="*/ 2147483647 h 695"/>
              <a:gd name="T28" fmla="*/ 2147483647 w 1523"/>
              <a:gd name="T29" fmla="*/ 2147483647 h 695"/>
              <a:gd name="T30" fmla="*/ 2147483647 w 1523"/>
              <a:gd name="T31" fmla="*/ 2147483647 h 695"/>
              <a:gd name="T32" fmla="*/ 2147483647 w 1523"/>
              <a:gd name="T33" fmla="*/ 2147483647 h 6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3"/>
              <a:gd name="T52" fmla="*/ 0 h 695"/>
              <a:gd name="T53" fmla="*/ 1523 w 1523"/>
              <a:gd name="T54" fmla="*/ 695 h 6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3" h="695">
                <a:moveTo>
                  <a:pt x="174" y="0"/>
                </a:moveTo>
                <a:cubicBezTo>
                  <a:pt x="117" y="83"/>
                  <a:pt x="36" y="113"/>
                  <a:pt x="0" y="217"/>
                </a:cubicBezTo>
                <a:cubicBezTo>
                  <a:pt x="4" y="239"/>
                  <a:pt x="4" y="261"/>
                  <a:pt x="11" y="282"/>
                </a:cubicBezTo>
                <a:cubicBezTo>
                  <a:pt x="32" y="343"/>
                  <a:pt x="110" y="362"/>
                  <a:pt x="163" y="380"/>
                </a:cubicBezTo>
                <a:cubicBezTo>
                  <a:pt x="202" y="393"/>
                  <a:pt x="283" y="413"/>
                  <a:pt x="283" y="413"/>
                </a:cubicBezTo>
                <a:cubicBezTo>
                  <a:pt x="353" y="449"/>
                  <a:pt x="381" y="501"/>
                  <a:pt x="424" y="565"/>
                </a:cubicBezTo>
                <a:cubicBezTo>
                  <a:pt x="430" y="575"/>
                  <a:pt x="429" y="588"/>
                  <a:pt x="435" y="598"/>
                </a:cubicBezTo>
                <a:cubicBezTo>
                  <a:pt x="472" y="654"/>
                  <a:pt x="538" y="677"/>
                  <a:pt x="598" y="695"/>
                </a:cubicBezTo>
                <a:cubicBezTo>
                  <a:pt x="621" y="692"/>
                  <a:pt x="678" y="690"/>
                  <a:pt x="706" y="674"/>
                </a:cubicBezTo>
                <a:cubicBezTo>
                  <a:pt x="743" y="653"/>
                  <a:pt x="794" y="602"/>
                  <a:pt x="837" y="587"/>
                </a:cubicBezTo>
                <a:cubicBezTo>
                  <a:pt x="859" y="580"/>
                  <a:pt x="880" y="572"/>
                  <a:pt x="902" y="565"/>
                </a:cubicBezTo>
                <a:cubicBezTo>
                  <a:pt x="913" y="561"/>
                  <a:pt x="935" y="554"/>
                  <a:pt x="935" y="554"/>
                </a:cubicBezTo>
                <a:cubicBezTo>
                  <a:pt x="975" y="558"/>
                  <a:pt x="1015" y="559"/>
                  <a:pt x="1054" y="565"/>
                </a:cubicBezTo>
                <a:cubicBezTo>
                  <a:pt x="1131" y="576"/>
                  <a:pt x="1200" y="617"/>
                  <a:pt x="1272" y="641"/>
                </a:cubicBezTo>
                <a:cubicBezTo>
                  <a:pt x="1387" y="628"/>
                  <a:pt x="1459" y="620"/>
                  <a:pt x="1500" y="500"/>
                </a:cubicBezTo>
                <a:cubicBezTo>
                  <a:pt x="1504" y="449"/>
                  <a:pt x="1505" y="398"/>
                  <a:pt x="1511" y="348"/>
                </a:cubicBezTo>
                <a:cubicBezTo>
                  <a:pt x="1523" y="246"/>
                  <a:pt x="1522" y="347"/>
                  <a:pt x="1522" y="30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10"/>
          <p:cNvSpPr>
            <a:spLocks noChangeShapeType="1"/>
          </p:cNvSpPr>
          <p:nvPr/>
        </p:nvSpPr>
        <p:spPr bwMode="auto">
          <a:xfrm flipH="1">
            <a:off x="3548063" y="3427413"/>
            <a:ext cx="5111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11"/>
          <p:cNvSpPr>
            <a:spLocks noChangeShapeType="1"/>
          </p:cNvSpPr>
          <p:nvPr/>
        </p:nvSpPr>
        <p:spPr bwMode="auto">
          <a:xfrm flipH="1">
            <a:off x="3611563" y="3870325"/>
            <a:ext cx="5111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3082925" y="3041650"/>
            <a:ext cx="76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Port </a:t>
            </a:r>
          </a:p>
        </p:txBody>
      </p:sp>
      <p:sp>
        <p:nvSpPr>
          <p:cNvPr id="43018" name="Freeform 13"/>
          <p:cNvSpPr>
            <a:spLocks/>
          </p:cNvSpPr>
          <p:nvPr/>
        </p:nvSpPr>
        <p:spPr bwMode="auto">
          <a:xfrm>
            <a:off x="5918200" y="3902075"/>
            <a:ext cx="125413" cy="452438"/>
          </a:xfrm>
          <a:custGeom>
            <a:avLst/>
            <a:gdLst>
              <a:gd name="T0" fmla="*/ 0 w 95"/>
              <a:gd name="T1" fmla="*/ 2147483647 h 340"/>
              <a:gd name="T2" fmla="*/ 2147483647 w 95"/>
              <a:gd name="T3" fmla="*/ 2147483647 h 340"/>
              <a:gd name="T4" fmla="*/ 2147483647 w 95"/>
              <a:gd name="T5" fmla="*/ 2147483647 h 340"/>
              <a:gd name="T6" fmla="*/ 2147483647 w 95"/>
              <a:gd name="T7" fmla="*/ 2147483647 h 340"/>
              <a:gd name="T8" fmla="*/ 2147483647 w 95"/>
              <a:gd name="T9" fmla="*/ 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340"/>
              <a:gd name="T17" fmla="*/ 95 w 95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340">
                <a:moveTo>
                  <a:pt x="0" y="340"/>
                </a:moveTo>
                <a:cubicBezTo>
                  <a:pt x="20" y="281"/>
                  <a:pt x="33" y="244"/>
                  <a:pt x="79" y="201"/>
                </a:cubicBezTo>
                <a:cubicBezTo>
                  <a:pt x="90" y="169"/>
                  <a:pt x="95" y="176"/>
                  <a:pt x="70" y="148"/>
                </a:cubicBezTo>
                <a:cubicBezTo>
                  <a:pt x="54" y="130"/>
                  <a:pt x="18" y="96"/>
                  <a:pt x="18" y="96"/>
                </a:cubicBezTo>
                <a:cubicBezTo>
                  <a:pt x="1" y="48"/>
                  <a:pt x="9" y="79"/>
                  <a:pt x="9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5607050" y="2268538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Ray-Chaotic Cavity</a:t>
            </a:r>
          </a:p>
        </p:txBody>
      </p:sp>
      <p:sp>
        <p:nvSpPr>
          <p:cNvPr id="43020" name="Line 15"/>
          <p:cNvSpPr>
            <a:spLocks noChangeShapeType="1"/>
          </p:cNvSpPr>
          <p:nvPr/>
        </p:nvSpPr>
        <p:spPr bwMode="auto">
          <a:xfrm>
            <a:off x="3341688" y="3552825"/>
            <a:ext cx="511175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1949450" y="40830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Book Antiqua" pitchFamily="18" charset="0"/>
              </a:rPr>
              <a:t>Incoming wave</a:t>
            </a:r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 flipV="1">
            <a:off x="2406650" y="35814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25650" y="2362200"/>
            <a:ext cx="4572000" cy="3657600"/>
            <a:chOff x="48" y="1163"/>
            <a:chExt cx="2880" cy="2304"/>
          </a:xfrm>
        </p:grpSpPr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384" y="2717"/>
              <a:ext cx="162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Book Antiqua" pitchFamily="18" charset="0"/>
                </a:rPr>
                <a:t>“Prompt” Reflection due to Z-Mismatch between antenna and cavity</a:t>
              </a:r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 flipV="1">
              <a:off x="1007" y="2034"/>
              <a:ext cx="80" cy="6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21"/>
            <p:cNvSpPr>
              <a:spLocks noChangeShapeType="1"/>
            </p:cNvSpPr>
            <p:nvPr/>
          </p:nvSpPr>
          <p:spPr bwMode="auto">
            <a:xfrm flipV="1">
              <a:off x="1369" y="1551"/>
              <a:ext cx="725" cy="362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22"/>
            <p:cNvSpPr>
              <a:spLocks noChangeShapeType="1"/>
            </p:cNvSpPr>
            <p:nvPr/>
          </p:nvSpPr>
          <p:spPr bwMode="auto">
            <a:xfrm>
              <a:off x="2134" y="1551"/>
              <a:ext cx="362" cy="4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 flipH="1">
              <a:off x="1570" y="2034"/>
              <a:ext cx="886" cy="50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 flipH="1" flipV="1">
              <a:off x="1369" y="1591"/>
              <a:ext cx="201" cy="9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1369" y="1551"/>
              <a:ext cx="1087" cy="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 flipH="1" flipV="1">
              <a:off x="1289" y="2363"/>
              <a:ext cx="1167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Rectangle 27"/>
            <p:cNvSpPr>
              <a:spLocks noChangeArrowheads="1"/>
            </p:cNvSpPr>
            <p:nvPr/>
          </p:nvSpPr>
          <p:spPr bwMode="auto">
            <a:xfrm>
              <a:off x="1208" y="1792"/>
              <a:ext cx="161" cy="363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28"/>
            <p:cNvSpPr>
              <a:spLocks noChangeShapeType="1"/>
            </p:cNvSpPr>
            <p:nvPr/>
          </p:nvSpPr>
          <p:spPr bwMode="auto">
            <a:xfrm>
              <a:off x="886" y="2034"/>
              <a:ext cx="32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Text Box 29"/>
            <p:cNvSpPr txBox="1">
              <a:spLocks noChangeArrowheads="1"/>
            </p:cNvSpPr>
            <p:nvPr/>
          </p:nvSpPr>
          <p:spPr bwMode="auto">
            <a:xfrm>
              <a:off x="48" y="1163"/>
              <a:ext cx="21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Book Antiqua" pitchFamily="18" charset="0"/>
                </a:rPr>
                <a:t>Z-mismatch at interface of port and cavity.</a:t>
              </a:r>
            </a:p>
          </p:txBody>
        </p:sp>
        <p:sp>
          <p:nvSpPr>
            <p:cNvPr id="43039" name="Line 30"/>
            <p:cNvSpPr>
              <a:spLocks noChangeShapeType="1"/>
            </p:cNvSpPr>
            <p:nvPr/>
          </p:nvSpPr>
          <p:spPr bwMode="auto">
            <a:xfrm>
              <a:off x="1168" y="1390"/>
              <a:ext cx="80" cy="4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Text Box 31"/>
            <p:cNvSpPr txBox="1">
              <a:spLocks noChangeArrowheads="1"/>
            </p:cNvSpPr>
            <p:nvPr/>
          </p:nvSpPr>
          <p:spPr bwMode="auto">
            <a:xfrm>
              <a:off x="1968" y="2939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Book Antiqua" pitchFamily="18" charset="0"/>
                </a:rPr>
                <a:t>Transmitted wave</a:t>
              </a:r>
            </a:p>
          </p:txBody>
        </p:sp>
        <p:sp>
          <p:nvSpPr>
            <p:cNvPr id="43041" name="Line 32"/>
            <p:cNvSpPr>
              <a:spLocks noChangeShapeType="1"/>
            </p:cNvSpPr>
            <p:nvPr/>
          </p:nvSpPr>
          <p:spPr bwMode="auto">
            <a:xfrm flipH="1" flipV="1">
              <a:off x="1872" y="2466"/>
              <a:ext cx="256" cy="5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083050" y="3348038"/>
            <a:ext cx="1752600" cy="641350"/>
            <a:chOff x="1344" y="1784"/>
            <a:chExt cx="1104" cy="404"/>
          </a:xfrm>
        </p:grpSpPr>
        <p:sp>
          <p:nvSpPr>
            <p:cNvPr id="43026" name="Line 34"/>
            <p:cNvSpPr>
              <a:spLocks noChangeShapeType="1"/>
            </p:cNvSpPr>
            <p:nvPr/>
          </p:nvSpPr>
          <p:spPr bwMode="auto">
            <a:xfrm>
              <a:off x="1344" y="1968"/>
              <a:ext cx="110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Text Box 35"/>
            <p:cNvSpPr txBox="1">
              <a:spLocks noChangeArrowheads="1"/>
            </p:cNvSpPr>
            <p:nvPr/>
          </p:nvSpPr>
          <p:spPr bwMode="auto">
            <a:xfrm rot="187019">
              <a:off x="1884" y="1784"/>
              <a:ext cx="5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/>
                <a:t>Short</a:t>
              </a:r>
            </a:p>
            <a:p>
              <a:pPr algn="ctr"/>
              <a:r>
                <a:rPr lang="en-US" sz="1800" b="1"/>
                <a:t>Orbits</a:t>
              </a:r>
            </a:p>
          </p:txBody>
        </p:sp>
      </p:grpSp>
      <p:sp>
        <p:nvSpPr>
          <p:cNvPr id="253988" name="Text Box 36"/>
          <p:cNvSpPr txBox="1">
            <a:spLocks noChangeArrowheads="1"/>
          </p:cNvSpPr>
          <p:nvPr/>
        </p:nvSpPr>
        <p:spPr bwMode="auto">
          <a:xfrm>
            <a:off x="679450" y="1752600"/>
            <a:ext cx="54181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/>
              <a:t>2)    Short-Orbits between the antenna and fixed walls of the billiards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1071" y="152400"/>
            <a:ext cx="41104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Random Coupling </a:t>
            </a:r>
            <a:r>
              <a:rPr lang="en-US" sz="2400" b="1" dirty="0" smtClean="0"/>
              <a:t>Model</a:t>
            </a:r>
          </a:p>
          <a:p>
            <a:pPr algn="ctr"/>
            <a:r>
              <a:rPr lang="en-US" sz="1800" b="1" dirty="0" smtClean="0">
                <a:solidFill>
                  <a:srgbClr val="6600FF"/>
                </a:solidFill>
              </a:rPr>
              <a:t>http://anlage.umd.edu/RCM</a:t>
            </a:r>
            <a:endParaRPr lang="en-US" sz="1800" b="1" dirty="0">
              <a:solidFill>
                <a:srgbClr val="6600FF"/>
              </a:solidFill>
            </a:endParaRPr>
          </a:p>
          <a:p>
            <a:pPr algn="ctr"/>
            <a:r>
              <a:rPr lang="en-US" sz="2000" b="1" dirty="0"/>
              <a:t>Divide and Conquer!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00809" y="1295400"/>
            <a:ext cx="1807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Enclosure</a:t>
            </a:r>
            <a:r>
              <a:rPr lang="en-US" sz="1600" dirty="0">
                <a:solidFill>
                  <a:srgbClr val="FF0000"/>
                </a:solidFill>
              </a:rPr>
              <a:t> Problem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746625"/>
            <a:ext cx="4295775" cy="195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1089" y="1295400"/>
            <a:ext cx="17427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1E02EE"/>
                </a:solidFill>
              </a:rPr>
              <a:t>Coupling</a:t>
            </a:r>
            <a:r>
              <a:rPr lang="en-US" sz="1600" dirty="0">
                <a:solidFill>
                  <a:srgbClr val="1E02EE"/>
                </a:solidFill>
              </a:rPr>
              <a:t> Problem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7400" y="3854450"/>
            <a:ext cx="652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1E02EE"/>
                </a:solidFill>
              </a:rPr>
              <a:t>Mean</a:t>
            </a:r>
          </a:p>
          <a:p>
            <a:pPr algn="ctr"/>
            <a:r>
              <a:rPr lang="en-US" sz="1600">
                <a:solidFill>
                  <a:srgbClr val="1E02EE"/>
                </a:solidFill>
              </a:rPr>
              <a:t>part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40050" y="3854450"/>
            <a:ext cx="155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Fluctuating Part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(depends on </a:t>
            </a:r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571750" y="354965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638550" y="354965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14950" y="3786188"/>
            <a:ext cx="134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&lt;Im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&gt;</a:t>
            </a:r>
            <a:r>
              <a:rPr lang="en-US" sz="2000">
                <a:solidFill>
                  <a:srgbClr val="FF0000"/>
                </a:solidFill>
              </a:rPr>
              <a:t> = 1</a:t>
            </a:r>
          </a:p>
          <a:p>
            <a:r>
              <a:rPr lang="en-US" sz="2000">
                <a:solidFill>
                  <a:srgbClr val="FF0000"/>
                </a:solidFill>
              </a:rPr>
              <a:t>&lt;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Re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x </a:t>
            </a:r>
            <a:r>
              <a:rPr lang="en-US" sz="2000">
                <a:solidFill>
                  <a:srgbClr val="FF0000"/>
                </a:solidFill>
              </a:rPr>
              <a:t>&gt; = 0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766888" y="2863850"/>
          <a:ext cx="55340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0" name="Equation" r:id="rId4" imgW="1688760" imgH="253800" progId="Equation.3">
                  <p:embed/>
                </p:oleObj>
              </mc:Choice>
              <mc:Fallback>
                <p:oleObj name="Equation" r:id="rId4" imgW="1688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863850"/>
                        <a:ext cx="55340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26469" y="1752600"/>
            <a:ext cx="46233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Solution</a:t>
            </a:r>
            <a:r>
              <a:rPr lang="en-US" dirty="0">
                <a:solidFill>
                  <a:srgbClr val="FF0000"/>
                </a:solidFill>
              </a:rPr>
              <a:t>: Random Matrix Theory;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Electromagnetic statistical properties are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governed by Loss Parameter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 =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/(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Q)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= d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3dB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  <a:cs typeface="Times New Roman" pitchFamily="18" charset="0"/>
              </a:rPr>
              <a:t>spacing</a:t>
            </a:r>
            <a:endParaRPr lang="en-US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8" y="1725613"/>
            <a:ext cx="4138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solidFill>
                  <a:srgbClr val="1E02EE"/>
                </a:solidFill>
              </a:rPr>
              <a:t>Solution</a:t>
            </a:r>
            <a:r>
              <a:rPr lang="en-US">
                <a:solidFill>
                  <a:srgbClr val="1E02EE"/>
                </a:solidFill>
              </a:rPr>
              <a:t>: Radiation Impedance Matrix </a:t>
            </a:r>
            <a:r>
              <a:rPr lang="en-US" b="1">
                <a:solidFill>
                  <a:srgbClr val="1E02EE"/>
                </a:solidFill>
              </a:rPr>
              <a:t>Z</a:t>
            </a:r>
            <a:r>
              <a:rPr lang="en-US" baseline="-25000">
                <a:solidFill>
                  <a:srgbClr val="1E02EE"/>
                </a:solidFill>
              </a:rPr>
              <a:t>rad</a:t>
            </a:r>
          </a:p>
          <a:p>
            <a:pPr algn="ctr"/>
            <a:r>
              <a:rPr lang="en-US">
                <a:solidFill>
                  <a:srgbClr val="1E02EE"/>
                </a:solidFill>
              </a:rPr>
              <a:t>+ Short Orbits</a:t>
            </a:r>
            <a:endParaRPr lang="en-US">
              <a:solidFill>
                <a:srgbClr val="1E02EE"/>
              </a:solidFill>
              <a:latin typeface="Symbol" pitchFamily="18" charset="2"/>
            </a:endParaRP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6342063" y="4916488"/>
            <a:ext cx="242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Book Antiqua" pitchFamily="18" charset="0"/>
              </a:rPr>
              <a:t>Electromagnetics </a:t>
            </a:r>
            <a:r>
              <a:rPr lang="en-US" sz="1200" u="sng">
                <a:latin typeface="Book Antiqua" pitchFamily="18" charset="0"/>
              </a:rPr>
              <a:t>26</a:t>
            </a:r>
            <a:r>
              <a:rPr lang="en-US" sz="1200">
                <a:latin typeface="Book Antiqua" pitchFamily="18" charset="0"/>
              </a:rPr>
              <a:t>, 3 (2006)</a:t>
            </a:r>
          </a:p>
          <a:p>
            <a:r>
              <a:rPr lang="en-US" sz="1200">
                <a:latin typeface="Book Antiqua" pitchFamily="18" charset="0"/>
              </a:rPr>
              <a:t>Electromagnetics </a:t>
            </a:r>
            <a:r>
              <a:rPr lang="en-US" sz="1200" u="sng">
                <a:latin typeface="Book Antiqua" pitchFamily="18" charset="0"/>
              </a:rPr>
              <a:t>26</a:t>
            </a:r>
            <a:r>
              <a:rPr lang="en-US" sz="1200">
                <a:latin typeface="Book Antiqua" pitchFamily="18" charset="0"/>
              </a:rPr>
              <a:t>, 37 (2006)</a:t>
            </a:r>
          </a:p>
          <a:p>
            <a:r>
              <a:rPr lang="en-US" sz="1200">
                <a:latin typeface="Book Antiqua" pitchFamily="18" charset="0"/>
              </a:rPr>
              <a:t>Phys. Rev. Lett. </a:t>
            </a:r>
            <a:r>
              <a:rPr lang="en-US" sz="1200" u="sng">
                <a:latin typeface="Book Antiqua" pitchFamily="18" charset="0"/>
              </a:rPr>
              <a:t>94</a:t>
            </a:r>
            <a:r>
              <a:rPr lang="en-US" sz="1200">
                <a:latin typeface="Book Antiqua" pitchFamily="18" charset="0"/>
              </a:rPr>
              <a:t>, 014102 (2005)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6319838" y="4945063"/>
            <a:ext cx="2427287" cy="5730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97038" y="4502150"/>
            <a:ext cx="3962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73688" y="4962525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>
            <a:cxnSpLocks noChangeShapeType="1"/>
            <a:stCxn id="12" idx="2"/>
          </p:cNvCxnSpPr>
          <p:nvPr/>
        </p:nvCxnSpPr>
        <p:spPr bwMode="auto">
          <a:xfrm flipH="1">
            <a:off x="6248404" y="2491264"/>
            <a:ext cx="589756" cy="55673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  <a:stCxn id="13" idx="2"/>
          </p:cNvCxnSpPr>
          <p:nvPr/>
        </p:nvCxnSpPr>
        <p:spPr bwMode="auto">
          <a:xfrm rot="16200000" flipH="1">
            <a:off x="3047206" y="1523207"/>
            <a:ext cx="676275" cy="2373312"/>
          </a:xfrm>
          <a:prstGeom prst="straightConnector1">
            <a:avLst/>
          </a:prstGeom>
          <a:noFill/>
          <a:ln w="9525" algn="ctr">
            <a:solidFill>
              <a:srgbClr val="1E02EE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  <a:stCxn id="13" idx="2"/>
          </p:cNvCxnSpPr>
          <p:nvPr/>
        </p:nvCxnSpPr>
        <p:spPr bwMode="auto">
          <a:xfrm rot="16200000" flipH="1">
            <a:off x="4037806" y="532607"/>
            <a:ext cx="676275" cy="4354512"/>
          </a:xfrm>
          <a:prstGeom prst="straightConnector1">
            <a:avLst/>
          </a:prstGeom>
          <a:noFill/>
          <a:ln w="9525" algn="ctr">
            <a:solidFill>
              <a:srgbClr val="1E02EE"/>
            </a:solidFill>
            <a:round/>
            <a:headEnd/>
            <a:tailEnd type="arrow" w="med" len="med"/>
          </a:ln>
        </p:spPr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343400"/>
            <a:ext cx="1704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6200" y="6237975"/>
            <a:ext cx="226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IEEE Trans. EMC </a:t>
            </a:r>
            <a:r>
              <a:rPr lang="en-US" sz="1200" u="sng" dirty="0" smtClean="0"/>
              <a:t>54</a:t>
            </a:r>
            <a:r>
              <a:rPr lang="en-US" sz="1200" dirty="0" smtClean="0"/>
              <a:t>, 758 (2012)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67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2" grpId="0"/>
      <p:bldP spid="13" grpId="0"/>
      <p:bldP spid="14" grpId="0"/>
      <p:bldP spid="15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2"/>
          <p:cNvSpPr txBox="1">
            <a:spLocks noChangeArrowheads="1"/>
          </p:cNvSpPr>
          <p:nvPr/>
        </p:nvSpPr>
        <p:spPr bwMode="auto">
          <a:xfrm rot="-5400000">
            <a:off x="-826293" y="4655343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Times" pitchFamily="18" charset="0"/>
              </a:rPr>
              <a:t>Probability Density</a:t>
            </a:r>
          </a:p>
        </p:txBody>
      </p:sp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79089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5188" y="3100388"/>
            <a:ext cx="4621212" cy="3757612"/>
            <a:chOff x="2945" y="1953"/>
            <a:chExt cx="2911" cy="2367"/>
          </a:xfrm>
        </p:grpSpPr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2945" y="1953"/>
            <a:ext cx="2863" cy="2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060" name="Graph" r:id="rId3" imgW="3453120" imgH="2854080" progId="">
                    <p:embed/>
                  </p:oleObj>
                </mc:Choice>
                <mc:Fallback>
                  <p:oleObj name="Graph" r:id="rId3" imgW="3453120" imgH="285408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953"/>
                          <a:ext cx="2863" cy="2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Text Box 6"/>
            <p:cNvSpPr txBox="1">
              <a:spLocks noChangeArrowheads="1"/>
            </p:cNvSpPr>
            <p:nvPr/>
          </p:nvSpPr>
          <p:spPr bwMode="auto">
            <a:xfrm>
              <a:off x="4848" y="2400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2a=0.635mm</a:t>
              </a:r>
            </a:p>
          </p:txBody>
        </p:sp>
        <p:sp>
          <p:nvSpPr>
            <p:cNvPr id="9252" name="Text Box 7"/>
            <p:cNvSpPr txBox="1">
              <a:spLocks noChangeArrowheads="1"/>
            </p:cNvSpPr>
            <p:nvPr/>
          </p:nvSpPr>
          <p:spPr bwMode="auto">
            <a:xfrm>
              <a:off x="3408" y="249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2a=1.27mm</a:t>
              </a:r>
            </a:p>
          </p:txBody>
        </p:sp>
        <p:sp>
          <p:nvSpPr>
            <p:cNvPr id="9253" name="Line 8"/>
            <p:cNvSpPr>
              <a:spLocks noChangeShapeType="1"/>
            </p:cNvSpPr>
            <p:nvPr/>
          </p:nvSpPr>
          <p:spPr bwMode="auto">
            <a:xfrm flipH="1">
              <a:off x="4848" y="2592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9"/>
            <p:cNvSpPr>
              <a:spLocks noChangeShapeType="1"/>
            </p:cNvSpPr>
            <p:nvPr/>
          </p:nvSpPr>
          <p:spPr bwMode="auto">
            <a:xfrm>
              <a:off x="3744" y="2688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2" name="Object 10"/>
            <p:cNvGraphicFramePr>
              <a:graphicFrameLocks noChangeAspect="1"/>
            </p:cNvGraphicFramePr>
            <p:nvPr/>
          </p:nvGraphicFramePr>
          <p:xfrm>
            <a:off x="4355" y="4018"/>
            <a:ext cx="518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061" name="Equation" r:id="rId5" imgW="393480" imgH="203040" progId="Equation.3">
                    <p:embed/>
                  </p:oleObj>
                </mc:Choice>
                <mc:Fallback>
                  <p:oleObj name="Equation" r:id="rId5" imgW="393480" imgH="2030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" y="4018"/>
                          <a:ext cx="518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" y="3124200"/>
            <a:ext cx="4953000" cy="3727450"/>
            <a:chOff x="136" y="1972"/>
            <a:chExt cx="3120" cy="2348"/>
          </a:xfrm>
        </p:grpSpPr>
        <p:graphicFrame>
          <p:nvGraphicFramePr>
            <p:cNvPr id="9219" name="Object 12"/>
            <p:cNvGraphicFramePr>
              <a:graphicFrameLocks noChangeAspect="1"/>
            </p:cNvGraphicFramePr>
            <p:nvPr/>
          </p:nvGraphicFramePr>
          <p:xfrm>
            <a:off x="136" y="1972"/>
            <a:ext cx="3120" cy="2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062" name="Graph" r:id="rId7" imgW="3818880" imgH="2874240" progId="">
                    <p:embed/>
                  </p:oleObj>
                </mc:Choice>
                <mc:Fallback>
                  <p:oleObj name="Graph" r:id="rId7" imgW="3818880" imgH="287424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" y="1972"/>
                          <a:ext cx="3120" cy="2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7" name="Text Box 13"/>
            <p:cNvSpPr txBox="1">
              <a:spLocks noChangeArrowheads="1"/>
            </p:cNvSpPr>
            <p:nvPr/>
          </p:nvSpPr>
          <p:spPr bwMode="auto">
            <a:xfrm>
              <a:off x="720" y="2928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2a=1.27mm</a:t>
              </a:r>
            </a:p>
          </p:txBody>
        </p:sp>
        <p:sp>
          <p:nvSpPr>
            <p:cNvPr id="9248" name="Line 14"/>
            <p:cNvSpPr>
              <a:spLocks noChangeShapeType="1"/>
            </p:cNvSpPr>
            <p:nvPr/>
          </p:nvSpPr>
          <p:spPr bwMode="auto">
            <a:xfrm>
              <a:off x="1440" y="2688"/>
              <a:ext cx="38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Text Box 15"/>
            <p:cNvSpPr txBox="1">
              <a:spLocks noChangeArrowheads="1"/>
            </p:cNvSpPr>
            <p:nvPr/>
          </p:nvSpPr>
          <p:spPr bwMode="auto">
            <a:xfrm>
              <a:off x="816" y="2448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2a=0.635mm</a:t>
              </a:r>
            </a:p>
          </p:txBody>
        </p:sp>
        <p:graphicFrame>
          <p:nvGraphicFramePr>
            <p:cNvPr id="9220" name="Object 16"/>
            <p:cNvGraphicFramePr>
              <a:graphicFrameLocks noChangeAspect="1"/>
            </p:cNvGraphicFramePr>
            <p:nvPr/>
          </p:nvGraphicFramePr>
          <p:xfrm>
            <a:off x="1224" y="4008"/>
            <a:ext cx="1107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063" name="Equation" r:id="rId9" imgW="888840" imgH="241200" progId="Equation.3">
                    <p:embed/>
                  </p:oleObj>
                </mc:Choice>
                <mc:Fallback>
                  <p:oleObj name="Equation" r:id="rId9" imgW="888840" imgH="2412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" y="4008"/>
                          <a:ext cx="1107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0" name="Line 17"/>
            <p:cNvSpPr>
              <a:spLocks noChangeShapeType="1"/>
            </p:cNvSpPr>
            <p:nvPr/>
          </p:nvSpPr>
          <p:spPr bwMode="auto">
            <a:xfrm>
              <a:off x="1056" y="3120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1676400" y="228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Testing Insensitivity to System Details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2209800" y="2514600"/>
            <a:ext cx="2024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CAVITY BASE</a:t>
            </a: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152400" y="1371600"/>
            <a:ext cx="9348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Times" pitchFamily="18" charset="0"/>
              </a:rPr>
              <a:t>Cross</a:t>
            </a:r>
          </a:p>
          <a:p>
            <a:pPr eaLnBrk="0" hangingPunct="0"/>
            <a:r>
              <a:rPr lang="en-US" sz="1800" dirty="0">
                <a:latin typeface="Times" pitchFamily="18" charset="0"/>
              </a:rPr>
              <a:t>Section </a:t>
            </a:r>
          </a:p>
          <a:p>
            <a:pPr eaLnBrk="0" hangingPunct="0"/>
            <a:r>
              <a:rPr lang="en-US" sz="1800" dirty="0" smtClean="0">
                <a:latin typeface="Times" pitchFamily="18" charset="0"/>
              </a:rPr>
              <a:t>View of</a:t>
            </a:r>
          </a:p>
          <a:p>
            <a:pPr eaLnBrk="0" hangingPunct="0"/>
            <a:r>
              <a:rPr lang="en-US" sz="1800" dirty="0" smtClean="0">
                <a:latin typeface="Times" pitchFamily="18" charset="0"/>
              </a:rPr>
              <a:t>Port</a:t>
            </a:r>
            <a:endParaRPr lang="en-US" sz="1800" dirty="0">
              <a:latin typeface="Times" pitchFamily="18" charset="0"/>
            </a:endParaRPr>
          </a:p>
        </p:txBody>
      </p:sp>
      <p:sp>
        <p:nvSpPr>
          <p:cNvPr id="9230" name="Line 21"/>
          <p:cNvSpPr>
            <a:spLocks noChangeShapeType="1"/>
          </p:cNvSpPr>
          <p:nvPr/>
        </p:nvSpPr>
        <p:spPr bwMode="auto">
          <a:xfrm>
            <a:off x="1316038" y="1643063"/>
            <a:ext cx="15827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22"/>
          <p:cNvSpPr>
            <a:spLocks noChangeShapeType="1"/>
          </p:cNvSpPr>
          <p:nvPr/>
        </p:nvSpPr>
        <p:spPr bwMode="auto">
          <a:xfrm>
            <a:off x="3292475" y="1643063"/>
            <a:ext cx="158273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1316038" y="2441575"/>
            <a:ext cx="3636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24"/>
          <p:cNvSpPr>
            <a:spLocks noChangeShapeType="1"/>
          </p:cNvSpPr>
          <p:nvPr/>
        </p:nvSpPr>
        <p:spPr bwMode="auto">
          <a:xfrm>
            <a:off x="2889250" y="928688"/>
            <a:ext cx="0" cy="717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1331913" y="1397000"/>
            <a:ext cx="1709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CAVITY LID</a:t>
            </a:r>
          </a:p>
        </p:txBody>
      </p:sp>
      <p:sp>
        <p:nvSpPr>
          <p:cNvPr id="9235" name="Line 26"/>
          <p:cNvSpPr>
            <a:spLocks noChangeShapeType="1"/>
          </p:cNvSpPr>
          <p:nvPr/>
        </p:nvSpPr>
        <p:spPr bwMode="auto">
          <a:xfrm>
            <a:off x="2730500" y="224631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7"/>
          <p:cNvSpPr>
            <a:spLocks noChangeShapeType="1"/>
          </p:cNvSpPr>
          <p:nvPr/>
        </p:nvSpPr>
        <p:spPr bwMode="auto">
          <a:xfrm flipH="1">
            <a:off x="3179763" y="2246313"/>
            <a:ext cx="32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Text Box 28"/>
          <p:cNvSpPr txBox="1">
            <a:spLocks noChangeArrowheads="1"/>
          </p:cNvSpPr>
          <p:nvPr/>
        </p:nvSpPr>
        <p:spPr bwMode="auto">
          <a:xfrm>
            <a:off x="1897063" y="2138363"/>
            <a:ext cx="16049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Radius (a)</a:t>
            </a:r>
          </a:p>
        </p:txBody>
      </p: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3932238" y="765175"/>
            <a:ext cx="97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" pitchFamily="18" charset="0"/>
              </a:rPr>
              <a:t>Coaxial</a:t>
            </a:r>
          </a:p>
          <a:p>
            <a:pPr eaLnBrk="0" hangingPunct="0"/>
            <a:r>
              <a:rPr lang="en-US" sz="2000">
                <a:latin typeface="Times" pitchFamily="18" charset="0"/>
              </a:rPr>
              <a:t>Cable</a:t>
            </a:r>
          </a:p>
        </p:txBody>
      </p:sp>
      <p:sp>
        <p:nvSpPr>
          <p:cNvPr id="9239" name="Line 30"/>
          <p:cNvSpPr>
            <a:spLocks noChangeShapeType="1"/>
          </p:cNvSpPr>
          <p:nvPr/>
        </p:nvSpPr>
        <p:spPr bwMode="auto">
          <a:xfrm flipH="1">
            <a:off x="3333750" y="1033463"/>
            <a:ext cx="51911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31"/>
          <p:cNvSpPr>
            <a:spLocks noChangeShapeType="1"/>
          </p:cNvSpPr>
          <p:nvPr/>
        </p:nvSpPr>
        <p:spPr bwMode="auto">
          <a:xfrm>
            <a:off x="3308350" y="925513"/>
            <a:ext cx="0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Rectangle 32"/>
          <p:cNvSpPr>
            <a:spLocks noChangeArrowheads="1"/>
          </p:cNvSpPr>
          <p:nvPr/>
        </p:nvSpPr>
        <p:spPr bwMode="auto">
          <a:xfrm>
            <a:off x="3051175" y="931863"/>
            <a:ext cx="128588" cy="1506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33"/>
          <p:cNvSpPr txBox="1">
            <a:spLocks noChangeArrowheads="1"/>
          </p:cNvSpPr>
          <p:nvPr/>
        </p:nvSpPr>
        <p:spPr bwMode="auto">
          <a:xfrm>
            <a:off x="5715000" y="1114425"/>
            <a:ext cx="2895600" cy="942975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/>
              <a:t> Freq. Range : 9 to 9.75 GHz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/>
              <a:t> Cavity Height : h= 7.87mm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/>
              <a:t> Statistics drawn from 100,125 pts.</a:t>
            </a:r>
          </a:p>
        </p:txBody>
      </p:sp>
      <p:graphicFrame>
        <p:nvGraphicFramePr>
          <p:cNvPr id="9218" name="Object 34"/>
          <p:cNvGraphicFramePr>
            <a:graphicFrameLocks noChangeAspect="1"/>
          </p:cNvGraphicFramePr>
          <p:nvPr/>
        </p:nvGraphicFramePr>
        <p:xfrm>
          <a:off x="5761038" y="2324100"/>
          <a:ext cx="2676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4" name="Equation" r:id="rId11" imgW="1676160" imgH="457200" progId="Equation.3">
                  <p:embed/>
                </p:oleObj>
              </mc:Choice>
              <mc:Fallback>
                <p:oleObj name="Equation" r:id="rId11" imgW="167616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324100"/>
                        <a:ext cx="26765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611" name="Text Box 35"/>
          <p:cNvSpPr txBox="1">
            <a:spLocks noChangeArrowheads="1"/>
          </p:cNvSpPr>
          <p:nvPr/>
        </p:nvSpPr>
        <p:spPr bwMode="auto">
          <a:xfrm>
            <a:off x="1524000" y="3138488"/>
            <a:ext cx="2627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RAW Impedance PDF</a:t>
            </a:r>
          </a:p>
        </p:txBody>
      </p:sp>
      <p:sp>
        <p:nvSpPr>
          <p:cNvPr id="280612" name="Text Box 36"/>
          <p:cNvSpPr txBox="1">
            <a:spLocks noChangeArrowheads="1"/>
          </p:cNvSpPr>
          <p:nvPr/>
        </p:nvSpPr>
        <p:spPr bwMode="auto">
          <a:xfrm>
            <a:off x="5381625" y="3124200"/>
            <a:ext cx="37861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NORMALIZED Impedance PDF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715000" y="76200"/>
            <a:ext cx="2590800" cy="2209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304800"/>
            <a:ext cx="2895600" cy="192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1295400" y="2779713"/>
          <a:ext cx="2971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5" name="Equation" r:id="rId14" imgW="1396800" imgH="241200" progId="Equation.3">
                  <p:embed/>
                </p:oleObj>
              </mc:Choice>
              <mc:Fallback>
                <p:oleObj name="Equation" r:id="rId14" imgW="13968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79713"/>
                        <a:ext cx="2971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280611" grpId="0"/>
      <p:bldP spid="280612" grpId="0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The Microwave Billiard Experiment</a:t>
            </a:r>
            <a:endParaRPr lang="en-US" sz="2000" b="1" dirty="0">
              <a:solidFill>
                <a:schemeClr val="bg2"/>
              </a:solidFill>
            </a:endParaRPr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Properties of Open / Scattering Wave Chaotic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Wireless Power Transfer and Wave </a:t>
            </a:r>
            <a:r>
              <a:rPr lang="en-US" sz="2000" b="1" dirty="0" smtClean="0">
                <a:solidFill>
                  <a:srgbClr val="FF0000"/>
                </a:solidFill>
              </a:rPr>
              <a:t>Chaos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3300"/>
                </a:solidFill>
              </a:rPr>
              <a:t>(Gemstone Team TESLA)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44550" y="2160588"/>
            <a:ext cx="3910013" cy="2732087"/>
            <a:chOff x="494" y="1374"/>
            <a:chExt cx="2463" cy="1721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597" y="1678"/>
              <a:ext cx="1051" cy="1089"/>
            </a:xfrm>
            <a:custGeom>
              <a:avLst/>
              <a:gdLst/>
              <a:ahLst/>
              <a:cxnLst>
                <a:cxn ang="0">
                  <a:pos x="5" y="629"/>
                </a:cxn>
                <a:cxn ang="0">
                  <a:pos x="39" y="758"/>
                </a:cxn>
                <a:cxn ang="0">
                  <a:pos x="90" y="849"/>
                </a:cxn>
                <a:cxn ang="0">
                  <a:pos x="152" y="930"/>
                </a:cxn>
                <a:cxn ang="0">
                  <a:pos x="252" y="1008"/>
                </a:cxn>
                <a:cxn ang="0">
                  <a:pos x="393" y="1071"/>
                </a:cxn>
                <a:cxn ang="0">
                  <a:pos x="497" y="1087"/>
                </a:cxn>
                <a:cxn ang="0">
                  <a:pos x="630" y="1078"/>
                </a:cxn>
                <a:cxn ang="0">
                  <a:pos x="775" y="1023"/>
                </a:cxn>
                <a:cxn ang="0">
                  <a:pos x="859" y="964"/>
                </a:cxn>
                <a:cxn ang="0">
                  <a:pos x="945" y="869"/>
                </a:cxn>
                <a:cxn ang="0">
                  <a:pos x="1009" y="758"/>
                </a:cxn>
                <a:cxn ang="0">
                  <a:pos x="1044" y="629"/>
                </a:cxn>
                <a:cxn ang="0">
                  <a:pos x="1047" y="489"/>
                </a:cxn>
                <a:cxn ang="0">
                  <a:pos x="1020" y="357"/>
                </a:cxn>
                <a:cxn ang="0">
                  <a:pos x="945" y="219"/>
                </a:cxn>
                <a:cxn ang="0">
                  <a:pos x="838" y="108"/>
                </a:cxn>
                <a:cxn ang="0">
                  <a:pos x="753" y="52"/>
                </a:cxn>
                <a:cxn ang="0">
                  <a:pos x="630" y="11"/>
                </a:cxn>
                <a:cxn ang="0">
                  <a:pos x="497" y="0"/>
                </a:cxn>
                <a:cxn ang="0">
                  <a:pos x="393" y="16"/>
                </a:cxn>
                <a:cxn ang="0">
                  <a:pos x="273" y="67"/>
                </a:cxn>
                <a:cxn ang="0">
                  <a:pos x="152" y="160"/>
                </a:cxn>
                <a:cxn ang="0">
                  <a:pos x="50" y="308"/>
                </a:cxn>
                <a:cxn ang="0">
                  <a:pos x="15" y="409"/>
                </a:cxn>
                <a:cxn ang="0">
                  <a:pos x="0" y="516"/>
                </a:cxn>
                <a:cxn ang="0">
                  <a:pos x="15" y="489"/>
                </a:cxn>
                <a:cxn ang="0">
                  <a:pos x="36" y="385"/>
                </a:cxn>
                <a:cxn ang="0">
                  <a:pos x="86" y="269"/>
                </a:cxn>
                <a:cxn ang="0">
                  <a:pos x="200" y="135"/>
                </a:cxn>
                <a:cxn ang="0">
                  <a:pos x="303" y="67"/>
                </a:cxn>
                <a:cxn ang="0">
                  <a:pos x="422" y="25"/>
                </a:cxn>
                <a:cxn ang="0">
                  <a:pos x="550" y="15"/>
                </a:cxn>
                <a:cxn ang="0">
                  <a:pos x="652" y="31"/>
                </a:cxn>
                <a:cxn ang="0">
                  <a:pos x="768" y="77"/>
                </a:cxn>
                <a:cxn ang="0">
                  <a:pos x="850" y="135"/>
                </a:cxn>
                <a:cxn ang="0">
                  <a:pos x="950" y="247"/>
                </a:cxn>
                <a:cxn ang="0">
                  <a:pos x="1013" y="385"/>
                </a:cxn>
                <a:cxn ang="0">
                  <a:pos x="1035" y="516"/>
                </a:cxn>
                <a:cxn ang="0">
                  <a:pos x="1027" y="650"/>
                </a:cxn>
                <a:cxn ang="0">
                  <a:pos x="976" y="797"/>
                </a:cxn>
                <a:cxn ang="0">
                  <a:pos x="919" y="883"/>
                </a:cxn>
                <a:cxn ang="0">
                  <a:pos x="831" y="969"/>
                </a:cxn>
                <a:cxn ang="0">
                  <a:pos x="723" y="1032"/>
                </a:cxn>
                <a:cxn ang="0">
                  <a:pos x="602" y="1068"/>
                </a:cxn>
                <a:cxn ang="0">
                  <a:pos x="471" y="1071"/>
                </a:cxn>
                <a:cxn ang="0">
                  <a:pos x="348" y="1042"/>
                </a:cxn>
                <a:cxn ang="0">
                  <a:pos x="239" y="985"/>
                </a:cxn>
                <a:cxn ang="0">
                  <a:pos x="145" y="901"/>
                </a:cxn>
                <a:cxn ang="0">
                  <a:pos x="86" y="819"/>
                </a:cxn>
                <a:cxn ang="0">
                  <a:pos x="36" y="702"/>
                </a:cxn>
                <a:cxn ang="0">
                  <a:pos x="15" y="598"/>
                </a:cxn>
              </a:cxnLst>
              <a:rect l="0" t="0" r="r" b="b"/>
              <a:pathLst>
                <a:path w="1051" h="1089">
                  <a:moveTo>
                    <a:pt x="0" y="545"/>
                  </a:moveTo>
                  <a:lnTo>
                    <a:pt x="0" y="572"/>
                  </a:lnTo>
                  <a:lnTo>
                    <a:pt x="1" y="598"/>
                  </a:lnTo>
                  <a:lnTo>
                    <a:pt x="5" y="629"/>
                  </a:lnTo>
                  <a:lnTo>
                    <a:pt x="10" y="654"/>
                  </a:lnTo>
                  <a:lnTo>
                    <a:pt x="15" y="681"/>
                  </a:lnTo>
                  <a:lnTo>
                    <a:pt x="22" y="706"/>
                  </a:lnTo>
                  <a:lnTo>
                    <a:pt x="39" y="758"/>
                  </a:lnTo>
                  <a:lnTo>
                    <a:pt x="50" y="781"/>
                  </a:lnTo>
                  <a:lnTo>
                    <a:pt x="64" y="804"/>
                  </a:lnTo>
                  <a:lnTo>
                    <a:pt x="76" y="826"/>
                  </a:lnTo>
                  <a:lnTo>
                    <a:pt x="90" y="849"/>
                  </a:lnTo>
                  <a:lnTo>
                    <a:pt x="103" y="869"/>
                  </a:lnTo>
                  <a:lnTo>
                    <a:pt x="119" y="890"/>
                  </a:lnTo>
                  <a:lnTo>
                    <a:pt x="135" y="912"/>
                  </a:lnTo>
                  <a:lnTo>
                    <a:pt x="152" y="930"/>
                  </a:lnTo>
                  <a:lnTo>
                    <a:pt x="171" y="948"/>
                  </a:lnTo>
                  <a:lnTo>
                    <a:pt x="211" y="980"/>
                  </a:lnTo>
                  <a:lnTo>
                    <a:pt x="232" y="996"/>
                  </a:lnTo>
                  <a:lnTo>
                    <a:pt x="252" y="1008"/>
                  </a:lnTo>
                  <a:lnTo>
                    <a:pt x="273" y="1023"/>
                  </a:lnTo>
                  <a:lnTo>
                    <a:pt x="318" y="1046"/>
                  </a:lnTo>
                  <a:lnTo>
                    <a:pt x="344" y="1057"/>
                  </a:lnTo>
                  <a:lnTo>
                    <a:pt x="393" y="1071"/>
                  </a:lnTo>
                  <a:lnTo>
                    <a:pt x="419" y="1078"/>
                  </a:lnTo>
                  <a:lnTo>
                    <a:pt x="443" y="1082"/>
                  </a:lnTo>
                  <a:lnTo>
                    <a:pt x="471" y="1085"/>
                  </a:lnTo>
                  <a:lnTo>
                    <a:pt x="497" y="1087"/>
                  </a:lnTo>
                  <a:lnTo>
                    <a:pt x="524" y="1089"/>
                  </a:lnTo>
                  <a:lnTo>
                    <a:pt x="576" y="1085"/>
                  </a:lnTo>
                  <a:lnTo>
                    <a:pt x="606" y="1082"/>
                  </a:lnTo>
                  <a:lnTo>
                    <a:pt x="630" y="1078"/>
                  </a:lnTo>
                  <a:lnTo>
                    <a:pt x="656" y="1071"/>
                  </a:lnTo>
                  <a:lnTo>
                    <a:pt x="704" y="1057"/>
                  </a:lnTo>
                  <a:lnTo>
                    <a:pt x="730" y="1046"/>
                  </a:lnTo>
                  <a:lnTo>
                    <a:pt x="775" y="1023"/>
                  </a:lnTo>
                  <a:lnTo>
                    <a:pt x="796" y="1008"/>
                  </a:lnTo>
                  <a:lnTo>
                    <a:pt x="819" y="996"/>
                  </a:lnTo>
                  <a:lnTo>
                    <a:pt x="838" y="980"/>
                  </a:lnTo>
                  <a:lnTo>
                    <a:pt x="859" y="964"/>
                  </a:lnTo>
                  <a:lnTo>
                    <a:pt x="879" y="948"/>
                  </a:lnTo>
                  <a:lnTo>
                    <a:pt x="914" y="912"/>
                  </a:lnTo>
                  <a:lnTo>
                    <a:pt x="930" y="890"/>
                  </a:lnTo>
                  <a:lnTo>
                    <a:pt x="945" y="869"/>
                  </a:lnTo>
                  <a:lnTo>
                    <a:pt x="961" y="849"/>
                  </a:lnTo>
                  <a:lnTo>
                    <a:pt x="973" y="826"/>
                  </a:lnTo>
                  <a:lnTo>
                    <a:pt x="987" y="804"/>
                  </a:lnTo>
                  <a:lnTo>
                    <a:pt x="1009" y="758"/>
                  </a:lnTo>
                  <a:lnTo>
                    <a:pt x="1020" y="731"/>
                  </a:lnTo>
                  <a:lnTo>
                    <a:pt x="1033" y="681"/>
                  </a:lnTo>
                  <a:lnTo>
                    <a:pt x="1040" y="654"/>
                  </a:lnTo>
                  <a:lnTo>
                    <a:pt x="1044" y="629"/>
                  </a:lnTo>
                  <a:lnTo>
                    <a:pt x="1047" y="598"/>
                  </a:lnTo>
                  <a:lnTo>
                    <a:pt x="1051" y="545"/>
                  </a:lnTo>
                  <a:lnTo>
                    <a:pt x="1049" y="516"/>
                  </a:lnTo>
                  <a:lnTo>
                    <a:pt x="1047" y="489"/>
                  </a:lnTo>
                  <a:lnTo>
                    <a:pt x="1040" y="434"/>
                  </a:lnTo>
                  <a:lnTo>
                    <a:pt x="1033" y="409"/>
                  </a:lnTo>
                  <a:lnTo>
                    <a:pt x="1027" y="382"/>
                  </a:lnTo>
                  <a:lnTo>
                    <a:pt x="1020" y="357"/>
                  </a:lnTo>
                  <a:lnTo>
                    <a:pt x="988" y="285"/>
                  </a:lnTo>
                  <a:lnTo>
                    <a:pt x="973" y="262"/>
                  </a:lnTo>
                  <a:lnTo>
                    <a:pt x="961" y="240"/>
                  </a:lnTo>
                  <a:lnTo>
                    <a:pt x="945" y="219"/>
                  </a:lnTo>
                  <a:lnTo>
                    <a:pt x="914" y="178"/>
                  </a:lnTo>
                  <a:lnTo>
                    <a:pt x="879" y="142"/>
                  </a:lnTo>
                  <a:lnTo>
                    <a:pt x="860" y="124"/>
                  </a:lnTo>
                  <a:lnTo>
                    <a:pt x="838" y="108"/>
                  </a:lnTo>
                  <a:lnTo>
                    <a:pt x="819" y="93"/>
                  </a:lnTo>
                  <a:lnTo>
                    <a:pt x="796" y="79"/>
                  </a:lnTo>
                  <a:lnTo>
                    <a:pt x="775" y="67"/>
                  </a:lnTo>
                  <a:lnTo>
                    <a:pt x="753" y="52"/>
                  </a:lnTo>
                  <a:lnTo>
                    <a:pt x="730" y="41"/>
                  </a:lnTo>
                  <a:lnTo>
                    <a:pt x="680" y="24"/>
                  </a:lnTo>
                  <a:lnTo>
                    <a:pt x="656" y="16"/>
                  </a:lnTo>
                  <a:lnTo>
                    <a:pt x="630" y="11"/>
                  </a:lnTo>
                  <a:lnTo>
                    <a:pt x="606" y="6"/>
                  </a:lnTo>
                  <a:lnTo>
                    <a:pt x="576" y="2"/>
                  </a:lnTo>
                  <a:lnTo>
                    <a:pt x="550" y="0"/>
                  </a:lnTo>
                  <a:lnTo>
                    <a:pt x="497" y="0"/>
                  </a:lnTo>
                  <a:lnTo>
                    <a:pt x="471" y="2"/>
                  </a:lnTo>
                  <a:lnTo>
                    <a:pt x="443" y="6"/>
                  </a:lnTo>
                  <a:lnTo>
                    <a:pt x="419" y="11"/>
                  </a:lnTo>
                  <a:lnTo>
                    <a:pt x="393" y="16"/>
                  </a:lnTo>
                  <a:lnTo>
                    <a:pt x="368" y="24"/>
                  </a:lnTo>
                  <a:lnTo>
                    <a:pt x="318" y="41"/>
                  </a:lnTo>
                  <a:lnTo>
                    <a:pt x="296" y="52"/>
                  </a:lnTo>
                  <a:lnTo>
                    <a:pt x="273" y="67"/>
                  </a:lnTo>
                  <a:lnTo>
                    <a:pt x="252" y="79"/>
                  </a:lnTo>
                  <a:lnTo>
                    <a:pt x="211" y="108"/>
                  </a:lnTo>
                  <a:lnTo>
                    <a:pt x="190" y="124"/>
                  </a:lnTo>
                  <a:lnTo>
                    <a:pt x="152" y="160"/>
                  </a:lnTo>
                  <a:lnTo>
                    <a:pt x="135" y="178"/>
                  </a:lnTo>
                  <a:lnTo>
                    <a:pt x="103" y="219"/>
                  </a:lnTo>
                  <a:lnTo>
                    <a:pt x="76" y="262"/>
                  </a:lnTo>
                  <a:lnTo>
                    <a:pt x="50" y="308"/>
                  </a:lnTo>
                  <a:lnTo>
                    <a:pt x="39" y="332"/>
                  </a:lnTo>
                  <a:lnTo>
                    <a:pt x="31" y="357"/>
                  </a:lnTo>
                  <a:lnTo>
                    <a:pt x="22" y="382"/>
                  </a:lnTo>
                  <a:lnTo>
                    <a:pt x="15" y="409"/>
                  </a:lnTo>
                  <a:lnTo>
                    <a:pt x="10" y="434"/>
                  </a:lnTo>
                  <a:lnTo>
                    <a:pt x="5" y="461"/>
                  </a:lnTo>
                  <a:lnTo>
                    <a:pt x="1" y="489"/>
                  </a:lnTo>
                  <a:lnTo>
                    <a:pt x="0" y="516"/>
                  </a:lnTo>
                  <a:lnTo>
                    <a:pt x="0" y="545"/>
                  </a:lnTo>
                  <a:lnTo>
                    <a:pt x="13" y="545"/>
                  </a:lnTo>
                  <a:lnTo>
                    <a:pt x="13" y="516"/>
                  </a:lnTo>
                  <a:lnTo>
                    <a:pt x="15" y="489"/>
                  </a:lnTo>
                  <a:lnTo>
                    <a:pt x="19" y="464"/>
                  </a:lnTo>
                  <a:lnTo>
                    <a:pt x="24" y="437"/>
                  </a:lnTo>
                  <a:lnTo>
                    <a:pt x="29" y="412"/>
                  </a:lnTo>
                  <a:lnTo>
                    <a:pt x="36" y="385"/>
                  </a:lnTo>
                  <a:lnTo>
                    <a:pt x="45" y="360"/>
                  </a:lnTo>
                  <a:lnTo>
                    <a:pt x="53" y="339"/>
                  </a:lnTo>
                  <a:lnTo>
                    <a:pt x="64" y="315"/>
                  </a:lnTo>
                  <a:lnTo>
                    <a:pt x="86" y="269"/>
                  </a:lnTo>
                  <a:lnTo>
                    <a:pt x="114" y="226"/>
                  </a:lnTo>
                  <a:lnTo>
                    <a:pt x="145" y="188"/>
                  </a:lnTo>
                  <a:lnTo>
                    <a:pt x="162" y="170"/>
                  </a:lnTo>
                  <a:lnTo>
                    <a:pt x="200" y="135"/>
                  </a:lnTo>
                  <a:lnTo>
                    <a:pt x="218" y="118"/>
                  </a:lnTo>
                  <a:lnTo>
                    <a:pt x="259" y="90"/>
                  </a:lnTo>
                  <a:lnTo>
                    <a:pt x="280" y="77"/>
                  </a:lnTo>
                  <a:lnTo>
                    <a:pt x="303" y="67"/>
                  </a:lnTo>
                  <a:lnTo>
                    <a:pt x="325" y="56"/>
                  </a:lnTo>
                  <a:lnTo>
                    <a:pt x="372" y="38"/>
                  </a:lnTo>
                  <a:lnTo>
                    <a:pt x="396" y="31"/>
                  </a:lnTo>
                  <a:lnTo>
                    <a:pt x="422" y="25"/>
                  </a:lnTo>
                  <a:lnTo>
                    <a:pt x="446" y="20"/>
                  </a:lnTo>
                  <a:lnTo>
                    <a:pt x="471" y="16"/>
                  </a:lnTo>
                  <a:lnTo>
                    <a:pt x="497" y="15"/>
                  </a:lnTo>
                  <a:lnTo>
                    <a:pt x="550" y="15"/>
                  </a:lnTo>
                  <a:lnTo>
                    <a:pt x="576" y="16"/>
                  </a:lnTo>
                  <a:lnTo>
                    <a:pt x="602" y="20"/>
                  </a:lnTo>
                  <a:lnTo>
                    <a:pt x="626" y="25"/>
                  </a:lnTo>
                  <a:lnTo>
                    <a:pt x="652" y="31"/>
                  </a:lnTo>
                  <a:lnTo>
                    <a:pt x="677" y="38"/>
                  </a:lnTo>
                  <a:lnTo>
                    <a:pt x="723" y="56"/>
                  </a:lnTo>
                  <a:lnTo>
                    <a:pt x="746" y="67"/>
                  </a:lnTo>
                  <a:lnTo>
                    <a:pt x="768" y="77"/>
                  </a:lnTo>
                  <a:lnTo>
                    <a:pt x="789" y="90"/>
                  </a:lnTo>
                  <a:lnTo>
                    <a:pt x="812" y="104"/>
                  </a:lnTo>
                  <a:lnTo>
                    <a:pt x="831" y="118"/>
                  </a:lnTo>
                  <a:lnTo>
                    <a:pt x="850" y="135"/>
                  </a:lnTo>
                  <a:lnTo>
                    <a:pt x="869" y="153"/>
                  </a:lnTo>
                  <a:lnTo>
                    <a:pt x="904" y="188"/>
                  </a:lnTo>
                  <a:lnTo>
                    <a:pt x="935" y="226"/>
                  </a:lnTo>
                  <a:lnTo>
                    <a:pt x="950" y="247"/>
                  </a:lnTo>
                  <a:lnTo>
                    <a:pt x="962" y="269"/>
                  </a:lnTo>
                  <a:lnTo>
                    <a:pt x="975" y="292"/>
                  </a:lnTo>
                  <a:lnTo>
                    <a:pt x="1006" y="360"/>
                  </a:lnTo>
                  <a:lnTo>
                    <a:pt x="1013" y="385"/>
                  </a:lnTo>
                  <a:lnTo>
                    <a:pt x="1020" y="412"/>
                  </a:lnTo>
                  <a:lnTo>
                    <a:pt x="1027" y="437"/>
                  </a:lnTo>
                  <a:lnTo>
                    <a:pt x="1033" y="489"/>
                  </a:lnTo>
                  <a:lnTo>
                    <a:pt x="1035" y="516"/>
                  </a:lnTo>
                  <a:lnTo>
                    <a:pt x="1037" y="545"/>
                  </a:lnTo>
                  <a:lnTo>
                    <a:pt x="1033" y="598"/>
                  </a:lnTo>
                  <a:lnTo>
                    <a:pt x="1030" y="625"/>
                  </a:lnTo>
                  <a:lnTo>
                    <a:pt x="1027" y="650"/>
                  </a:lnTo>
                  <a:lnTo>
                    <a:pt x="1020" y="677"/>
                  </a:lnTo>
                  <a:lnTo>
                    <a:pt x="1006" y="727"/>
                  </a:lnTo>
                  <a:lnTo>
                    <a:pt x="995" y="751"/>
                  </a:lnTo>
                  <a:lnTo>
                    <a:pt x="976" y="797"/>
                  </a:lnTo>
                  <a:lnTo>
                    <a:pt x="962" y="819"/>
                  </a:lnTo>
                  <a:lnTo>
                    <a:pt x="950" y="842"/>
                  </a:lnTo>
                  <a:lnTo>
                    <a:pt x="935" y="862"/>
                  </a:lnTo>
                  <a:lnTo>
                    <a:pt x="919" y="883"/>
                  </a:lnTo>
                  <a:lnTo>
                    <a:pt x="904" y="901"/>
                  </a:lnTo>
                  <a:lnTo>
                    <a:pt x="869" y="937"/>
                  </a:lnTo>
                  <a:lnTo>
                    <a:pt x="852" y="953"/>
                  </a:lnTo>
                  <a:lnTo>
                    <a:pt x="831" y="969"/>
                  </a:lnTo>
                  <a:lnTo>
                    <a:pt x="812" y="985"/>
                  </a:lnTo>
                  <a:lnTo>
                    <a:pt x="789" y="998"/>
                  </a:lnTo>
                  <a:lnTo>
                    <a:pt x="768" y="1012"/>
                  </a:lnTo>
                  <a:lnTo>
                    <a:pt x="723" y="1032"/>
                  </a:lnTo>
                  <a:lnTo>
                    <a:pt x="701" y="1042"/>
                  </a:lnTo>
                  <a:lnTo>
                    <a:pt x="652" y="1057"/>
                  </a:lnTo>
                  <a:lnTo>
                    <a:pt x="626" y="1064"/>
                  </a:lnTo>
                  <a:lnTo>
                    <a:pt x="602" y="1068"/>
                  </a:lnTo>
                  <a:lnTo>
                    <a:pt x="576" y="1071"/>
                  </a:lnTo>
                  <a:lnTo>
                    <a:pt x="524" y="1075"/>
                  </a:lnTo>
                  <a:lnTo>
                    <a:pt x="497" y="1073"/>
                  </a:lnTo>
                  <a:lnTo>
                    <a:pt x="471" y="1071"/>
                  </a:lnTo>
                  <a:lnTo>
                    <a:pt x="446" y="1068"/>
                  </a:lnTo>
                  <a:lnTo>
                    <a:pt x="422" y="1064"/>
                  </a:lnTo>
                  <a:lnTo>
                    <a:pt x="396" y="1057"/>
                  </a:lnTo>
                  <a:lnTo>
                    <a:pt x="348" y="1042"/>
                  </a:lnTo>
                  <a:lnTo>
                    <a:pt x="325" y="1032"/>
                  </a:lnTo>
                  <a:lnTo>
                    <a:pt x="280" y="1012"/>
                  </a:lnTo>
                  <a:lnTo>
                    <a:pt x="259" y="998"/>
                  </a:lnTo>
                  <a:lnTo>
                    <a:pt x="239" y="985"/>
                  </a:lnTo>
                  <a:lnTo>
                    <a:pt x="218" y="969"/>
                  </a:lnTo>
                  <a:lnTo>
                    <a:pt x="181" y="937"/>
                  </a:lnTo>
                  <a:lnTo>
                    <a:pt x="162" y="919"/>
                  </a:lnTo>
                  <a:lnTo>
                    <a:pt x="145" y="901"/>
                  </a:lnTo>
                  <a:lnTo>
                    <a:pt x="129" y="883"/>
                  </a:lnTo>
                  <a:lnTo>
                    <a:pt x="114" y="862"/>
                  </a:lnTo>
                  <a:lnTo>
                    <a:pt x="100" y="842"/>
                  </a:lnTo>
                  <a:lnTo>
                    <a:pt x="86" y="819"/>
                  </a:lnTo>
                  <a:lnTo>
                    <a:pt x="74" y="797"/>
                  </a:lnTo>
                  <a:lnTo>
                    <a:pt x="64" y="774"/>
                  </a:lnTo>
                  <a:lnTo>
                    <a:pt x="53" y="751"/>
                  </a:lnTo>
                  <a:lnTo>
                    <a:pt x="36" y="702"/>
                  </a:lnTo>
                  <a:lnTo>
                    <a:pt x="29" y="677"/>
                  </a:lnTo>
                  <a:lnTo>
                    <a:pt x="24" y="650"/>
                  </a:lnTo>
                  <a:lnTo>
                    <a:pt x="19" y="625"/>
                  </a:lnTo>
                  <a:lnTo>
                    <a:pt x="15" y="598"/>
                  </a:lnTo>
                  <a:lnTo>
                    <a:pt x="13" y="572"/>
                  </a:lnTo>
                  <a:lnTo>
                    <a:pt x="13" y="545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307" y="1374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379" y="137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56" y="1386"/>
              <a:ext cx="62" cy="65"/>
            </a:xfrm>
            <a:prstGeom prst="ellipse">
              <a:avLst/>
            </a:prstGeom>
            <a:solidFill>
              <a:srgbClr val="804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530" y="1404"/>
              <a:ext cx="62" cy="65"/>
            </a:xfrm>
            <a:prstGeom prst="ellipse">
              <a:avLst/>
            </a:prstGeom>
            <a:solidFill>
              <a:srgbClr val="804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599" y="1428"/>
              <a:ext cx="63" cy="64"/>
            </a:xfrm>
            <a:prstGeom prst="ellipse">
              <a:avLst/>
            </a:prstGeom>
            <a:solidFill>
              <a:srgbClr val="804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669" y="1456"/>
              <a:ext cx="60" cy="65"/>
            </a:xfrm>
            <a:prstGeom prst="ellipse">
              <a:avLst/>
            </a:prstGeom>
            <a:solidFill>
              <a:srgbClr val="804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734" y="1488"/>
              <a:ext cx="63" cy="65"/>
            </a:xfrm>
            <a:prstGeom prst="ellipse">
              <a:avLst/>
            </a:prstGeom>
            <a:solidFill>
              <a:srgbClr val="804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792" y="1537"/>
              <a:ext cx="62" cy="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850" y="1585"/>
              <a:ext cx="63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902" y="1639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953" y="1691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991" y="1755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027" y="1823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063" y="1891"/>
              <a:ext cx="63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89" y="197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107" y="2056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117" y="2133"/>
              <a:ext cx="61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122" y="220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237" y="137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161" y="1386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087" y="1404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017" y="1428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950" y="1456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82" y="1488"/>
              <a:ext cx="63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825" y="1537"/>
              <a:ext cx="62" cy="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766" y="1585"/>
              <a:ext cx="63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716" y="1639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666" y="1691"/>
              <a:ext cx="60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626" y="1755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90" y="1823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55" y="1891"/>
              <a:ext cx="61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27" y="197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10" y="2056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01" y="212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94" y="2199"/>
              <a:ext cx="63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1307" y="3030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1379" y="302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1456" y="3018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1530" y="3000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1599" y="297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1669" y="2948"/>
              <a:ext cx="60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1734" y="291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1792" y="2867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1850" y="2819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1902" y="2765"/>
              <a:ext cx="63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1953" y="2713"/>
              <a:ext cx="62" cy="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1991" y="2649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2027" y="2581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2063" y="2513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2089" y="2429"/>
              <a:ext cx="63" cy="62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2107" y="2348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2117" y="2271"/>
              <a:ext cx="61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237" y="302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161" y="3018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087" y="3000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017" y="297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950" y="2948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882" y="2916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825" y="2867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766" y="2819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719" y="2769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666" y="2706"/>
              <a:ext cx="60" cy="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626" y="2642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590" y="2574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555" y="2506"/>
              <a:ext cx="61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527" y="2421"/>
              <a:ext cx="63" cy="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10" y="2341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501" y="2264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2353" y="1404"/>
              <a:ext cx="604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2353" y="1508"/>
              <a:ext cx="604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2353" y="1612"/>
              <a:ext cx="604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2353" y="1716"/>
              <a:ext cx="604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2353" y="1822"/>
              <a:ext cx="604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2119" y="1822"/>
              <a:ext cx="234" cy="8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H="1">
              <a:off x="2081" y="1716"/>
              <a:ext cx="272" cy="1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H="1">
              <a:off x="2048" y="1612"/>
              <a:ext cx="305" cy="15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2008" y="1508"/>
              <a:ext cx="345" cy="19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H="1">
              <a:off x="1958" y="1404"/>
              <a:ext cx="395" cy="24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874" y="1959"/>
              <a:ext cx="497" cy="516"/>
            </a:xfrm>
            <a:custGeom>
              <a:avLst/>
              <a:gdLst/>
              <a:ahLst/>
              <a:cxnLst>
                <a:cxn ang="0">
                  <a:pos x="5" y="310"/>
                </a:cxn>
                <a:cxn ang="0">
                  <a:pos x="19" y="359"/>
                </a:cxn>
                <a:cxn ang="0">
                  <a:pos x="41" y="402"/>
                </a:cxn>
                <a:cxn ang="0">
                  <a:pos x="71" y="441"/>
                </a:cxn>
                <a:cxn ang="0">
                  <a:pos x="109" y="471"/>
                </a:cxn>
                <a:cxn ang="0">
                  <a:pos x="152" y="496"/>
                </a:cxn>
                <a:cxn ang="0">
                  <a:pos x="220" y="514"/>
                </a:cxn>
                <a:cxn ang="0">
                  <a:pos x="310" y="507"/>
                </a:cxn>
                <a:cxn ang="0">
                  <a:pos x="365" y="484"/>
                </a:cxn>
                <a:cxn ang="0">
                  <a:pos x="407" y="457"/>
                </a:cxn>
                <a:cxn ang="0">
                  <a:pos x="440" y="423"/>
                </a:cxn>
                <a:cxn ang="0">
                  <a:pos x="465" y="380"/>
                </a:cxn>
                <a:cxn ang="0">
                  <a:pos x="488" y="323"/>
                </a:cxn>
                <a:cxn ang="0">
                  <a:pos x="495" y="230"/>
                </a:cxn>
                <a:cxn ang="0">
                  <a:pos x="481" y="171"/>
                </a:cxn>
                <a:cxn ang="0">
                  <a:pos x="453" y="115"/>
                </a:cxn>
                <a:cxn ang="0">
                  <a:pos x="424" y="76"/>
                </a:cxn>
                <a:cxn ang="0">
                  <a:pos x="386" y="45"/>
                </a:cxn>
                <a:cxn ang="0">
                  <a:pos x="310" y="8"/>
                </a:cxn>
                <a:cxn ang="0">
                  <a:pos x="221" y="0"/>
                </a:cxn>
                <a:cxn ang="0">
                  <a:pos x="173" y="11"/>
                </a:cxn>
                <a:cxn ang="0">
                  <a:pos x="128" y="31"/>
                </a:cxn>
                <a:cxn ang="0">
                  <a:pos x="71" y="76"/>
                </a:cxn>
                <a:cxn ang="0">
                  <a:pos x="41" y="115"/>
                </a:cxn>
                <a:cxn ang="0">
                  <a:pos x="19" y="158"/>
                </a:cxn>
                <a:cxn ang="0">
                  <a:pos x="5" y="206"/>
                </a:cxn>
                <a:cxn ang="0">
                  <a:pos x="13" y="258"/>
                </a:cxn>
                <a:cxn ang="0">
                  <a:pos x="20" y="197"/>
                </a:cxn>
                <a:cxn ang="0">
                  <a:pos x="36" y="153"/>
                </a:cxn>
                <a:cxn ang="0">
                  <a:pos x="58" y="111"/>
                </a:cxn>
                <a:cxn ang="0">
                  <a:pos x="105" y="63"/>
                </a:cxn>
                <a:cxn ang="0">
                  <a:pos x="157" y="34"/>
                </a:cxn>
                <a:cxn ang="0">
                  <a:pos x="201" y="20"/>
                </a:cxn>
                <a:cxn ang="0">
                  <a:pos x="282" y="17"/>
                </a:cxn>
                <a:cxn ang="0">
                  <a:pos x="329" y="29"/>
                </a:cxn>
                <a:cxn ang="0">
                  <a:pos x="398" y="70"/>
                </a:cxn>
                <a:cxn ang="0">
                  <a:pos x="443" y="122"/>
                </a:cxn>
                <a:cxn ang="0">
                  <a:pos x="467" y="174"/>
                </a:cxn>
                <a:cxn ang="0">
                  <a:pos x="481" y="233"/>
                </a:cxn>
                <a:cxn ang="0">
                  <a:pos x="474" y="319"/>
                </a:cxn>
                <a:cxn ang="0">
                  <a:pos x="455" y="373"/>
                </a:cxn>
                <a:cxn ang="0">
                  <a:pos x="429" y="412"/>
                </a:cxn>
                <a:cxn ang="0">
                  <a:pos x="396" y="446"/>
                </a:cxn>
                <a:cxn ang="0">
                  <a:pos x="358" y="473"/>
                </a:cxn>
                <a:cxn ang="0">
                  <a:pos x="306" y="493"/>
                </a:cxn>
                <a:cxn ang="0">
                  <a:pos x="223" y="500"/>
                </a:cxn>
                <a:cxn ang="0">
                  <a:pos x="155" y="482"/>
                </a:cxn>
                <a:cxn ang="0">
                  <a:pos x="116" y="461"/>
                </a:cxn>
                <a:cxn ang="0">
                  <a:pos x="74" y="421"/>
                </a:cxn>
                <a:cxn ang="0">
                  <a:pos x="46" y="384"/>
                </a:cxn>
                <a:cxn ang="0">
                  <a:pos x="27" y="342"/>
                </a:cxn>
                <a:cxn ang="0">
                  <a:pos x="15" y="294"/>
                </a:cxn>
              </a:cxnLst>
              <a:rect l="0" t="0" r="r" b="b"/>
              <a:pathLst>
                <a:path w="497" h="516">
                  <a:moveTo>
                    <a:pt x="0" y="258"/>
                  </a:moveTo>
                  <a:lnTo>
                    <a:pt x="0" y="283"/>
                  </a:lnTo>
                  <a:lnTo>
                    <a:pt x="1" y="298"/>
                  </a:lnTo>
                  <a:lnTo>
                    <a:pt x="5" y="310"/>
                  </a:lnTo>
                  <a:lnTo>
                    <a:pt x="7" y="323"/>
                  </a:lnTo>
                  <a:lnTo>
                    <a:pt x="10" y="334"/>
                  </a:lnTo>
                  <a:lnTo>
                    <a:pt x="13" y="346"/>
                  </a:lnTo>
                  <a:lnTo>
                    <a:pt x="19" y="359"/>
                  </a:lnTo>
                  <a:lnTo>
                    <a:pt x="22" y="369"/>
                  </a:lnTo>
                  <a:lnTo>
                    <a:pt x="29" y="380"/>
                  </a:lnTo>
                  <a:lnTo>
                    <a:pt x="36" y="391"/>
                  </a:lnTo>
                  <a:lnTo>
                    <a:pt x="41" y="402"/>
                  </a:lnTo>
                  <a:lnTo>
                    <a:pt x="48" y="411"/>
                  </a:lnTo>
                  <a:lnTo>
                    <a:pt x="55" y="423"/>
                  </a:lnTo>
                  <a:lnTo>
                    <a:pt x="64" y="432"/>
                  </a:lnTo>
                  <a:lnTo>
                    <a:pt x="71" y="441"/>
                  </a:lnTo>
                  <a:lnTo>
                    <a:pt x="79" y="448"/>
                  </a:lnTo>
                  <a:lnTo>
                    <a:pt x="88" y="457"/>
                  </a:lnTo>
                  <a:lnTo>
                    <a:pt x="98" y="464"/>
                  </a:lnTo>
                  <a:lnTo>
                    <a:pt x="109" y="471"/>
                  </a:lnTo>
                  <a:lnTo>
                    <a:pt x="119" y="477"/>
                  </a:lnTo>
                  <a:lnTo>
                    <a:pt x="128" y="484"/>
                  </a:lnTo>
                  <a:lnTo>
                    <a:pt x="138" y="491"/>
                  </a:lnTo>
                  <a:lnTo>
                    <a:pt x="152" y="496"/>
                  </a:lnTo>
                  <a:lnTo>
                    <a:pt x="173" y="504"/>
                  </a:lnTo>
                  <a:lnTo>
                    <a:pt x="197" y="511"/>
                  </a:lnTo>
                  <a:lnTo>
                    <a:pt x="209" y="513"/>
                  </a:lnTo>
                  <a:lnTo>
                    <a:pt x="220" y="514"/>
                  </a:lnTo>
                  <a:lnTo>
                    <a:pt x="235" y="516"/>
                  </a:lnTo>
                  <a:lnTo>
                    <a:pt x="259" y="516"/>
                  </a:lnTo>
                  <a:lnTo>
                    <a:pt x="297" y="511"/>
                  </a:lnTo>
                  <a:lnTo>
                    <a:pt x="310" y="507"/>
                  </a:lnTo>
                  <a:lnTo>
                    <a:pt x="320" y="504"/>
                  </a:lnTo>
                  <a:lnTo>
                    <a:pt x="332" y="500"/>
                  </a:lnTo>
                  <a:lnTo>
                    <a:pt x="344" y="496"/>
                  </a:lnTo>
                  <a:lnTo>
                    <a:pt x="365" y="484"/>
                  </a:lnTo>
                  <a:lnTo>
                    <a:pt x="375" y="477"/>
                  </a:lnTo>
                  <a:lnTo>
                    <a:pt x="386" y="471"/>
                  </a:lnTo>
                  <a:lnTo>
                    <a:pt x="394" y="464"/>
                  </a:lnTo>
                  <a:lnTo>
                    <a:pt x="407" y="457"/>
                  </a:lnTo>
                  <a:lnTo>
                    <a:pt x="415" y="448"/>
                  </a:lnTo>
                  <a:lnTo>
                    <a:pt x="424" y="441"/>
                  </a:lnTo>
                  <a:lnTo>
                    <a:pt x="431" y="432"/>
                  </a:lnTo>
                  <a:lnTo>
                    <a:pt x="440" y="423"/>
                  </a:lnTo>
                  <a:lnTo>
                    <a:pt x="446" y="411"/>
                  </a:lnTo>
                  <a:lnTo>
                    <a:pt x="453" y="402"/>
                  </a:lnTo>
                  <a:lnTo>
                    <a:pt x="459" y="391"/>
                  </a:lnTo>
                  <a:lnTo>
                    <a:pt x="465" y="380"/>
                  </a:lnTo>
                  <a:lnTo>
                    <a:pt x="478" y="359"/>
                  </a:lnTo>
                  <a:lnTo>
                    <a:pt x="481" y="346"/>
                  </a:lnTo>
                  <a:lnTo>
                    <a:pt x="485" y="334"/>
                  </a:lnTo>
                  <a:lnTo>
                    <a:pt x="488" y="323"/>
                  </a:lnTo>
                  <a:lnTo>
                    <a:pt x="491" y="310"/>
                  </a:lnTo>
                  <a:lnTo>
                    <a:pt x="497" y="271"/>
                  </a:lnTo>
                  <a:lnTo>
                    <a:pt x="497" y="246"/>
                  </a:lnTo>
                  <a:lnTo>
                    <a:pt x="495" y="230"/>
                  </a:lnTo>
                  <a:lnTo>
                    <a:pt x="493" y="219"/>
                  </a:lnTo>
                  <a:lnTo>
                    <a:pt x="491" y="206"/>
                  </a:lnTo>
                  <a:lnTo>
                    <a:pt x="485" y="181"/>
                  </a:lnTo>
                  <a:lnTo>
                    <a:pt x="481" y="171"/>
                  </a:lnTo>
                  <a:lnTo>
                    <a:pt x="478" y="158"/>
                  </a:lnTo>
                  <a:lnTo>
                    <a:pt x="465" y="135"/>
                  </a:lnTo>
                  <a:lnTo>
                    <a:pt x="459" y="124"/>
                  </a:lnTo>
                  <a:lnTo>
                    <a:pt x="453" y="115"/>
                  </a:lnTo>
                  <a:lnTo>
                    <a:pt x="446" y="104"/>
                  </a:lnTo>
                  <a:lnTo>
                    <a:pt x="440" y="94"/>
                  </a:lnTo>
                  <a:lnTo>
                    <a:pt x="431" y="85"/>
                  </a:lnTo>
                  <a:lnTo>
                    <a:pt x="424" y="76"/>
                  </a:lnTo>
                  <a:lnTo>
                    <a:pt x="415" y="67"/>
                  </a:lnTo>
                  <a:lnTo>
                    <a:pt x="405" y="60"/>
                  </a:lnTo>
                  <a:lnTo>
                    <a:pt x="394" y="52"/>
                  </a:lnTo>
                  <a:lnTo>
                    <a:pt x="386" y="45"/>
                  </a:lnTo>
                  <a:lnTo>
                    <a:pt x="375" y="38"/>
                  </a:lnTo>
                  <a:lnTo>
                    <a:pt x="332" y="15"/>
                  </a:lnTo>
                  <a:lnTo>
                    <a:pt x="320" y="11"/>
                  </a:lnTo>
                  <a:lnTo>
                    <a:pt x="310" y="8"/>
                  </a:lnTo>
                  <a:lnTo>
                    <a:pt x="297" y="6"/>
                  </a:lnTo>
                  <a:lnTo>
                    <a:pt x="285" y="2"/>
                  </a:lnTo>
                  <a:lnTo>
                    <a:pt x="272" y="0"/>
                  </a:lnTo>
                  <a:lnTo>
                    <a:pt x="221" y="0"/>
                  </a:lnTo>
                  <a:lnTo>
                    <a:pt x="209" y="2"/>
                  </a:lnTo>
                  <a:lnTo>
                    <a:pt x="197" y="6"/>
                  </a:lnTo>
                  <a:lnTo>
                    <a:pt x="185" y="8"/>
                  </a:lnTo>
                  <a:lnTo>
                    <a:pt x="173" y="11"/>
                  </a:lnTo>
                  <a:lnTo>
                    <a:pt x="161" y="15"/>
                  </a:lnTo>
                  <a:lnTo>
                    <a:pt x="150" y="20"/>
                  </a:lnTo>
                  <a:lnTo>
                    <a:pt x="138" y="26"/>
                  </a:lnTo>
                  <a:lnTo>
                    <a:pt x="128" y="31"/>
                  </a:lnTo>
                  <a:lnTo>
                    <a:pt x="119" y="38"/>
                  </a:lnTo>
                  <a:lnTo>
                    <a:pt x="98" y="52"/>
                  </a:lnTo>
                  <a:lnTo>
                    <a:pt x="79" y="67"/>
                  </a:lnTo>
                  <a:lnTo>
                    <a:pt x="71" y="76"/>
                  </a:lnTo>
                  <a:lnTo>
                    <a:pt x="64" y="85"/>
                  </a:lnTo>
                  <a:lnTo>
                    <a:pt x="55" y="94"/>
                  </a:lnTo>
                  <a:lnTo>
                    <a:pt x="48" y="104"/>
                  </a:lnTo>
                  <a:lnTo>
                    <a:pt x="41" y="115"/>
                  </a:lnTo>
                  <a:lnTo>
                    <a:pt x="36" y="124"/>
                  </a:lnTo>
                  <a:lnTo>
                    <a:pt x="29" y="135"/>
                  </a:lnTo>
                  <a:lnTo>
                    <a:pt x="22" y="145"/>
                  </a:lnTo>
                  <a:lnTo>
                    <a:pt x="19" y="158"/>
                  </a:lnTo>
                  <a:lnTo>
                    <a:pt x="13" y="171"/>
                  </a:lnTo>
                  <a:lnTo>
                    <a:pt x="10" y="181"/>
                  </a:lnTo>
                  <a:lnTo>
                    <a:pt x="7" y="194"/>
                  </a:lnTo>
                  <a:lnTo>
                    <a:pt x="5" y="206"/>
                  </a:lnTo>
                  <a:lnTo>
                    <a:pt x="1" y="219"/>
                  </a:lnTo>
                  <a:lnTo>
                    <a:pt x="0" y="231"/>
                  </a:lnTo>
                  <a:lnTo>
                    <a:pt x="0" y="258"/>
                  </a:lnTo>
                  <a:lnTo>
                    <a:pt x="13" y="258"/>
                  </a:lnTo>
                  <a:lnTo>
                    <a:pt x="13" y="231"/>
                  </a:lnTo>
                  <a:lnTo>
                    <a:pt x="15" y="222"/>
                  </a:lnTo>
                  <a:lnTo>
                    <a:pt x="19" y="210"/>
                  </a:lnTo>
                  <a:lnTo>
                    <a:pt x="20" y="197"/>
                  </a:lnTo>
                  <a:lnTo>
                    <a:pt x="24" y="185"/>
                  </a:lnTo>
                  <a:lnTo>
                    <a:pt x="27" y="174"/>
                  </a:lnTo>
                  <a:lnTo>
                    <a:pt x="33" y="162"/>
                  </a:lnTo>
                  <a:lnTo>
                    <a:pt x="36" y="153"/>
                  </a:lnTo>
                  <a:lnTo>
                    <a:pt x="39" y="142"/>
                  </a:lnTo>
                  <a:lnTo>
                    <a:pt x="46" y="131"/>
                  </a:lnTo>
                  <a:lnTo>
                    <a:pt x="52" y="122"/>
                  </a:lnTo>
                  <a:lnTo>
                    <a:pt x="58" y="111"/>
                  </a:lnTo>
                  <a:lnTo>
                    <a:pt x="74" y="95"/>
                  </a:lnTo>
                  <a:lnTo>
                    <a:pt x="81" y="86"/>
                  </a:lnTo>
                  <a:lnTo>
                    <a:pt x="90" y="77"/>
                  </a:lnTo>
                  <a:lnTo>
                    <a:pt x="105" y="63"/>
                  </a:lnTo>
                  <a:lnTo>
                    <a:pt x="126" y="49"/>
                  </a:lnTo>
                  <a:lnTo>
                    <a:pt x="135" y="45"/>
                  </a:lnTo>
                  <a:lnTo>
                    <a:pt x="145" y="40"/>
                  </a:lnTo>
                  <a:lnTo>
                    <a:pt x="157" y="34"/>
                  </a:lnTo>
                  <a:lnTo>
                    <a:pt x="168" y="29"/>
                  </a:lnTo>
                  <a:lnTo>
                    <a:pt x="176" y="26"/>
                  </a:lnTo>
                  <a:lnTo>
                    <a:pt x="188" y="22"/>
                  </a:lnTo>
                  <a:lnTo>
                    <a:pt x="201" y="20"/>
                  </a:lnTo>
                  <a:lnTo>
                    <a:pt x="213" y="17"/>
                  </a:lnTo>
                  <a:lnTo>
                    <a:pt x="221" y="15"/>
                  </a:lnTo>
                  <a:lnTo>
                    <a:pt x="272" y="15"/>
                  </a:lnTo>
                  <a:lnTo>
                    <a:pt x="282" y="17"/>
                  </a:lnTo>
                  <a:lnTo>
                    <a:pt x="294" y="20"/>
                  </a:lnTo>
                  <a:lnTo>
                    <a:pt x="306" y="22"/>
                  </a:lnTo>
                  <a:lnTo>
                    <a:pt x="317" y="26"/>
                  </a:lnTo>
                  <a:lnTo>
                    <a:pt x="329" y="29"/>
                  </a:lnTo>
                  <a:lnTo>
                    <a:pt x="369" y="49"/>
                  </a:lnTo>
                  <a:lnTo>
                    <a:pt x="379" y="56"/>
                  </a:lnTo>
                  <a:lnTo>
                    <a:pt x="388" y="63"/>
                  </a:lnTo>
                  <a:lnTo>
                    <a:pt x="398" y="70"/>
                  </a:lnTo>
                  <a:lnTo>
                    <a:pt x="414" y="86"/>
                  </a:lnTo>
                  <a:lnTo>
                    <a:pt x="420" y="95"/>
                  </a:lnTo>
                  <a:lnTo>
                    <a:pt x="436" y="111"/>
                  </a:lnTo>
                  <a:lnTo>
                    <a:pt x="443" y="122"/>
                  </a:lnTo>
                  <a:lnTo>
                    <a:pt x="448" y="131"/>
                  </a:lnTo>
                  <a:lnTo>
                    <a:pt x="455" y="142"/>
                  </a:lnTo>
                  <a:lnTo>
                    <a:pt x="464" y="162"/>
                  </a:lnTo>
                  <a:lnTo>
                    <a:pt x="467" y="174"/>
                  </a:lnTo>
                  <a:lnTo>
                    <a:pt x="471" y="185"/>
                  </a:lnTo>
                  <a:lnTo>
                    <a:pt x="478" y="210"/>
                  </a:lnTo>
                  <a:lnTo>
                    <a:pt x="479" y="222"/>
                  </a:lnTo>
                  <a:lnTo>
                    <a:pt x="481" y="233"/>
                  </a:lnTo>
                  <a:lnTo>
                    <a:pt x="483" y="246"/>
                  </a:lnTo>
                  <a:lnTo>
                    <a:pt x="483" y="271"/>
                  </a:lnTo>
                  <a:lnTo>
                    <a:pt x="478" y="307"/>
                  </a:lnTo>
                  <a:lnTo>
                    <a:pt x="474" y="319"/>
                  </a:lnTo>
                  <a:lnTo>
                    <a:pt x="471" y="330"/>
                  </a:lnTo>
                  <a:lnTo>
                    <a:pt x="467" y="342"/>
                  </a:lnTo>
                  <a:lnTo>
                    <a:pt x="464" y="351"/>
                  </a:lnTo>
                  <a:lnTo>
                    <a:pt x="455" y="373"/>
                  </a:lnTo>
                  <a:lnTo>
                    <a:pt x="448" y="384"/>
                  </a:lnTo>
                  <a:lnTo>
                    <a:pt x="443" y="394"/>
                  </a:lnTo>
                  <a:lnTo>
                    <a:pt x="436" y="403"/>
                  </a:lnTo>
                  <a:lnTo>
                    <a:pt x="429" y="412"/>
                  </a:lnTo>
                  <a:lnTo>
                    <a:pt x="420" y="421"/>
                  </a:lnTo>
                  <a:lnTo>
                    <a:pt x="414" y="430"/>
                  </a:lnTo>
                  <a:lnTo>
                    <a:pt x="405" y="437"/>
                  </a:lnTo>
                  <a:lnTo>
                    <a:pt x="396" y="446"/>
                  </a:lnTo>
                  <a:lnTo>
                    <a:pt x="388" y="453"/>
                  </a:lnTo>
                  <a:lnTo>
                    <a:pt x="379" y="461"/>
                  </a:lnTo>
                  <a:lnTo>
                    <a:pt x="369" y="466"/>
                  </a:lnTo>
                  <a:lnTo>
                    <a:pt x="358" y="473"/>
                  </a:lnTo>
                  <a:lnTo>
                    <a:pt x="337" y="482"/>
                  </a:lnTo>
                  <a:lnTo>
                    <a:pt x="329" y="486"/>
                  </a:lnTo>
                  <a:lnTo>
                    <a:pt x="317" y="489"/>
                  </a:lnTo>
                  <a:lnTo>
                    <a:pt x="306" y="493"/>
                  </a:lnTo>
                  <a:lnTo>
                    <a:pt x="294" y="496"/>
                  </a:lnTo>
                  <a:lnTo>
                    <a:pt x="259" y="502"/>
                  </a:lnTo>
                  <a:lnTo>
                    <a:pt x="235" y="502"/>
                  </a:lnTo>
                  <a:lnTo>
                    <a:pt x="223" y="500"/>
                  </a:lnTo>
                  <a:lnTo>
                    <a:pt x="213" y="498"/>
                  </a:lnTo>
                  <a:lnTo>
                    <a:pt x="201" y="496"/>
                  </a:lnTo>
                  <a:lnTo>
                    <a:pt x="176" y="489"/>
                  </a:lnTo>
                  <a:lnTo>
                    <a:pt x="155" y="482"/>
                  </a:lnTo>
                  <a:lnTo>
                    <a:pt x="145" y="477"/>
                  </a:lnTo>
                  <a:lnTo>
                    <a:pt x="135" y="473"/>
                  </a:lnTo>
                  <a:lnTo>
                    <a:pt x="126" y="466"/>
                  </a:lnTo>
                  <a:lnTo>
                    <a:pt x="116" y="461"/>
                  </a:lnTo>
                  <a:lnTo>
                    <a:pt x="105" y="453"/>
                  </a:lnTo>
                  <a:lnTo>
                    <a:pt x="90" y="437"/>
                  </a:lnTo>
                  <a:lnTo>
                    <a:pt x="81" y="430"/>
                  </a:lnTo>
                  <a:lnTo>
                    <a:pt x="74" y="421"/>
                  </a:lnTo>
                  <a:lnTo>
                    <a:pt x="65" y="412"/>
                  </a:lnTo>
                  <a:lnTo>
                    <a:pt x="58" y="403"/>
                  </a:lnTo>
                  <a:lnTo>
                    <a:pt x="52" y="394"/>
                  </a:lnTo>
                  <a:lnTo>
                    <a:pt x="46" y="384"/>
                  </a:lnTo>
                  <a:lnTo>
                    <a:pt x="39" y="373"/>
                  </a:lnTo>
                  <a:lnTo>
                    <a:pt x="36" y="362"/>
                  </a:lnTo>
                  <a:lnTo>
                    <a:pt x="33" y="351"/>
                  </a:lnTo>
                  <a:lnTo>
                    <a:pt x="27" y="342"/>
                  </a:lnTo>
                  <a:lnTo>
                    <a:pt x="24" y="330"/>
                  </a:lnTo>
                  <a:lnTo>
                    <a:pt x="20" y="319"/>
                  </a:lnTo>
                  <a:lnTo>
                    <a:pt x="19" y="307"/>
                  </a:lnTo>
                  <a:lnTo>
                    <a:pt x="15" y="294"/>
                  </a:lnTo>
                  <a:lnTo>
                    <a:pt x="13" y="283"/>
                  </a:lnTo>
                  <a:lnTo>
                    <a:pt x="13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H="1">
              <a:off x="901" y="2425"/>
              <a:ext cx="75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901" y="2455"/>
              <a:ext cx="64" cy="76"/>
            </a:xfrm>
            <a:custGeom>
              <a:avLst/>
              <a:gdLst/>
              <a:ahLst/>
              <a:cxnLst>
                <a:cxn ang="0">
                  <a:pos x="64" y="40"/>
                </a:cxn>
                <a:cxn ang="0">
                  <a:pos x="0" y="76"/>
                </a:cxn>
                <a:cxn ang="0">
                  <a:pos x="12" y="0"/>
                </a:cxn>
                <a:cxn ang="0">
                  <a:pos x="19" y="47"/>
                </a:cxn>
                <a:cxn ang="0">
                  <a:pos x="64" y="40"/>
                </a:cxn>
              </a:cxnLst>
              <a:rect l="0" t="0" r="r" b="b"/>
              <a:pathLst>
                <a:path w="64" h="76">
                  <a:moveTo>
                    <a:pt x="64" y="40"/>
                  </a:moveTo>
                  <a:lnTo>
                    <a:pt x="0" y="76"/>
                  </a:lnTo>
                  <a:lnTo>
                    <a:pt x="12" y="0"/>
                  </a:lnTo>
                  <a:lnTo>
                    <a:pt x="19" y="47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H="1" flipV="1">
              <a:off x="761" y="2178"/>
              <a:ext cx="12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61" y="2153"/>
              <a:ext cx="69" cy="66"/>
            </a:xfrm>
            <a:custGeom>
              <a:avLst/>
              <a:gdLst/>
              <a:ahLst/>
              <a:cxnLst>
                <a:cxn ang="0">
                  <a:pos x="61" y="66"/>
                </a:cxn>
                <a:cxn ang="0">
                  <a:pos x="0" y="25"/>
                </a:cxn>
                <a:cxn ang="0">
                  <a:pos x="69" y="0"/>
                </a:cxn>
                <a:cxn ang="0">
                  <a:pos x="33" y="30"/>
                </a:cxn>
                <a:cxn ang="0">
                  <a:pos x="61" y="66"/>
                </a:cxn>
              </a:cxnLst>
              <a:rect l="0" t="0" r="r" b="b"/>
              <a:pathLst>
                <a:path w="69" h="66">
                  <a:moveTo>
                    <a:pt x="61" y="66"/>
                  </a:moveTo>
                  <a:lnTo>
                    <a:pt x="0" y="25"/>
                  </a:lnTo>
                  <a:lnTo>
                    <a:pt x="69" y="0"/>
                  </a:lnTo>
                  <a:lnTo>
                    <a:pt x="33" y="30"/>
                  </a:lnTo>
                  <a:lnTo>
                    <a:pt x="6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H="1" flipV="1">
              <a:off x="1081" y="1834"/>
              <a:ext cx="11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054" y="1834"/>
              <a:ext cx="66" cy="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7" y="0"/>
                </a:cxn>
                <a:cxn ang="0">
                  <a:pos x="66" y="63"/>
                </a:cxn>
                <a:cxn ang="0">
                  <a:pos x="29" y="32"/>
                </a:cxn>
                <a:cxn ang="0">
                  <a:pos x="0" y="68"/>
                </a:cxn>
              </a:cxnLst>
              <a:rect l="0" t="0" r="r" b="b"/>
              <a:pathLst>
                <a:path w="66" h="68">
                  <a:moveTo>
                    <a:pt x="0" y="68"/>
                  </a:moveTo>
                  <a:lnTo>
                    <a:pt x="27" y="0"/>
                  </a:lnTo>
                  <a:lnTo>
                    <a:pt x="66" y="63"/>
                  </a:lnTo>
                  <a:lnTo>
                    <a:pt x="29" y="3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1327" y="2006"/>
              <a:ext cx="108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364" y="2006"/>
              <a:ext cx="71" cy="6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1" y="0"/>
                </a:cxn>
                <a:cxn ang="0">
                  <a:pos x="36" y="66"/>
                </a:cxn>
                <a:cxn ang="0">
                  <a:pos x="45" y="20"/>
                </a:cxn>
                <a:cxn ang="0">
                  <a:pos x="0" y="11"/>
                </a:cxn>
              </a:cxnLst>
              <a:rect l="0" t="0" r="r" b="b"/>
              <a:pathLst>
                <a:path w="71" h="66">
                  <a:moveTo>
                    <a:pt x="0" y="11"/>
                  </a:moveTo>
                  <a:lnTo>
                    <a:pt x="71" y="0"/>
                  </a:lnTo>
                  <a:lnTo>
                    <a:pt x="36" y="66"/>
                  </a:lnTo>
                  <a:lnTo>
                    <a:pt x="4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1320" y="2368"/>
              <a:ext cx="104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1353" y="2380"/>
              <a:ext cx="71" cy="6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1" y="67"/>
                </a:cxn>
                <a:cxn ang="0">
                  <a:pos x="0" y="54"/>
                </a:cxn>
                <a:cxn ang="0">
                  <a:pos x="45" y="47"/>
                </a:cxn>
                <a:cxn ang="0">
                  <a:pos x="38" y="0"/>
                </a:cxn>
              </a:cxnLst>
              <a:rect l="0" t="0" r="r" b="b"/>
              <a:pathLst>
                <a:path w="71" h="67">
                  <a:moveTo>
                    <a:pt x="38" y="0"/>
                  </a:moveTo>
                  <a:lnTo>
                    <a:pt x="71" y="67"/>
                  </a:lnTo>
                  <a:lnTo>
                    <a:pt x="0" y="54"/>
                  </a:lnTo>
                  <a:lnTo>
                    <a:pt x="45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450" y="1621"/>
              <a:ext cx="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442" y="1623"/>
              <a:ext cx="2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440" y="1625"/>
              <a:ext cx="3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438" y="1626"/>
              <a:ext cx="4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436" y="1628"/>
              <a:ext cx="5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435" y="1630"/>
              <a:ext cx="6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433" y="1632"/>
              <a:ext cx="6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431" y="1634"/>
              <a:ext cx="7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1430" y="1635"/>
              <a:ext cx="8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428" y="1637"/>
              <a:ext cx="8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1428" y="1639"/>
              <a:ext cx="9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1428" y="1641"/>
              <a:ext cx="9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1426" y="1642"/>
              <a:ext cx="10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1424" y="1644"/>
              <a:ext cx="11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539" y="1644"/>
              <a:ext cx="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1424" y="1646"/>
              <a:ext cx="11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1544" y="1646"/>
              <a:ext cx="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1424" y="1648"/>
              <a:ext cx="12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1423" y="1650"/>
              <a:ext cx="13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1423" y="1651"/>
              <a:ext cx="14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423" y="1653"/>
              <a:ext cx="15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1423" y="1655"/>
              <a:ext cx="15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1423" y="1657"/>
              <a:ext cx="17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1421" y="1659"/>
              <a:ext cx="17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1421" y="1660"/>
              <a:ext cx="19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1421" y="1662"/>
              <a:ext cx="19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1421" y="1664"/>
              <a:ext cx="20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1421" y="1666"/>
              <a:ext cx="21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1421" y="1668"/>
              <a:ext cx="21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419" y="1669"/>
              <a:ext cx="22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1419" y="1671"/>
              <a:ext cx="23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1419" y="1673"/>
              <a:ext cx="23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1419" y="1675"/>
              <a:ext cx="24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1419" y="1677"/>
              <a:ext cx="25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1419" y="1678"/>
              <a:ext cx="25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1419" y="1680"/>
              <a:ext cx="26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419" y="1682"/>
              <a:ext cx="26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1419" y="1684"/>
              <a:ext cx="27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1419" y="1685"/>
              <a:ext cx="27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1419" y="1687"/>
              <a:ext cx="27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1419" y="1689"/>
              <a:ext cx="28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1419" y="1691"/>
              <a:ext cx="28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1419" y="1693"/>
              <a:ext cx="28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1419" y="1694"/>
              <a:ext cx="29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1421" y="1696"/>
              <a:ext cx="29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1421" y="1698"/>
              <a:ext cx="29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421" y="1700"/>
              <a:ext cx="29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1421" y="1702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1421" y="1703"/>
              <a:ext cx="30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1421" y="1705"/>
              <a:ext cx="30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1421" y="1707"/>
              <a:ext cx="30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1421" y="1711"/>
              <a:ext cx="30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1423" y="1714"/>
              <a:ext cx="30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1423" y="1718"/>
              <a:ext cx="30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1423" y="1721"/>
              <a:ext cx="30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1424" y="1725"/>
              <a:ext cx="309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1424" y="1728"/>
              <a:ext cx="310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1426" y="1736"/>
              <a:ext cx="30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1426" y="1737"/>
              <a:ext cx="31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1445" y="1739"/>
              <a:ext cx="29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1449" y="1741"/>
              <a:ext cx="28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1450" y="1743"/>
              <a:ext cx="28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1452" y="1745"/>
              <a:ext cx="28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1454" y="1746"/>
              <a:ext cx="28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1456" y="1748"/>
              <a:ext cx="28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1459" y="1750"/>
              <a:ext cx="27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1461" y="1752"/>
              <a:ext cx="27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1462" y="1754"/>
              <a:ext cx="27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1466" y="1755"/>
              <a:ext cx="27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1468" y="1757"/>
              <a:ext cx="27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1471" y="1759"/>
              <a:ext cx="26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1473" y="1761"/>
              <a:ext cx="26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auto">
            <a:xfrm>
              <a:off x="1476" y="1762"/>
              <a:ext cx="26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1478" y="1764"/>
              <a:ext cx="26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1480" y="1766"/>
              <a:ext cx="25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auto">
            <a:xfrm>
              <a:off x="1482" y="1768"/>
              <a:ext cx="25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auto">
            <a:xfrm>
              <a:off x="1483" y="1770"/>
              <a:ext cx="25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1487" y="1771"/>
              <a:ext cx="25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1488" y="1773"/>
              <a:ext cx="25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1492" y="1777"/>
              <a:ext cx="24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4" name="Rectangle 174"/>
            <p:cNvSpPr>
              <a:spLocks noChangeArrowheads="1"/>
            </p:cNvSpPr>
            <p:nvPr/>
          </p:nvSpPr>
          <p:spPr bwMode="auto">
            <a:xfrm>
              <a:off x="1494" y="1779"/>
              <a:ext cx="24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5" name="Rectangle 175"/>
            <p:cNvSpPr>
              <a:spLocks noChangeArrowheads="1"/>
            </p:cNvSpPr>
            <p:nvPr/>
          </p:nvSpPr>
          <p:spPr bwMode="auto">
            <a:xfrm>
              <a:off x="1495" y="1780"/>
              <a:ext cx="24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6" name="Rectangle 176"/>
            <p:cNvSpPr>
              <a:spLocks noChangeArrowheads="1"/>
            </p:cNvSpPr>
            <p:nvPr/>
          </p:nvSpPr>
          <p:spPr bwMode="auto">
            <a:xfrm>
              <a:off x="1499" y="1784"/>
              <a:ext cx="23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7" name="Rectangle 177"/>
            <p:cNvSpPr>
              <a:spLocks noChangeArrowheads="1"/>
            </p:cNvSpPr>
            <p:nvPr/>
          </p:nvSpPr>
          <p:spPr bwMode="auto">
            <a:xfrm>
              <a:off x="1501" y="1786"/>
              <a:ext cx="23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8" name="Rectangle 178"/>
            <p:cNvSpPr>
              <a:spLocks noChangeArrowheads="1"/>
            </p:cNvSpPr>
            <p:nvPr/>
          </p:nvSpPr>
          <p:spPr bwMode="auto">
            <a:xfrm>
              <a:off x="1502" y="1789"/>
              <a:ext cx="23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9" name="Rectangle 179"/>
            <p:cNvSpPr>
              <a:spLocks noChangeArrowheads="1"/>
            </p:cNvSpPr>
            <p:nvPr/>
          </p:nvSpPr>
          <p:spPr bwMode="auto">
            <a:xfrm>
              <a:off x="1504" y="1791"/>
              <a:ext cx="23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0" name="Rectangle 180"/>
            <p:cNvSpPr>
              <a:spLocks noChangeArrowheads="1"/>
            </p:cNvSpPr>
            <p:nvPr/>
          </p:nvSpPr>
          <p:spPr bwMode="auto">
            <a:xfrm>
              <a:off x="1506" y="1793"/>
              <a:ext cx="23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1" name="Rectangle 181"/>
            <p:cNvSpPr>
              <a:spLocks noChangeArrowheads="1"/>
            </p:cNvSpPr>
            <p:nvPr/>
          </p:nvSpPr>
          <p:spPr bwMode="auto">
            <a:xfrm>
              <a:off x="1506" y="1795"/>
              <a:ext cx="232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2" name="Rectangle 182"/>
            <p:cNvSpPr>
              <a:spLocks noChangeArrowheads="1"/>
            </p:cNvSpPr>
            <p:nvPr/>
          </p:nvSpPr>
          <p:spPr bwMode="auto">
            <a:xfrm>
              <a:off x="1507" y="1796"/>
              <a:ext cx="23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3" name="Rectangle 183"/>
            <p:cNvSpPr>
              <a:spLocks noChangeArrowheads="1"/>
            </p:cNvSpPr>
            <p:nvPr/>
          </p:nvSpPr>
          <p:spPr bwMode="auto">
            <a:xfrm>
              <a:off x="1509" y="1798"/>
              <a:ext cx="229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4" name="Rectangle 184"/>
            <p:cNvSpPr>
              <a:spLocks noChangeArrowheads="1"/>
            </p:cNvSpPr>
            <p:nvPr/>
          </p:nvSpPr>
          <p:spPr bwMode="auto">
            <a:xfrm>
              <a:off x="1511" y="1802"/>
              <a:ext cx="227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5" name="Rectangle 185"/>
            <p:cNvSpPr>
              <a:spLocks noChangeArrowheads="1"/>
            </p:cNvSpPr>
            <p:nvPr/>
          </p:nvSpPr>
          <p:spPr bwMode="auto">
            <a:xfrm>
              <a:off x="1513" y="1807"/>
              <a:ext cx="225" cy="9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6" name="Rectangle 186"/>
            <p:cNvSpPr>
              <a:spLocks noChangeArrowheads="1"/>
            </p:cNvSpPr>
            <p:nvPr/>
          </p:nvSpPr>
          <p:spPr bwMode="auto">
            <a:xfrm>
              <a:off x="1514" y="1816"/>
              <a:ext cx="224" cy="1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7" name="Rectangle 187"/>
            <p:cNvSpPr>
              <a:spLocks noChangeArrowheads="1"/>
            </p:cNvSpPr>
            <p:nvPr/>
          </p:nvSpPr>
          <p:spPr bwMode="auto">
            <a:xfrm>
              <a:off x="1514" y="1827"/>
              <a:ext cx="226" cy="7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8" name="Rectangle 188"/>
            <p:cNvSpPr>
              <a:spLocks noChangeArrowheads="1"/>
            </p:cNvSpPr>
            <p:nvPr/>
          </p:nvSpPr>
          <p:spPr bwMode="auto">
            <a:xfrm>
              <a:off x="1514" y="1834"/>
              <a:ext cx="227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9" name="Rectangle 189"/>
            <p:cNvSpPr>
              <a:spLocks noChangeArrowheads="1"/>
            </p:cNvSpPr>
            <p:nvPr/>
          </p:nvSpPr>
          <p:spPr bwMode="auto">
            <a:xfrm>
              <a:off x="1514" y="1839"/>
              <a:ext cx="229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0" name="Rectangle 190"/>
            <p:cNvSpPr>
              <a:spLocks noChangeArrowheads="1"/>
            </p:cNvSpPr>
            <p:nvPr/>
          </p:nvSpPr>
          <p:spPr bwMode="auto">
            <a:xfrm>
              <a:off x="1514" y="1845"/>
              <a:ext cx="231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1" name="Rectangle 191"/>
            <p:cNvSpPr>
              <a:spLocks noChangeArrowheads="1"/>
            </p:cNvSpPr>
            <p:nvPr/>
          </p:nvSpPr>
          <p:spPr bwMode="auto">
            <a:xfrm>
              <a:off x="1514" y="1848"/>
              <a:ext cx="23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2" name="Rectangle 192"/>
            <p:cNvSpPr>
              <a:spLocks noChangeArrowheads="1"/>
            </p:cNvSpPr>
            <p:nvPr/>
          </p:nvSpPr>
          <p:spPr bwMode="auto">
            <a:xfrm>
              <a:off x="1513" y="1850"/>
              <a:ext cx="23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3" name="Rectangle 193"/>
            <p:cNvSpPr>
              <a:spLocks noChangeArrowheads="1"/>
            </p:cNvSpPr>
            <p:nvPr/>
          </p:nvSpPr>
          <p:spPr bwMode="auto">
            <a:xfrm>
              <a:off x="1513" y="1852"/>
              <a:ext cx="235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4" name="Rectangle 194"/>
            <p:cNvSpPr>
              <a:spLocks noChangeArrowheads="1"/>
            </p:cNvSpPr>
            <p:nvPr/>
          </p:nvSpPr>
          <p:spPr bwMode="auto">
            <a:xfrm>
              <a:off x="1513" y="1856"/>
              <a:ext cx="237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5" name="Rectangle 195"/>
            <p:cNvSpPr>
              <a:spLocks noChangeArrowheads="1"/>
            </p:cNvSpPr>
            <p:nvPr/>
          </p:nvSpPr>
          <p:spPr bwMode="auto">
            <a:xfrm>
              <a:off x="1513" y="1857"/>
              <a:ext cx="23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1513" y="1859"/>
              <a:ext cx="240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1513" y="1863"/>
              <a:ext cx="24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1513" y="1865"/>
              <a:ext cx="244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9" name="Rectangle 199"/>
            <p:cNvSpPr>
              <a:spLocks noChangeArrowheads="1"/>
            </p:cNvSpPr>
            <p:nvPr/>
          </p:nvSpPr>
          <p:spPr bwMode="auto">
            <a:xfrm>
              <a:off x="1513" y="1866"/>
              <a:ext cx="246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0" name="Rectangle 200"/>
            <p:cNvSpPr>
              <a:spLocks noChangeArrowheads="1"/>
            </p:cNvSpPr>
            <p:nvPr/>
          </p:nvSpPr>
          <p:spPr bwMode="auto">
            <a:xfrm>
              <a:off x="1511" y="1870"/>
              <a:ext cx="24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1" name="Rectangle 201"/>
            <p:cNvSpPr>
              <a:spLocks noChangeArrowheads="1"/>
            </p:cNvSpPr>
            <p:nvPr/>
          </p:nvSpPr>
          <p:spPr bwMode="auto">
            <a:xfrm>
              <a:off x="1511" y="1872"/>
              <a:ext cx="251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2" name="Rectangle 202"/>
            <p:cNvSpPr>
              <a:spLocks noChangeArrowheads="1"/>
            </p:cNvSpPr>
            <p:nvPr/>
          </p:nvSpPr>
          <p:spPr bwMode="auto">
            <a:xfrm>
              <a:off x="1511" y="1875"/>
              <a:ext cx="25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3" name="Rectangle 203"/>
            <p:cNvSpPr>
              <a:spLocks noChangeArrowheads="1"/>
            </p:cNvSpPr>
            <p:nvPr/>
          </p:nvSpPr>
          <p:spPr bwMode="auto">
            <a:xfrm>
              <a:off x="1511" y="1877"/>
              <a:ext cx="25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04" name="Group 204"/>
          <p:cNvGrpSpPr>
            <a:grpSpLocks/>
          </p:cNvGrpSpPr>
          <p:nvPr/>
        </p:nvGrpSpPr>
        <p:grpSpPr bwMode="auto">
          <a:xfrm>
            <a:off x="2432050" y="2962275"/>
            <a:ext cx="493713" cy="841375"/>
            <a:chOff x="1494" y="1879"/>
            <a:chExt cx="311" cy="530"/>
          </a:xfrm>
        </p:grpSpPr>
        <p:sp>
          <p:nvSpPr>
            <p:cNvPr id="205" name="Rectangle 205"/>
            <p:cNvSpPr>
              <a:spLocks noChangeArrowheads="1"/>
            </p:cNvSpPr>
            <p:nvPr/>
          </p:nvSpPr>
          <p:spPr bwMode="auto">
            <a:xfrm>
              <a:off x="1511" y="1879"/>
              <a:ext cx="25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6" name="Rectangle 206"/>
            <p:cNvSpPr>
              <a:spLocks noChangeArrowheads="1"/>
            </p:cNvSpPr>
            <p:nvPr/>
          </p:nvSpPr>
          <p:spPr bwMode="auto">
            <a:xfrm>
              <a:off x="1511" y="1881"/>
              <a:ext cx="258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7" name="Rectangle 207"/>
            <p:cNvSpPr>
              <a:spLocks noChangeArrowheads="1"/>
            </p:cNvSpPr>
            <p:nvPr/>
          </p:nvSpPr>
          <p:spPr bwMode="auto">
            <a:xfrm>
              <a:off x="1511" y="1884"/>
              <a:ext cx="260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8" name="Rectangle 208"/>
            <p:cNvSpPr>
              <a:spLocks noChangeArrowheads="1"/>
            </p:cNvSpPr>
            <p:nvPr/>
          </p:nvSpPr>
          <p:spPr bwMode="auto">
            <a:xfrm>
              <a:off x="1511" y="1890"/>
              <a:ext cx="261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9" name="Rectangle 209"/>
            <p:cNvSpPr>
              <a:spLocks noChangeArrowheads="1"/>
            </p:cNvSpPr>
            <p:nvPr/>
          </p:nvSpPr>
          <p:spPr bwMode="auto">
            <a:xfrm>
              <a:off x="1511" y="1893"/>
              <a:ext cx="263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0" name="Rectangle 210"/>
            <p:cNvSpPr>
              <a:spLocks noChangeArrowheads="1"/>
            </p:cNvSpPr>
            <p:nvPr/>
          </p:nvSpPr>
          <p:spPr bwMode="auto">
            <a:xfrm>
              <a:off x="1511" y="1899"/>
              <a:ext cx="265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1" name="Rectangle 211"/>
            <p:cNvSpPr>
              <a:spLocks noChangeArrowheads="1"/>
            </p:cNvSpPr>
            <p:nvPr/>
          </p:nvSpPr>
          <p:spPr bwMode="auto">
            <a:xfrm>
              <a:off x="1513" y="1900"/>
              <a:ext cx="263" cy="9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2" name="Rectangle 212"/>
            <p:cNvSpPr>
              <a:spLocks noChangeArrowheads="1"/>
            </p:cNvSpPr>
            <p:nvPr/>
          </p:nvSpPr>
          <p:spPr bwMode="auto">
            <a:xfrm>
              <a:off x="1514" y="1909"/>
              <a:ext cx="26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3" name="Rectangle 213"/>
            <p:cNvSpPr>
              <a:spLocks noChangeArrowheads="1"/>
            </p:cNvSpPr>
            <p:nvPr/>
          </p:nvSpPr>
          <p:spPr bwMode="auto">
            <a:xfrm>
              <a:off x="1516" y="1911"/>
              <a:ext cx="26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4" name="Rectangle 214"/>
            <p:cNvSpPr>
              <a:spLocks noChangeArrowheads="1"/>
            </p:cNvSpPr>
            <p:nvPr/>
          </p:nvSpPr>
          <p:spPr bwMode="auto">
            <a:xfrm>
              <a:off x="1516" y="1913"/>
              <a:ext cx="262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5" name="Rectangle 215"/>
            <p:cNvSpPr>
              <a:spLocks noChangeArrowheads="1"/>
            </p:cNvSpPr>
            <p:nvPr/>
          </p:nvSpPr>
          <p:spPr bwMode="auto">
            <a:xfrm>
              <a:off x="1518" y="1916"/>
              <a:ext cx="26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" name="Rectangle 216"/>
            <p:cNvSpPr>
              <a:spLocks noChangeArrowheads="1"/>
            </p:cNvSpPr>
            <p:nvPr/>
          </p:nvSpPr>
          <p:spPr bwMode="auto">
            <a:xfrm>
              <a:off x="1520" y="1918"/>
              <a:ext cx="25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7" name="Rectangle 217"/>
            <p:cNvSpPr>
              <a:spLocks noChangeArrowheads="1"/>
            </p:cNvSpPr>
            <p:nvPr/>
          </p:nvSpPr>
          <p:spPr bwMode="auto">
            <a:xfrm>
              <a:off x="1521" y="1920"/>
              <a:ext cx="25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1523" y="1922"/>
              <a:ext cx="25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9" name="Rectangle 219"/>
            <p:cNvSpPr>
              <a:spLocks noChangeArrowheads="1"/>
            </p:cNvSpPr>
            <p:nvPr/>
          </p:nvSpPr>
          <p:spPr bwMode="auto">
            <a:xfrm>
              <a:off x="1525" y="1924"/>
              <a:ext cx="251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1527" y="1925"/>
              <a:ext cx="24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1530" y="1927"/>
              <a:ext cx="24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2" name="Rectangle 222"/>
            <p:cNvSpPr>
              <a:spLocks noChangeArrowheads="1"/>
            </p:cNvSpPr>
            <p:nvPr/>
          </p:nvSpPr>
          <p:spPr bwMode="auto">
            <a:xfrm>
              <a:off x="1535" y="1929"/>
              <a:ext cx="24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3" name="Rectangle 223"/>
            <p:cNvSpPr>
              <a:spLocks noChangeArrowheads="1"/>
            </p:cNvSpPr>
            <p:nvPr/>
          </p:nvSpPr>
          <p:spPr bwMode="auto">
            <a:xfrm>
              <a:off x="1537" y="1931"/>
              <a:ext cx="23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4" name="Rectangle 224"/>
            <p:cNvSpPr>
              <a:spLocks noChangeArrowheads="1"/>
            </p:cNvSpPr>
            <p:nvPr/>
          </p:nvSpPr>
          <p:spPr bwMode="auto">
            <a:xfrm>
              <a:off x="1542" y="1933"/>
              <a:ext cx="234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" name="Rectangle 225"/>
            <p:cNvSpPr>
              <a:spLocks noChangeArrowheads="1"/>
            </p:cNvSpPr>
            <p:nvPr/>
          </p:nvSpPr>
          <p:spPr bwMode="auto">
            <a:xfrm>
              <a:off x="1544" y="1934"/>
              <a:ext cx="23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6" name="Rectangle 226"/>
            <p:cNvSpPr>
              <a:spLocks noChangeArrowheads="1"/>
            </p:cNvSpPr>
            <p:nvPr/>
          </p:nvSpPr>
          <p:spPr bwMode="auto">
            <a:xfrm>
              <a:off x="1551" y="1936"/>
              <a:ext cx="22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7" name="Rectangle 227"/>
            <p:cNvSpPr>
              <a:spLocks noChangeArrowheads="1"/>
            </p:cNvSpPr>
            <p:nvPr/>
          </p:nvSpPr>
          <p:spPr bwMode="auto">
            <a:xfrm>
              <a:off x="1556" y="1938"/>
              <a:ext cx="22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8" name="Rectangle 228"/>
            <p:cNvSpPr>
              <a:spLocks noChangeArrowheads="1"/>
            </p:cNvSpPr>
            <p:nvPr/>
          </p:nvSpPr>
          <p:spPr bwMode="auto">
            <a:xfrm>
              <a:off x="1561" y="1940"/>
              <a:ext cx="21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9" name="Rectangle 229"/>
            <p:cNvSpPr>
              <a:spLocks noChangeArrowheads="1"/>
            </p:cNvSpPr>
            <p:nvPr/>
          </p:nvSpPr>
          <p:spPr bwMode="auto">
            <a:xfrm>
              <a:off x="1563" y="1942"/>
              <a:ext cx="213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0" name="Rectangle 230"/>
            <p:cNvSpPr>
              <a:spLocks noChangeArrowheads="1"/>
            </p:cNvSpPr>
            <p:nvPr/>
          </p:nvSpPr>
          <p:spPr bwMode="auto">
            <a:xfrm>
              <a:off x="1565" y="1943"/>
              <a:ext cx="21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1" name="Rectangle 231"/>
            <p:cNvSpPr>
              <a:spLocks noChangeArrowheads="1"/>
            </p:cNvSpPr>
            <p:nvPr/>
          </p:nvSpPr>
          <p:spPr bwMode="auto">
            <a:xfrm>
              <a:off x="1570" y="1945"/>
              <a:ext cx="20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2" name="Rectangle 232"/>
            <p:cNvSpPr>
              <a:spLocks noChangeArrowheads="1"/>
            </p:cNvSpPr>
            <p:nvPr/>
          </p:nvSpPr>
          <p:spPr bwMode="auto">
            <a:xfrm>
              <a:off x="1572" y="1947"/>
              <a:ext cx="20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3" name="Rectangle 233"/>
            <p:cNvSpPr>
              <a:spLocks noChangeArrowheads="1"/>
            </p:cNvSpPr>
            <p:nvPr/>
          </p:nvSpPr>
          <p:spPr bwMode="auto">
            <a:xfrm>
              <a:off x="1573" y="1949"/>
              <a:ext cx="201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4" name="Rectangle 234"/>
            <p:cNvSpPr>
              <a:spLocks noChangeArrowheads="1"/>
            </p:cNvSpPr>
            <p:nvPr/>
          </p:nvSpPr>
          <p:spPr bwMode="auto">
            <a:xfrm>
              <a:off x="1577" y="1950"/>
              <a:ext cx="197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" name="Rectangle 235"/>
            <p:cNvSpPr>
              <a:spLocks noChangeArrowheads="1"/>
            </p:cNvSpPr>
            <p:nvPr/>
          </p:nvSpPr>
          <p:spPr bwMode="auto">
            <a:xfrm>
              <a:off x="1578" y="1952"/>
              <a:ext cx="196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6" name="Rectangle 236"/>
            <p:cNvSpPr>
              <a:spLocks noChangeArrowheads="1"/>
            </p:cNvSpPr>
            <p:nvPr/>
          </p:nvSpPr>
          <p:spPr bwMode="auto">
            <a:xfrm>
              <a:off x="1580" y="1958"/>
              <a:ext cx="194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7" name="Rectangle 237"/>
            <p:cNvSpPr>
              <a:spLocks noChangeArrowheads="1"/>
            </p:cNvSpPr>
            <p:nvPr/>
          </p:nvSpPr>
          <p:spPr bwMode="auto">
            <a:xfrm>
              <a:off x="1582" y="1959"/>
              <a:ext cx="192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8" name="Rectangle 238"/>
            <p:cNvSpPr>
              <a:spLocks noChangeArrowheads="1"/>
            </p:cNvSpPr>
            <p:nvPr/>
          </p:nvSpPr>
          <p:spPr bwMode="auto">
            <a:xfrm>
              <a:off x="1584" y="1963"/>
              <a:ext cx="190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" name="Rectangle 239"/>
            <p:cNvSpPr>
              <a:spLocks noChangeArrowheads="1"/>
            </p:cNvSpPr>
            <p:nvPr/>
          </p:nvSpPr>
          <p:spPr bwMode="auto">
            <a:xfrm>
              <a:off x="1584" y="1968"/>
              <a:ext cx="19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0" name="Rectangle 240"/>
            <p:cNvSpPr>
              <a:spLocks noChangeArrowheads="1"/>
            </p:cNvSpPr>
            <p:nvPr/>
          </p:nvSpPr>
          <p:spPr bwMode="auto">
            <a:xfrm>
              <a:off x="1585" y="1972"/>
              <a:ext cx="189" cy="1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1" name="Rectangle 241"/>
            <p:cNvSpPr>
              <a:spLocks noChangeArrowheads="1"/>
            </p:cNvSpPr>
            <p:nvPr/>
          </p:nvSpPr>
          <p:spPr bwMode="auto">
            <a:xfrm>
              <a:off x="1585" y="1988"/>
              <a:ext cx="191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2" name="Rectangle 242"/>
            <p:cNvSpPr>
              <a:spLocks noChangeArrowheads="1"/>
            </p:cNvSpPr>
            <p:nvPr/>
          </p:nvSpPr>
          <p:spPr bwMode="auto">
            <a:xfrm>
              <a:off x="1585" y="1995"/>
              <a:ext cx="193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3" name="Rectangle 243"/>
            <p:cNvSpPr>
              <a:spLocks noChangeArrowheads="1"/>
            </p:cNvSpPr>
            <p:nvPr/>
          </p:nvSpPr>
          <p:spPr bwMode="auto">
            <a:xfrm>
              <a:off x="1584" y="1999"/>
              <a:ext cx="19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4" name="Rectangle 244"/>
            <p:cNvSpPr>
              <a:spLocks noChangeArrowheads="1"/>
            </p:cNvSpPr>
            <p:nvPr/>
          </p:nvSpPr>
          <p:spPr bwMode="auto">
            <a:xfrm>
              <a:off x="1584" y="2001"/>
              <a:ext cx="195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" name="Rectangle 245"/>
            <p:cNvSpPr>
              <a:spLocks noChangeArrowheads="1"/>
            </p:cNvSpPr>
            <p:nvPr/>
          </p:nvSpPr>
          <p:spPr bwMode="auto">
            <a:xfrm>
              <a:off x="1584" y="2002"/>
              <a:ext cx="197" cy="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6" name="Rectangle 246"/>
            <p:cNvSpPr>
              <a:spLocks noChangeArrowheads="1"/>
            </p:cNvSpPr>
            <p:nvPr/>
          </p:nvSpPr>
          <p:spPr bwMode="auto">
            <a:xfrm>
              <a:off x="1584" y="2008"/>
              <a:ext cx="199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7" name="Rectangle 247"/>
            <p:cNvSpPr>
              <a:spLocks noChangeArrowheads="1"/>
            </p:cNvSpPr>
            <p:nvPr/>
          </p:nvSpPr>
          <p:spPr bwMode="auto">
            <a:xfrm>
              <a:off x="1584" y="2011"/>
              <a:ext cx="20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8" name="Rectangle 248"/>
            <p:cNvSpPr>
              <a:spLocks noChangeArrowheads="1"/>
            </p:cNvSpPr>
            <p:nvPr/>
          </p:nvSpPr>
          <p:spPr bwMode="auto">
            <a:xfrm>
              <a:off x="1582" y="2013"/>
              <a:ext cx="20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9" name="Rectangle 249"/>
            <p:cNvSpPr>
              <a:spLocks noChangeArrowheads="1"/>
            </p:cNvSpPr>
            <p:nvPr/>
          </p:nvSpPr>
          <p:spPr bwMode="auto">
            <a:xfrm>
              <a:off x="1582" y="2015"/>
              <a:ext cx="206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0" name="Rectangle 250"/>
            <p:cNvSpPr>
              <a:spLocks noChangeArrowheads="1"/>
            </p:cNvSpPr>
            <p:nvPr/>
          </p:nvSpPr>
          <p:spPr bwMode="auto">
            <a:xfrm>
              <a:off x="1582" y="2020"/>
              <a:ext cx="20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1" name="Rectangle 251"/>
            <p:cNvSpPr>
              <a:spLocks noChangeArrowheads="1"/>
            </p:cNvSpPr>
            <p:nvPr/>
          </p:nvSpPr>
          <p:spPr bwMode="auto">
            <a:xfrm>
              <a:off x="1582" y="2022"/>
              <a:ext cx="21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2" name="Rectangle 252"/>
            <p:cNvSpPr>
              <a:spLocks noChangeArrowheads="1"/>
            </p:cNvSpPr>
            <p:nvPr/>
          </p:nvSpPr>
          <p:spPr bwMode="auto">
            <a:xfrm>
              <a:off x="1582" y="2026"/>
              <a:ext cx="211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3" name="Rectangle 253"/>
            <p:cNvSpPr>
              <a:spLocks noChangeArrowheads="1"/>
            </p:cNvSpPr>
            <p:nvPr/>
          </p:nvSpPr>
          <p:spPr bwMode="auto">
            <a:xfrm>
              <a:off x="1582" y="2027"/>
              <a:ext cx="21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4" name="Rectangle 254"/>
            <p:cNvSpPr>
              <a:spLocks noChangeArrowheads="1"/>
            </p:cNvSpPr>
            <p:nvPr/>
          </p:nvSpPr>
          <p:spPr bwMode="auto">
            <a:xfrm>
              <a:off x="1580" y="2029"/>
              <a:ext cx="21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5" name="Rectangle 255"/>
            <p:cNvSpPr>
              <a:spLocks noChangeArrowheads="1"/>
            </p:cNvSpPr>
            <p:nvPr/>
          </p:nvSpPr>
          <p:spPr bwMode="auto">
            <a:xfrm>
              <a:off x="1580" y="2031"/>
              <a:ext cx="21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6" name="Rectangle 256"/>
            <p:cNvSpPr>
              <a:spLocks noChangeArrowheads="1"/>
            </p:cNvSpPr>
            <p:nvPr/>
          </p:nvSpPr>
          <p:spPr bwMode="auto">
            <a:xfrm>
              <a:off x="1580" y="2033"/>
              <a:ext cx="218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7" name="Rectangle 257"/>
            <p:cNvSpPr>
              <a:spLocks noChangeArrowheads="1"/>
            </p:cNvSpPr>
            <p:nvPr/>
          </p:nvSpPr>
          <p:spPr bwMode="auto">
            <a:xfrm>
              <a:off x="1580" y="2038"/>
              <a:ext cx="22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8" name="Rectangle 258"/>
            <p:cNvSpPr>
              <a:spLocks noChangeArrowheads="1"/>
            </p:cNvSpPr>
            <p:nvPr/>
          </p:nvSpPr>
          <p:spPr bwMode="auto">
            <a:xfrm>
              <a:off x="1578" y="2040"/>
              <a:ext cx="22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9" name="Rectangle 259"/>
            <p:cNvSpPr>
              <a:spLocks noChangeArrowheads="1"/>
            </p:cNvSpPr>
            <p:nvPr/>
          </p:nvSpPr>
          <p:spPr bwMode="auto">
            <a:xfrm>
              <a:off x="1578" y="2042"/>
              <a:ext cx="224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0" name="Rectangle 260"/>
            <p:cNvSpPr>
              <a:spLocks noChangeArrowheads="1"/>
            </p:cNvSpPr>
            <p:nvPr/>
          </p:nvSpPr>
          <p:spPr bwMode="auto">
            <a:xfrm>
              <a:off x="1578" y="2047"/>
              <a:ext cx="22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1" name="Rectangle 261"/>
            <p:cNvSpPr>
              <a:spLocks noChangeArrowheads="1"/>
            </p:cNvSpPr>
            <p:nvPr/>
          </p:nvSpPr>
          <p:spPr bwMode="auto">
            <a:xfrm>
              <a:off x="1577" y="2049"/>
              <a:ext cx="227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2" name="Rectangle 262"/>
            <p:cNvSpPr>
              <a:spLocks noChangeArrowheads="1"/>
            </p:cNvSpPr>
            <p:nvPr/>
          </p:nvSpPr>
          <p:spPr bwMode="auto">
            <a:xfrm>
              <a:off x="1577" y="2056"/>
              <a:ext cx="228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3" name="Rectangle 263"/>
            <p:cNvSpPr>
              <a:spLocks noChangeArrowheads="1"/>
            </p:cNvSpPr>
            <p:nvPr/>
          </p:nvSpPr>
          <p:spPr bwMode="auto">
            <a:xfrm>
              <a:off x="1575" y="2060"/>
              <a:ext cx="230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4" name="Rectangle 264"/>
            <p:cNvSpPr>
              <a:spLocks noChangeArrowheads="1"/>
            </p:cNvSpPr>
            <p:nvPr/>
          </p:nvSpPr>
          <p:spPr bwMode="auto">
            <a:xfrm>
              <a:off x="1575" y="2067"/>
              <a:ext cx="229" cy="9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5" name="Rectangle 265"/>
            <p:cNvSpPr>
              <a:spLocks noChangeArrowheads="1"/>
            </p:cNvSpPr>
            <p:nvPr/>
          </p:nvSpPr>
          <p:spPr bwMode="auto">
            <a:xfrm>
              <a:off x="1573" y="2076"/>
              <a:ext cx="23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6" name="Rectangle 266"/>
            <p:cNvSpPr>
              <a:spLocks noChangeArrowheads="1"/>
            </p:cNvSpPr>
            <p:nvPr/>
          </p:nvSpPr>
          <p:spPr bwMode="auto">
            <a:xfrm>
              <a:off x="1573" y="2078"/>
              <a:ext cx="229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7" name="Rectangle 267"/>
            <p:cNvSpPr>
              <a:spLocks noChangeArrowheads="1"/>
            </p:cNvSpPr>
            <p:nvPr/>
          </p:nvSpPr>
          <p:spPr bwMode="auto">
            <a:xfrm>
              <a:off x="1573" y="2081"/>
              <a:ext cx="227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8" name="Rectangle 268"/>
            <p:cNvSpPr>
              <a:spLocks noChangeArrowheads="1"/>
            </p:cNvSpPr>
            <p:nvPr/>
          </p:nvSpPr>
          <p:spPr bwMode="auto">
            <a:xfrm>
              <a:off x="1573" y="2085"/>
              <a:ext cx="225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9" name="Rectangle 269"/>
            <p:cNvSpPr>
              <a:spLocks noChangeArrowheads="1"/>
            </p:cNvSpPr>
            <p:nvPr/>
          </p:nvSpPr>
          <p:spPr bwMode="auto">
            <a:xfrm>
              <a:off x="1573" y="2088"/>
              <a:ext cx="22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0" name="Rectangle 270"/>
            <p:cNvSpPr>
              <a:spLocks noChangeArrowheads="1"/>
            </p:cNvSpPr>
            <p:nvPr/>
          </p:nvSpPr>
          <p:spPr bwMode="auto">
            <a:xfrm>
              <a:off x="1572" y="2090"/>
              <a:ext cx="22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1" name="Rectangle 271"/>
            <p:cNvSpPr>
              <a:spLocks noChangeArrowheads="1"/>
            </p:cNvSpPr>
            <p:nvPr/>
          </p:nvSpPr>
          <p:spPr bwMode="auto">
            <a:xfrm>
              <a:off x="1572" y="2092"/>
              <a:ext cx="221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2" name="Rectangle 272"/>
            <p:cNvSpPr>
              <a:spLocks noChangeArrowheads="1"/>
            </p:cNvSpPr>
            <p:nvPr/>
          </p:nvSpPr>
          <p:spPr bwMode="auto">
            <a:xfrm>
              <a:off x="1572" y="2096"/>
              <a:ext cx="220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3" name="Rectangle 273"/>
            <p:cNvSpPr>
              <a:spLocks noChangeArrowheads="1"/>
            </p:cNvSpPr>
            <p:nvPr/>
          </p:nvSpPr>
          <p:spPr bwMode="auto">
            <a:xfrm>
              <a:off x="1572" y="2099"/>
              <a:ext cx="21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4" name="Rectangle 274"/>
            <p:cNvSpPr>
              <a:spLocks noChangeArrowheads="1"/>
            </p:cNvSpPr>
            <p:nvPr/>
          </p:nvSpPr>
          <p:spPr bwMode="auto">
            <a:xfrm>
              <a:off x="1572" y="2101"/>
              <a:ext cx="216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5" name="Rectangle 275"/>
            <p:cNvSpPr>
              <a:spLocks noChangeArrowheads="1"/>
            </p:cNvSpPr>
            <p:nvPr/>
          </p:nvSpPr>
          <p:spPr bwMode="auto">
            <a:xfrm>
              <a:off x="1572" y="2104"/>
              <a:ext cx="214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6" name="Rectangle 276"/>
            <p:cNvSpPr>
              <a:spLocks noChangeArrowheads="1"/>
            </p:cNvSpPr>
            <p:nvPr/>
          </p:nvSpPr>
          <p:spPr bwMode="auto">
            <a:xfrm>
              <a:off x="1572" y="2108"/>
              <a:ext cx="21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7" name="Rectangle 277"/>
            <p:cNvSpPr>
              <a:spLocks noChangeArrowheads="1"/>
            </p:cNvSpPr>
            <p:nvPr/>
          </p:nvSpPr>
          <p:spPr bwMode="auto">
            <a:xfrm>
              <a:off x="1573" y="2110"/>
              <a:ext cx="21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8" name="Rectangle 278"/>
            <p:cNvSpPr>
              <a:spLocks noChangeArrowheads="1"/>
            </p:cNvSpPr>
            <p:nvPr/>
          </p:nvSpPr>
          <p:spPr bwMode="auto">
            <a:xfrm>
              <a:off x="1573" y="2112"/>
              <a:ext cx="20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9" name="Rectangle 279"/>
            <p:cNvSpPr>
              <a:spLocks noChangeArrowheads="1"/>
            </p:cNvSpPr>
            <p:nvPr/>
          </p:nvSpPr>
          <p:spPr bwMode="auto">
            <a:xfrm>
              <a:off x="1573" y="2113"/>
              <a:ext cx="206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0" name="Rectangle 280"/>
            <p:cNvSpPr>
              <a:spLocks noChangeArrowheads="1"/>
            </p:cNvSpPr>
            <p:nvPr/>
          </p:nvSpPr>
          <p:spPr bwMode="auto">
            <a:xfrm>
              <a:off x="1573" y="2117"/>
              <a:ext cx="20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1" name="Rectangle 281"/>
            <p:cNvSpPr>
              <a:spLocks noChangeArrowheads="1"/>
            </p:cNvSpPr>
            <p:nvPr/>
          </p:nvSpPr>
          <p:spPr bwMode="auto">
            <a:xfrm>
              <a:off x="1575" y="2119"/>
              <a:ext cx="20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2" name="Rectangle 282"/>
            <p:cNvSpPr>
              <a:spLocks noChangeArrowheads="1"/>
            </p:cNvSpPr>
            <p:nvPr/>
          </p:nvSpPr>
          <p:spPr bwMode="auto">
            <a:xfrm>
              <a:off x="1575" y="2121"/>
              <a:ext cx="199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3" name="Rectangle 283"/>
            <p:cNvSpPr>
              <a:spLocks noChangeArrowheads="1"/>
            </p:cNvSpPr>
            <p:nvPr/>
          </p:nvSpPr>
          <p:spPr bwMode="auto">
            <a:xfrm>
              <a:off x="1575" y="2122"/>
              <a:ext cx="197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4" name="Rectangle 284"/>
            <p:cNvSpPr>
              <a:spLocks noChangeArrowheads="1"/>
            </p:cNvSpPr>
            <p:nvPr/>
          </p:nvSpPr>
          <p:spPr bwMode="auto">
            <a:xfrm>
              <a:off x="1577" y="2126"/>
              <a:ext cx="19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5" name="Rectangle 285"/>
            <p:cNvSpPr>
              <a:spLocks noChangeArrowheads="1"/>
            </p:cNvSpPr>
            <p:nvPr/>
          </p:nvSpPr>
          <p:spPr bwMode="auto">
            <a:xfrm>
              <a:off x="1577" y="2128"/>
              <a:ext cx="19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6" name="Rectangle 286"/>
            <p:cNvSpPr>
              <a:spLocks noChangeArrowheads="1"/>
            </p:cNvSpPr>
            <p:nvPr/>
          </p:nvSpPr>
          <p:spPr bwMode="auto">
            <a:xfrm>
              <a:off x="1578" y="2130"/>
              <a:ext cx="18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7" name="Rectangle 287"/>
            <p:cNvSpPr>
              <a:spLocks noChangeArrowheads="1"/>
            </p:cNvSpPr>
            <p:nvPr/>
          </p:nvSpPr>
          <p:spPr bwMode="auto">
            <a:xfrm>
              <a:off x="1580" y="2131"/>
              <a:ext cx="184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8" name="Rectangle 288"/>
            <p:cNvSpPr>
              <a:spLocks noChangeArrowheads="1"/>
            </p:cNvSpPr>
            <p:nvPr/>
          </p:nvSpPr>
          <p:spPr bwMode="auto">
            <a:xfrm>
              <a:off x="1582" y="2135"/>
              <a:ext cx="18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9" name="Rectangle 289"/>
            <p:cNvSpPr>
              <a:spLocks noChangeArrowheads="1"/>
            </p:cNvSpPr>
            <p:nvPr/>
          </p:nvSpPr>
          <p:spPr bwMode="auto">
            <a:xfrm>
              <a:off x="1584" y="2137"/>
              <a:ext cx="176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0" name="Rectangle 290"/>
            <p:cNvSpPr>
              <a:spLocks noChangeArrowheads="1"/>
            </p:cNvSpPr>
            <p:nvPr/>
          </p:nvSpPr>
          <p:spPr bwMode="auto">
            <a:xfrm>
              <a:off x="1585" y="2140"/>
              <a:ext cx="17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1" name="Rectangle 291"/>
            <p:cNvSpPr>
              <a:spLocks noChangeArrowheads="1"/>
            </p:cNvSpPr>
            <p:nvPr/>
          </p:nvSpPr>
          <p:spPr bwMode="auto">
            <a:xfrm>
              <a:off x="1587" y="2142"/>
              <a:ext cx="16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2" name="Rectangle 292"/>
            <p:cNvSpPr>
              <a:spLocks noChangeArrowheads="1"/>
            </p:cNvSpPr>
            <p:nvPr/>
          </p:nvSpPr>
          <p:spPr bwMode="auto">
            <a:xfrm>
              <a:off x="1587" y="2144"/>
              <a:ext cx="16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3" name="Rectangle 293"/>
            <p:cNvSpPr>
              <a:spLocks noChangeArrowheads="1"/>
            </p:cNvSpPr>
            <p:nvPr/>
          </p:nvSpPr>
          <p:spPr bwMode="auto">
            <a:xfrm>
              <a:off x="1589" y="2146"/>
              <a:ext cx="163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4" name="Rectangle 294"/>
            <p:cNvSpPr>
              <a:spLocks noChangeArrowheads="1"/>
            </p:cNvSpPr>
            <p:nvPr/>
          </p:nvSpPr>
          <p:spPr bwMode="auto">
            <a:xfrm>
              <a:off x="1591" y="2147"/>
              <a:ext cx="16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5" name="Rectangle 295"/>
            <p:cNvSpPr>
              <a:spLocks noChangeArrowheads="1"/>
            </p:cNvSpPr>
            <p:nvPr/>
          </p:nvSpPr>
          <p:spPr bwMode="auto">
            <a:xfrm>
              <a:off x="1592" y="2149"/>
              <a:ext cx="15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6" name="Rectangle 296"/>
            <p:cNvSpPr>
              <a:spLocks noChangeArrowheads="1"/>
            </p:cNvSpPr>
            <p:nvPr/>
          </p:nvSpPr>
          <p:spPr bwMode="auto">
            <a:xfrm>
              <a:off x="1592" y="2151"/>
              <a:ext cx="15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7" name="Rectangle 297"/>
            <p:cNvSpPr>
              <a:spLocks noChangeArrowheads="1"/>
            </p:cNvSpPr>
            <p:nvPr/>
          </p:nvSpPr>
          <p:spPr bwMode="auto">
            <a:xfrm>
              <a:off x="1594" y="2153"/>
              <a:ext cx="15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8" name="Rectangle 298"/>
            <p:cNvSpPr>
              <a:spLocks noChangeArrowheads="1"/>
            </p:cNvSpPr>
            <p:nvPr/>
          </p:nvSpPr>
          <p:spPr bwMode="auto">
            <a:xfrm>
              <a:off x="1596" y="2155"/>
              <a:ext cx="150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9" name="Rectangle 299"/>
            <p:cNvSpPr>
              <a:spLocks noChangeArrowheads="1"/>
            </p:cNvSpPr>
            <p:nvPr/>
          </p:nvSpPr>
          <p:spPr bwMode="auto">
            <a:xfrm>
              <a:off x="1598" y="2156"/>
              <a:ext cx="14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0" name="Rectangle 300"/>
            <p:cNvSpPr>
              <a:spLocks noChangeArrowheads="1"/>
            </p:cNvSpPr>
            <p:nvPr/>
          </p:nvSpPr>
          <p:spPr bwMode="auto">
            <a:xfrm>
              <a:off x="1599" y="2158"/>
              <a:ext cx="14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1" name="Rectangle 301"/>
            <p:cNvSpPr>
              <a:spLocks noChangeArrowheads="1"/>
            </p:cNvSpPr>
            <p:nvPr/>
          </p:nvSpPr>
          <p:spPr bwMode="auto">
            <a:xfrm>
              <a:off x="1599" y="2160"/>
              <a:ext cx="14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2" name="Rectangle 302"/>
            <p:cNvSpPr>
              <a:spLocks noChangeArrowheads="1"/>
            </p:cNvSpPr>
            <p:nvPr/>
          </p:nvSpPr>
          <p:spPr bwMode="auto">
            <a:xfrm>
              <a:off x="1601" y="2162"/>
              <a:ext cx="13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3" name="Rectangle 303"/>
            <p:cNvSpPr>
              <a:spLocks noChangeArrowheads="1"/>
            </p:cNvSpPr>
            <p:nvPr/>
          </p:nvSpPr>
          <p:spPr bwMode="auto">
            <a:xfrm>
              <a:off x="1603" y="2164"/>
              <a:ext cx="135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4" name="Rectangle 304"/>
            <p:cNvSpPr>
              <a:spLocks noChangeArrowheads="1"/>
            </p:cNvSpPr>
            <p:nvPr/>
          </p:nvSpPr>
          <p:spPr bwMode="auto">
            <a:xfrm>
              <a:off x="1604" y="2165"/>
              <a:ext cx="13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" name="Rectangle 305"/>
            <p:cNvSpPr>
              <a:spLocks noChangeArrowheads="1"/>
            </p:cNvSpPr>
            <p:nvPr/>
          </p:nvSpPr>
          <p:spPr bwMode="auto">
            <a:xfrm>
              <a:off x="1606" y="2167"/>
              <a:ext cx="12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" name="Rectangle 306"/>
            <p:cNvSpPr>
              <a:spLocks noChangeArrowheads="1"/>
            </p:cNvSpPr>
            <p:nvPr/>
          </p:nvSpPr>
          <p:spPr bwMode="auto">
            <a:xfrm>
              <a:off x="1606" y="2169"/>
              <a:ext cx="127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" name="Rectangle 307"/>
            <p:cNvSpPr>
              <a:spLocks noChangeArrowheads="1"/>
            </p:cNvSpPr>
            <p:nvPr/>
          </p:nvSpPr>
          <p:spPr bwMode="auto">
            <a:xfrm>
              <a:off x="1608" y="2173"/>
              <a:ext cx="123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" name="Rectangle 308"/>
            <p:cNvSpPr>
              <a:spLocks noChangeArrowheads="1"/>
            </p:cNvSpPr>
            <p:nvPr/>
          </p:nvSpPr>
          <p:spPr bwMode="auto">
            <a:xfrm>
              <a:off x="1608" y="2174"/>
              <a:ext cx="12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" name="Rectangle 309"/>
            <p:cNvSpPr>
              <a:spLocks noChangeArrowheads="1"/>
            </p:cNvSpPr>
            <p:nvPr/>
          </p:nvSpPr>
          <p:spPr bwMode="auto">
            <a:xfrm>
              <a:off x="1610" y="2176"/>
              <a:ext cx="11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" name="Rectangle 310"/>
            <p:cNvSpPr>
              <a:spLocks noChangeArrowheads="1"/>
            </p:cNvSpPr>
            <p:nvPr/>
          </p:nvSpPr>
          <p:spPr bwMode="auto">
            <a:xfrm>
              <a:off x="1610" y="2178"/>
              <a:ext cx="11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" name="Rectangle 311"/>
            <p:cNvSpPr>
              <a:spLocks noChangeArrowheads="1"/>
            </p:cNvSpPr>
            <p:nvPr/>
          </p:nvSpPr>
          <p:spPr bwMode="auto">
            <a:xfrm>
              <a:off x="1610" y="2180"/>
              <a:ext cx="116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" name="Rectangle 312"/>
            <p:cNvSpPr>
              <a:spLocks noChangeArrowheads="1"/>
            </p:cNvSpPr>
            <p:nvPr/>
          </p:nvSpPr>
          <p:spPr bwMode="auto">
            <a:xfrm>
              <a:off x="1610" y="2181"/>
              <a:ext cx="11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" name="Rectangle 313"/>
            <p:cNvSpPr>
              <a:spLocks noChangeArrowheads="1"/>
            </p:cNvSpPr>
            <p:nvPr/>
          </p:nvSpPr>
          <p:spPr bwMode="auto">
            <a:xfrm>
              <a:off x="1610" y="2183"/>
              <a:ext cx="112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4" name="Rectangle 314"/>
            <p:cNvSpPr>
              <a:spLocks noChangeArrowheads="1"/>
            </p:cNvSpPr>
            <p:nvPr/>
          </p:nvSpPr>
          <p:spPr bwMode="auto">
            <a:xfrm>
              <a:off x="1608" y="2187"/>
              <a:ext cx="11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5" name="Rectangle 315"/>
            <p:cNvSpPr>
              <a:spLocks noChangeArrowheads="1"/>
            </p:cNvSpPr>
            <p:nvPr/>
          </p:nvSpPr>
          <p:spPr bwMode="auto">
            <a:xfrm>
              <a:off x="1608" y="2189"/>
              <a:ext cx="111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6" name="Rectangle 316"/>
            <p:cNvSpPr>
              <a:spLocks noChangeArrowheads="1"/>
            </p:cNvSpPr>
            <p:nvPr/>
          </p:nvSpPr>
          <p:spPr bwMode="auto">
            <a:xfrm>
              <a:off x="1608" y="2192"/>
              <a:ext cx="10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7" name="Rectangle 317"/>
            <p:cNvSpPr>
              <a:spLocks noChangeArrowheads="1"/>
            </p:cNvSpPr>
            <p:nvPr/>
          </p:nvSpPr>
          <p:spPr bwMode="auto">
            <a:xfrm>
              <a:off x="1606" y="2194"/>
              <a:ext cx="10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8" name="Rectangle 318"/>
            <p:cNvSpPr>
              <a:spLocks noChangeArrowheads="1"/>
            </p:cNvSpPr>
            <p:nvPr/>
          </p:nvSpPr>
          <p:spPr bwMode="auto">
            <a:xfrm>
              <a:off x="1604" y="2196"/>
              <a:ext cx="11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9" name="Rectangle 319"/>
            <p:cNvSpPr>
              <a:spLocks noChangeArrowheads="1"/>
            </p:cNvSpPr>
            <p:nvPr/>
          </p:nvSpPr>
          <p:spPr bwMode="auto">
            <a:xfrm>
              <a:off x="1604" y="2198"/>
              <a:ext cx="110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0" name="Rectangle 320"/>
            <p:cNvSpPr>
              <a:spLocks noChangeArrowheads="1"/>
            </p:cNvSpPr>
            <p:nvPr/>
          </p:nvSpPr>
          <p:spPr bwMode="auto">
            <a:xfrm>
              <a:off x="1603" y="2199"/>
              <a:ext cx="11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1" name="Rectangle 321"/>
            <p:cNvSpPr>
              <a:spLocks noChangeArrowheads="1"/>
            </p:cNvSpPr>
            <p:nvPr/>
          </p:nvSpPr>
          <p:spPr bwMode="auto">
            <a:xfrm>
              <a:off x="1599" y="2201"/>
              <a:ext cx="11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2" name="Rectangle 322"/>
            <p:cNvSpPr>
              <a:spLocks noChangeArrowheads="1"/>
            </p:cNvSpPr>
            <p:nvPr/>
          </p:nvSpPr>
          <p:spPr bwMode="auto">
            <a:xfrm>
              <a:off x="1598" y="2203"/>
              <a:ext cx="11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3" name="Rectangle 323"/>
            <p:cNvSpPr>
              <a:spLocks noChangeArrowheads="1"/>
            </p:cNvSpPr>
            <p:nvPr/>
          </p:nvSpPr>
          <p:spPr bwMode="auto">
            <a:xfrm>
              <a:off x="1596" y="2205"/>
              <a:ext cx="11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4" name="Rectangle 324"/>
            <p:cNvSpPr>
              <a:spLocks noChangeArrowheads="1"/>
            </p:cNvSpPr>
            <p:nvPr/>
          </p:nvSpPr>
          <p:spPr bwMode="auto">
            <a:xfrm>
              <a:off x="1594" y="2207"/>
              <a:ext cx="116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5" name="Rectangle 325"/>
            <p:cNvSpPr>
              <a:spLocks noChangeArrowheads="1"/>
            </p:cNvSpPr>
            <p:nvPr/>
          </p:nvSpPr>
          <p:spPr bwMode="auto">
            <a:xfrm>
              <a:off x="1591" y="2208"/>
              <a:ext cx="11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6" name="Rectangle 326"/>
            <p:cNvSpPr>
              <a:spLocks noChangeArrowheads="1"/>
            </p:cNvSpPr>
            <p:nvPr/>
          </p:nvSpPr>
          <p:spPr bwMode="auto">
            <a:xfrm>
              <a:off x="1587" y="2210"/>
              <a:ext cx="12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7" name="Rectangle 327"/>
            <p:cNvSpPr>
              <a:spLocks noChangeArrowheads="1"/>
            </p:cNvSpPr>
            <p:nvPr/>
          </p:nvSpPr>
          <p:spPr bwMode="auto">
            <a:xfrm>
              <a:off x="1585" y="2212"/>
              <a:ext cx="12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8" name="Rectangle 328"/>
            <p:cNvSpPr>
              <a:spLocks noChangeArrowheads="1"/>
            </p:cNvSpPr>
            <p:nvPr/>
          </p:nvSpPr>
          <p:spPr bwMode="auto">
            <a:xfrm>
              <a:off x="1584" y="2214"/>
              <a:ext cx="12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9" name="Rectangle 329"/>
            <p:cNvSpPr>
              <a:spLocks noChangeArrowheads="1"/>
            </p:cNvSpPr>
            <p:nvPr/>
          </p:nvSpPr>
          <p:spPr bwMode="auto">
            <a:xfrm>
              <a:off x="1580" y="2216"/>
              <a:ext cx="128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0" name="Rectangle 330"/>
            <p:cNvSpPr>
              <a:spLocks noChangeArrowheads="1"/>
            </p:cNvSpPr>
            <p:nvPr/>
          </p:nvSpPr>
          <p:spPr bwMode="auto">
            <a:xfrm>
              <a:off x="1575" y="2217"/>
              <a:ext cx="13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1" name="Rectangle 331"/>
            <p:cNvSpPr>
              <a:spLocks noChangeArrowheads="1"/>
            </p:cNvSpPr>
            <p:nvPr/>
          </p:nvSpPr>
          <p:spPr bwMode="auto">
            <a:xfrm>
              <a:off x="1573" y="2219"/>
              <a:ext cx="13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2" name="Rectangle 332"/>
            <p:cNvSpPr>
              <a:spLocks noChangeArrowheads="1"/>
            </p:cNvSpPr>
            <p:nvPr/>
          </p:nvSpPr>
          <p:spPr bwMode="auto">
            <a:xfrm>
              <a:off x="1572" y="2221"/>
              <a:ext cx="135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3" name="Rectangle 333"/>
            <p:cNvSpPr>
              <a:spLocks noChangeArrowheads="1"/>
            </p:cNvSpPr>
            <p:nvPr/>
          </p:nvSpPr>
          <p:spPr bwMode="auto">
            <a:xfrm>
              <a:off x="1568" y="2223"/>
              <a:ext cx="139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4" name="Rectangle 334"/>
            <p:cNvSpPr>
              <a:spLocks noChangeArrowheads="1"/>
            </p:cNvSpPr>
            <p:nvPr/>
          </p:nvSpPr>
          <p:spPr bwMode="auto">
            <a:xfrm>
              <a:off x="1563" y="2224"/>
              <a:ext cx="14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5" name="Rectangle 335"/>
            <p:cNvSpPr>
              <a:spLocks noChangeArrowheads="1"/>
            </p:cNvSpPr>
            <p:nvPr/>
          </p:nvSpPr>
          <p:spPr bwMode="auto">
            <a:xfrm>
              <a:off x="1561" y="2226"/>
              <a:ext cx="14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6" name="Rectangle 336"/>
            <p:cNvSpPr>
              <a:spLocks noChangeArrowheads="1"/>
            </p:cNvSpPr>
            <p:nvPr/>
          </p:nvSpPr>
          <p:spPr bwMode="auto">
            <a:xfrm>
              <a:off x="1559" y="2228"/>
              <a:ext cx="14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7" name="Rectangle 337"/>
            <p:cNvSpPr>
              <a:spLocks noChangeArrowheads="1"/>
            </p:cNvSpPr>
            <p:nvPr/>
          </p:nvSpPr>
          <p:spPr bwMode="auto">
            <a:xfrm>
              <a:off x="1554" y="2230"/>
              <a:ext cx="15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8" name="Rectangle 338"/>
            <p:cNvSpPr>
              <a:spLocks noChangeArrowheads="1"/>
            </p:cNvSpPr>
            <p:nvPr/>
          </p:nvSpPr>
          <p:spPr bwMode="auto">
            <a:xfrm>
              <a:off x="1549" y="2232"/>
              <a:ext cx="159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9" name="Rectangle 339"/>
            <p:cNvSpPr>
              <a:spLocks noChangeArrowheads="1"/>
            </p:cNvSpPr>
            <p:nvPr/>
          </p:nvSpPr>
          <p:spPr bwMode="auto">
            <a:xfrm>
              <a:off x="1547" y="2233"/>
              <a:ext cx="16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0" name="Rectangle 340"/>
            <p:cNvSpPr>
              <a:spLocks noChangeArrowheads="1"/>
            </p:cNvSpPr>
            <p:nvPr/>
          </p:nvSpPr>
          <p:spPr bwMode="auto">
            <a:xfrm>
              <a:off x="1546" y="2235"/>
              <a:ext cx="16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1" name="Rectangle 341"/>
            <p:cNvSpPr>
              <a:spLocks noChangeArrowheads="1"/>
            </p:cNvSpPr>
            <p:nvPr/>
          </p:nvSpPr>
          <p:spPr bwMode="auto">
            <a:xfrm>
              <a:off x="1540" y="2237"/>
              <a:ext cx="16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2" name="Rectangle 342"/>
            <p:cNvSpPr>
              <a:spLocks noChangeArrowheads="1"/>
            </p:cNvSpPr>
            <p:nvPr/>
          </p:nvSpPr>
          <p:spPr bwMode="auto">
            <a:xfrm>
              <a:off x="1537" y="2239"/>
              <a:ext cx="17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3" name="Rectangle 343"/>
            <p:cNvSpPr>
              <a:spLocks noChangeArrowheads="1"/>
            </p:cNvSpPr>
            <p:nvPr/>
          </p:nvSpPr>
          <p:spPr bwMode="auto">
            <a:xfrm>
              <a:off x="1535" y="2241"/>
              <a:ext cx="177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4" name="Rectangle 344"/>
            <p:cNvSpPr>
              <a:spLocks noChangeArrowheads="1"/>
            </p:cNvSpPr>
            <p:nvPr/>
          </p:nvSpPr>
          <p:spPr bwMode="auto">
            <a:xfrm>
              <a:off x="1532" y="2242"/>
              <a:ext cx="18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5" name="Rectangle 345"/>
            <p:cNvSpPr>
              <a:spLocks noChangeArrowheads="1"/>
            </p:cNvSpPr>
            <p:nvPr/>
          </p:nvSpPr>
          <p:spPr bwMode="auto">
            <a:xfrm>
              <a:off x="1528" y="2244"/>
              <a:ext cx="18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6" name="Rectangle 346"/>
            <p:cNvSpPr>
              <a:spLocks noChangeArrowheads="1"/>
            </p:cNvSpPr>
            <p:nvPr/>
          </p:nvSpPr>
          <p:spPr bwMode="auto">
            <a:xfrm>
              <a:off x="1527" y="2246"/>
              <a:ext cx="18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7" name="Rectangle 347"/>
            <p:cNvSpPr>
              <a:spLocks noChangeArrowheads="1"/>
            </p:cNvSpPr>
            <p:nvPr/>
          </p:nvSpPr>
          <p:spPr bwMode="auto">
            <a:xfrm>
              <a:off x="1525" y="2248"/>
              <a:ext cx="19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8" name="Rectangle 348"/>
            <p:cNvSpPr>
              <a:spLocks noChangeArrowheads="1"/>
            </p:cNvSpPr>
            <p:nvPr/>
          </p:nvSpPr>
          <p:spPr bwMode="auto">
            <a:xfrm>
              <a:off x="1520" y="2250"/>
              <a:ext cx="197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9" name="Rectangle 349"/>
            <p:cNvSpPr>
              <a:spLocks noChangeArrowheads="1"/>
            </p:cNvSpPr>
            <p:nvPr/>
          </p:nvSpPr>
          <p:spPr bwMode="auto">
            <a:xfrm>
              <a:off x="1518" y="2251"/>
              <a:ext cx="19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0" name="Rectangle 350"/>
            <p:cNvSpPr>
              <a:spLocks noChangeArrowheads="1"/>
            </p:cNvSpPr>
            <p:nvPr/>
          </p:nvSpPr>
          <p:spPr bwMode="auto">
            <a:xfrm>
              <a:off x="1516" y="2253"/>
              <a:ext cx="20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1" name="Rectangle 351"/>
            <p:cNvSpPr>
              <a:spLocks noChangeArrowheads="1"/>
            </p:cNvSpPr>
            <p:nvPr/>
          </p:nvSpPr>
          <p:spPr bwMode="auto">
            <a:xfrm>
              <a:off x="1513" y="2255"/>
              <a:ext cx="20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2" name="Rectangle 352"/>
            <p:cNvSpPr>
              <a:spLocks noChangeArrowheads="1"/>
            </p:cNvSpPr>
            <p:nvPr/>
          </p:nvSpPr>
          <p:spPr bwMode="auto">
            <a:xfrm>
              <a:off x="1511" y="2257"/>
              <a:ext cx="210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3" name="Rectangle 353"/>
            <p:cNvSpPr>
              <a:spLocks noChangeArrowheads="1"/>
            </p:cNvSpPr>
            <p:nvPr/>
          </p:nvSpPr>
          <p:spPr bwMode="auto">
            <a:xfrm>
              <a:off x="1509" y="2258"/>
              <a:ext cx="21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4" name="Rectangle 354"/>
            <p:cNvSpPr>
              <a:spLocks noChangeArrowheads="1"/>
            </p:cNvSpPr>
            <p:nvPr/>
          </p:nvSpPr>
          <p:spPr bwMode="auto">
            <a:xfrm>
              <a:off x="1509" y="2260"/>
              <a:ext cx="21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5" name="Rectangle 355"/>
            <p:cNvSpPr>
              <a:spLocks noChangeArrowheads="1"/>
            </p:cNvSpPr>
            <p:nvPr/>
          </p:nvSpPr>
          <p:spPr bwMode="auto">
            <a:xfrm>
              <a:off x="1507" y="2262"/>
              <a:ext cx="21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6" name="Rectangle 356"/>
            <p:cNvSpPr>
              <a:spLocks noChangeArrowheads="1"/>
            </p:cNvSpPr>
            <p:nvPr/>
          </p:nvSpPr>
          <p:spPr bwMode="auto">
            <a:xfrm>
              <a:off x="1504" y="2264"/>
              <a:ext cx="223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7" name="Rectangle 357"/>
            <p:cNvSpPr>
              <a:spLocks noChangeArrowheads="1"/>
            </p:cNvSpPr>
            <p:nvPr/>
          </p:nvSpPr>
          <p:spPr bwMode="auto">
            <a:xfrm>
              <a:off x="1502" y="2267"/>
              <a:ext cx="22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8" name="Rectangle 358"/>
            <p:cNvSpPr>
              <a:spLocks noChangeArrowheads="1"/>
            </p:cNvSpPr>
            <p:nvPr/>
          </p:nvSpPr>
          <p:spPr bwMode="auto">
            <a:xfrm>
              <a:off x="1502" y="2269"/>
              <a:ext cx="23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501" y="2271"/>
              <a:ext cx="23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0" name="Rectangle 360"/>
            <p:cNvSpPr>
              <a:spLocks noChangeArrowheads="1"/>
            </p:cNvSpPr>
            <p:nvPr/>
          </p:nvSpPr>
          <p:spPr bwMode="auto">
            <a:xfrm>
              <a:off x="1501" y="2273"/>
              <a:ext cx="23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1" name="Rectangle 361"/>
            <p:cNvSpPr>
              <a:spLocks noChangeArrowheads="1"/>
            </p:cNvSpPr>
            <p:nvPr/>
          </p:nvSpPr>
          <p:spPr bwMode="auto">
            <a:xfrm>
              <a:off x="1499" y="2275"/>
              <a:ext cx="237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2" name="Rectangle 362"/>
            <p:cNvSpPr>
              <a:spLocks noChangeArrowheads="1"/>
            </p:cNvSpPr>
            <p:nvPr/>
          </p:nvSpPr>
          <p:spPr bwMode="auto">
            <a:xfrm>
              <a:off x="1497" y="2276"/>
              <a:ext cx="24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3" name="Rectangle 363"/>
            <p:cNvSpPr>
              <a:spLocks noChangeArrowheads="1"/>
            </p:cNvSpPr>
            <p:nvPr/>
          </p:nvSpPr>
          <p:spPr bwMode="auto">
            <a:xfrm>
              <a:off x="1497" y="2278"/>
              <a:ext cx="24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4" name="Rectangle 364"/>
            <p:cNvSpPr>
              <a:spLocks noChangeArrowheads="1"/>
            </p:cNvSpPr>
            <p:nvPr/>
          </p:nvSpPr>
          <p:spPr bwMode="auto">
            <a:xfrm>
              <a:off x="1495" y="2280"/>
              <a:ext cx="246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5" name="Rectangle 365"/>
            <p:cNvSpPr>
              <a:spLocks noChangeArrowheads="1"/>
            </p:cNvSpPr>
            <p:nvPr/>
          </p:nvSpPr>
          <p:spPr bwMode="auto">
            <a:xfrm>
              <a:off x="1494" y="2284"/>
              <a:ext cx="249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6" name="Rectangle 366"/>
            <p:cNvSpPr>
              <a:spLocks noChangeArrowheads="1"/>
            </p:cNvSpPr>
            <p:nvPr/>
          </p:nvSpPr>
          <p:spPr bwMode="auto">
            <a:xfrm>
              <a:off x="1494" y="2285"/>
              <a:ext cx="251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7" name="Rectangle 367"/>
            <p:cNvSpPr>
              <a:spLocks noChangeArrowheads="1"/>
            </p:cNvSpPr>
            <p:nvPr/>
          </p:nvSpPr>
          <p:spPr bwMode="auto">
            <a:xfrm>
              <a:off x="1494" y="2289"/>
              <a:ext cx="25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8" name="Rectangle 368"/>
            <p:cNvSpPr>
              <a:spLocks noChangeArrowheads="1"/>
            </p:cNvSpPr>
            <p:nvPr/>
          </p:nvSpPr>
          <p:spPr bwMode="auto">
            <a:xfrm>
              <a:off x="1494" y="2291"/>
              <a:ext cx="254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9" name="Rectangle 369"/>
            <p:cNvSpPr>
              <a:spLocks noChangeArrowheads="1"/>
            </p:cNvSpPr>
            <p:nvPr/>
          </p:nvSpPr>
          <p:spPr bwMode="auto">
            <a:xfrm>
              <a:off x="1494" y="2294"/>
              <a:ext cx="256" cy="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0" name="Rectangle 370"/>
            <p:cNvSpPr>
              <a:spLocks noChangeArrowheads="1"/>
            </p:cNvSpPr>
            <p:nvPr/>
          </p:nvSpPr>
          <p:spPr bwMode="auto">
            <a:xfrm>
              <a:off x="1494" y="2300"/>
              <a:ext cx="258" cy="1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1" name="Rectangle 371"/>
            <p:cNvSpPr>
              <a:spLocks noChangeArrowheads="1"/>
            </p:cNvSpPr>
            <p:nvPr/>
          </p:nvSpPr>
          <p:spPr bwMode="auto">
            <a:xfrm>
              <a:off x="1494" y="2310"/>
              <a:ext cx="25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2" name="Rectangle 372"/>
            <p:cNvSpPr>
              <a:spLocks noChangeArrowheads="1"/>
            </p:cNvSpPr>
            <p:nvPr/>
          </p:nvSpPr>
          <p:spPr bwMode="auto">
            <a:xfrm>
              <a:off x="1494" y="2312"/>
              <a:ext cx="25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3" name="Rectangle 373"/>
            <p:cNvSpPr>
              <a:spLocks noChangeArrowheads="1"/>
            </p:cNvSpPr>
            <p:nvPr/>
          </p:nvSpPr>
          <p:spPr bwMode="auto">
            <a:xfrm>
              <a:off x="1494" y="2316"/>
              <a:ext cx="25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4" name="Rectangle 374"/>
            <p:cNvSpPr>
              <a:spLocks noChangeArrowheads="1"/>
            </p:cNvSpPr>
            <p:nvPr/>
          </p:nvSpPr>
          <p:spPr bwMode="auto">
            <a:xfrm>
              <a:off x="1495" y="2318"/>
              <a:ext cx="257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5" name="Rectangle 375"/>
            <p:cNvSpPr>
              <a:spLocks noChangeArrowheads="1"/>
            </p:cNvSpPr>
            <p:nvPr/>
          </p:nvSpPr>
          <p:spPr bwMode="auto">
            <a:xfrm>
              <a:off x="1495" y="2321"/>
              <a:ext cx="255" cy="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6" name="Rectangle 376"/>
            <p:cNvSpPr>
              <a:spLocks noChangeArrowheads="1"/>
            </p:cNvSpPr>
            <p:nvPr/>
          </p:nvSpPr>
          <p:spPr bwMode="auto">
            <a:xfrm>
              <a:off x="1497" y="2327"/>
              <a:ext cx="253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7" name="Rectangle 377"/>
            <p:cNvSpPr>
              <a:spLocks noChangeArrowheads="1"/>
            </p:cNvSpPr>
            <p:nvPr/>
          </p:nvSpPr>
          <p:spPr bwMode="auto">
            <a:xfrm>
              <a:off x="1497" y="2328"/>
              <a:ext cx="251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8" name="Rectangle 378"/>
            <p:cNvSpPr>
              <a:spLocks noChangeArrowheads="1"/>
            </p:cNvSpPr>
            <p:nvPr/>
          </p:nvSpPr>
          <p:spPr bwMode="auto">
            <a:xfrm>
              <a:off x="1497" y="2332"/>
              <a:ext cx="249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9" name="Rectangle 379"/>
            <p:cNvSpPr>
              <a:spLocks noChangeArrowheads="1"/>
            </p:cNvSpPr>
            <p:nvPr/>
          </p:nvSpPr>
          <p:spPr bwMode="auto">
            <a:xfrm>
              <a:off x="1499" y="2335"/>
              <a:ext cx="246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0" name="Rectangle 380"/>
            <p:cNvSpPr>
              <a:spLocks noChangeArrowheads="1"/>
            </p:cNvSpPr>
            <p:nvPr/>
          </p:nvSpPr>
          <p:spPr bwMode="auto">
            <a:xfrm>
              <a:off x="1499" y="2339"/>
              <a:ext cx="244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1" name="Rectangle 381"/>
            <p:cNvSpPr>
              <a:spLocks noChangeArrowheads="1"/>
            </p:cNvSpPr>
            <p:nvPr/>
          </p:nvSpPr>
          <p:spPr bwMode="auto">
            <a:xfrm>
              <a:off x="1501" y="2343"/>
              <a:ext cx="240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2" name="Rectangle 382"/>
            <p:cNvSpPr>
              <a:spLocks noChangeArrowheads="1"/>
            </p:cNvSpPr>
            <p:nvPr/>
          </p:nvSpPr>
          <p:spPr bwMode="auto">
            <a:xfrm>
              <a:off x="1501" y="2346"/>
              <a:ext cx="239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3" name="Rectangle 383"/>
            <p:cNvSpPr>
              <a:spLocks noChangeArrowheads="1"/>
            </p:cNvSpPr>
            <p:nvPr/>
          </p:nvSpPr>
          <p:spPr bwMode="auto">
            <a:xfrm>
              <a:off x="1501" y="2350"/>
              <a:ext cx="23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4" name="Rectangle 384"/>
            <p:cNvSpPr>
              <a:spLocks noChangeArrowheads="1"/>
            </p:cNvSpPr>
            <p:nvPr/>
          </p:nvSpPr>
          <p:spPr bwMode="auto">
            <a:xfrm>
              <a:off x="1502" y="2352"/>
              <a:ext cx="236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5" name="Rectangle 385"/>
            <p:cNvSpPr>
              <a:spLocks noChangeArrowheads="1"/>
            </p:cNvSpPr>
            <p:nvPr/>
          </p:nvSpPr>
          <p:spPr bwMode="auto">
            <a:xfrm>
              <a:off x="1502" y="2353"/>
              <a:ext cx="234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6" name="Rectangle 386"/>
            <p:cNvSpPr>
              <a:spLocks noChangeArrowheads="1"/>
            </p:cNvSpPr>
            <p:nvPr/>
          </p:nvSpPr>
          <p:spPr bwMode="auto">
            <a:xfrm>
              <a:off x="1502" y="2357"/>
              <a:ext cx="232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7" name="Rectangle 387"/>
            <p:cNvSpPr>
              <a:spLocks noChangeArrowheads="1"/>
            </p:cNvSpPr>
            <p:nvPr/>
          </p:nvSpPr>
          <p:spPr bwMode="auto">
            <a:xfrm>
              <a:off x="1504" y="2361"/>
              <a:ext cx="229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8" name="Rectangle 388"/>
            <p:cNvSpPr>
              <a:spLocks noChangeArrowheads="1"/>
            </p:cNvSpPr>
            <p:nvPr/>
          </p:nvSpPr>
          <p:spPr bwMode="auto">
            <a:xfrm>
              <a:off x="1504" y="2364"/>
              <a:ext cx="227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9" name="Rectangle 389"/>
            <p:cNvSpPr>
              <a:spLocks noChangeArrowheads="1"/>
            </p:cNvSpPr>
            <p:nvPr/>
          </p:nvSpPr>
          <p:spPr bwMode="auto">
            <a:xfrm>
              <a:off x="1506" y="2368"/>
              <a:ext cx="22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0" name="Rectangle 390"/>
            <p:cNvSpPr>
              <a:spLocks noChangeArrowheads="1"/>
            </p:cNvSpPr>
            <p:nvPr/>
          </p:nvSpPr>
          <p:spPr bwMode="auto">
            <a:xfrm>
              <a:off x="1506" y="2370"/>
              <a:ext cx="221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1" name="Rectangle 391"/>
            <p:cNvSpPr>
              <a:spLocks noChangeArrowheads="1"/>
            </p:cNvSpPr>
            <p:nvPr/>
          </p:nvSpPr>
          <p:spPr bwMode="auto">
            <a:xfrm>
              <a:off x="1506" y="2373"/>
              <a:ext cx="22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2" name="Rectangle 392"/>
            <p:cNvSpPr>
              <a:spLocks noChangeArrowheads="1"/>
            </p:cNvSpPr>
            <p:nvPr/>
          </p:nvSpPr>
          <p:spPr bwMode="auto">
            <a:xfrm>
              <a:off x="1506" y="2377"/>
              <a:ext cx="21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3" name="Rectangle 393"/>
            <p:cNvSpPr>
              <a:spLocks noChangeArrowheads="1"/>
            </p:cNvSpPr>
            <p:nvPr/>
          </p:nvSpPr>
          <p:spPr bwMode="auto">
            <a:xfrm>
              <a:off x="1506" y="2378"/>
              <a:ext cx="21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4" name="Rectangle 394"/>
            <p:cNvSpPr>
              <a:spLocks noChangeArrowheads="1"/>
            </p:cNvSpPr>
            <p:nvPr/>
          </p:nvSpPr>
          <p:spPr bwMode="auto">
            <a:xfrm>
              <a:off x="1506" y="2380"/>
              <a:ext cx="215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5" name="Rectangle 395"/>
            <p:cNvSpPr>
              <a:spLocks noChangeArrowheads="1"/>
            </p:cNvSpPr>
            <p:nvPr/>
          </p:nvSpPr>
          <p:spPr bwMode="auto">
            <a:xfrm>
              <a:off x="1506" y="2384"/>
              <a:ext cx="21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6" name="Rectangle 396"/>
            <p:cNvSpPr>
              <a:spLocks noChangeArrowheads="1"/>
            </p:cNvSpPr>
            <p:nvPr/>
          </p:nvSpPr>
          <p:spPr bwMode="auto">
            <a:xfrm>
              <a:off x="1506" y="2387"/>
              <a:ext cx="211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7" name="Rectangle 397"/>
            <p:cNvSpPr>
              <a:spLocks noChangeArrowheads="1"/>
            </p:cNvSpPr>
            <p:nvPr/>
          </p:nvSpPr>
          <p:spPr bwMode="auto">
            <a:xfrm>
              <a:off x="1506" y="2391"/>
              <a:ext cx="209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8" name="Rectangle 398"/>
            <p:cNvSpPr>
              <a:spLocks noChangeArrowheads="1"/>
            </p:cNvSpPr>
            <p:nvPr/>
          </p:nvSpPr>
          <p:spPr bwMode="auto">
            <a:xfrm>
              <a:off x="1506" y="2395"/>
              <a:ext cx="20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9" name="Rectangle 399"/>
            <p:cNvSpPr>
              <a:spLocks noChangeArrowheads="1"/>
            </p:cNvSpPr>
            <p:nvPr/>
          </p:nvSpPr>
          <p:spPr bwMode="auto">
            <a:xfrm>
              <a:off x="1506" y="2396"/>
              <a:ext cx="20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0" name="Rectangle 400"/>
            <p:cNvSpPr>
              <a:spLocks noChangeArrowheads="1"/>
            </p:cNvSpPr>
            <p:nvPr/>
          </p:nvSpPr>
          <p:spPr bwMode="auto">
            <a:xfrm>
              <a:off x="1506" y="2398"/>
              <a:ext cx="20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1" name="Rectangle 401"/>
            <p:cNvSpPr>
              <a:spLocks noChangeArrowheads="1"/>
            </p:cNvSpPr>
            <p:nvPr/>
          </p:nvSpPr>
          <p:spPr bwMode="auto">
            <a:xfrm>
              <a:off x="1506" y="2400"/>
              <a:ext cx="20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2" name="Rectangle 402"/>
            <p:cNvSpPr>
              <a:spLocks noChangeArrowheads="1"/>
            </p:cNvSpPr>
            <p:nvPr/>
          </p:nvSpPr>
          <p:spPr bwMode="auto">
            <a:xfrm>
              <a:off x="1504" y="2402"/>
              <a:ext cx="20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3" name="Rectangle 403"/>
            <p:cNvSpPr>
              <a:spLocks noChangeArrowheads="1"/>
            </p:cNvSpPr>
            <p:nvPr/>
          </p:nvSpPr>
          <p:spPr bwMode="auto">
            <a:xfrm>
              <a:off x="1504" y="2404"/>
              <a:ext cx="20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4" name="Rectangle 404"/>
            <p:cNvSpPr>
              <a:spLocks noChangeArrowheads="1"/>
            </p:cNvSpPr>
            <p:nvPr/>
          </p:nvSpPr>
          <p:spPr bwMode="auto">
            <a:xfrm>
              <a:off x="1504" y="2407"/>
              <a:ext cx="20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05" name="Group 405"/>
          <p:cNvGrpSpPr>
            <a:grpSpLocks/>
          </p:cNvGrpSpPr>
          <p:nvPr/>
        </p:nvGrpSpPr>
        <p:grpSpPr bwMode="auto">
          <a:xfrm>
            <a:off x="1304925" y="2109788"/>
            <a:ext cx="3321050" cy="2566987"/>
            <a:chOff x="784" y="1342"/>
            <a:chExt cx="2092" cy="1617"/>
          </a:xfrm>
        </p:grpSpPr>
        <p:sp>
          <p:nvSpPr>
            <p:cNvPr id="406" name="Rectangle 406"/>
            <p:cNvSpPr>
              <a:spLocks noChangeArrowheads="1"/>
            </p:cNvSpPr>
            <p:nvPr/>
          </p:nvSpPr>
          <p:spPr bwMode="auto">
            <a:xfrm>
              <a:off x="1502" y="2409"/>
              <a:ext cx="20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7" name="Rectangle 407"/>
            <p:cNvSpPr>
              <a:spLocks noChangeArrowheads="1"/>
            </p:cNvSpPr>
            <p:nvPr/>
          </p:nvSpPr>
          <p:spPr bwMode="auto">
            <a:xfrm>
              <a:off x="1502" y="2411"/>
              <a:ext cx="201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8" name="Rectangle 408"/>
            <p:cNvSpPr>
              <a:spLocks noChangeArrowheads="1"/>
            </p:cNvSpPr>
            <p:nvPr/>
          </p:nvSpPr>
          <p:spPr bwMode="auto">
            <a:xfrm>
              <a:off x="1501" y="2414"/>
              <a:ext cx="20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9" name="Rectangle 409"/>
            <p:cNvSpPr>
              <a:spLocks noChangeArrowheads="1"/>
            </p:cNvSpPr>
            <p:nvPr/>
          </p:nvSpPr>
          <p:spPr bwMode="auto">
            <a:xfrm>
              <a:off x="1501" y="2416"/>
              <a:ext cx="20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0" name="Rectangle 410"/>
            <p:cNvSpPr>
              <a:spLocks noChangeArrowheads="1"/>
            </p:cNvSpPr>
            <p:nvPr/>
          </p:nvSpPr>
          <p:spPr bwMode="auto">
            <a:xfrm>
              <a:off x="1499" y="2418"/>
              <a:ext cx="202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1" name="Rectangle 411"/>
            <p:cNvSpPr>
              <a:spLocks noChangeArrowheads="1"/>
            </p:cNvSpPr>
            <p:nvPr/>
          </p:nvSpPr>
          <p:spPr bwMode="auto">
            <a:xfrm>
              <a:off x="1497" y="2423"/>
              <a:ext cx="203" cy="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2" name="Rectangle 412"/>
            <p:cNvSpPr>
              <a:spLocks noChangeArrowheads="1"/>
            </p:cNvSpPr>
            <p:nvPr/>
          </p:nvSpPr>
          <p:spPr bwMode="auto">
            <a:xfrm>
              <a:off x="1497" y="2429"/>
              <a:ext cx="201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3" name="Rectangle 413"/>
            <p:cNvSpPr>
              <a:spLocks noChangeArrowheads="1"/>
            </p:cNvSpPr>
            <p:nvPr/>
          </p:nvSpPr>
          <p:spPr bwMode="auto">
            <a:xfrm>
              <a:off x="1495" y="2430"/>
              <a:ext cx="20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4" name="Rectangle 414"/>
            <p:cNvSpPr>
              <a:spLocks noChangeArrowheads="1"/>
            </p:cNvSpPr>
            <p:nvPr/>
          </p:nvSpPr>
          <p:spPr bwMode="auto">
            <a:xfrm>
              <a:off x="1494" y="2432"/>
              <a:ext cx="20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5" name="Rectangle 415"/>
            <p:cNvSpPr>
              <a:spLocks noChangeArrowheads="1"/>
            </p:cNvSpPr>
            <p:nvPr/>
          </p:nvSpPr>
          <p:spPr bwMode="auto">
            <a:xfrm>
              <a:off x="1494" y="2434"/>
              <a:ext cx="20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6" name="Rectangle 416"/>
            <p:cNvSpPr>
              <a:spLocks noChangeArrowheads="1"/>
            </p:cNvSpPr>
            <p:nvPr/>
          </p:nvSpPr>
          <p:spPr bwMode="auto">
            <a:xfrm>
              <a:off x="1492" y="2436"/>
              <a:ext cx="204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7" name="Rectangle 417"/>
            <p:cNvSpPr>
              <a:spLocks noChangeArrowheads="1"/>
            </p:cNvSpPr>
            <p:nvPr/>
          </p:nvSpPr>
          <p:spPr bwMode="auto">
            <a:xfrm>
              <a:off x="1490" y="2441"/>
              <a:ext cx="20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8" name="Rectangle 418"/>
            <p:cNvSpPr>
              <a:spLocks noChangeArrowheads="1"/>
            </p:cNvSpPr>
            <p:nvPr/>
          </p:nvSpPr>
          <p:spPr bwMode="auto">
            <a:xfrm>
              <a:off x="1488" y="2443"/>
              <a:ext cx="208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9" name="Rectangle 419"/>
            <p:cNvSpPr>
              <a:spLocks noChangeArrowheads="1"/>
            </p:cNvSpPr>
            <p:nvPr/>
          </p:nvSpPr>
          <p:spPr bwMode="auto">
            <a:xfrm>
              <a:off x="1487" y="2447"/>
              <a:ext cx="20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0" name="Rectangle 420"/>
            <p:cNvSpPr>
              <a:spLocks noChangeArrowheads="1"/>
            </p:cNvSpPr>
            <p:nvPr/>
          </p:nvSpPr>
          <p:spPr bwMode="auto">
            <a:xfrm>
              <a:off x="1485" y="2448"/>
              <a:ext cx="21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1" name="Rectangle 421"/>
            <p:cNvSpPr>
              <a:spLocks noChangeArrowheads="1"/>
            </p:cNvSpPr>
            <p:nvPr/>
          </p:nvSpPr>
          <p:spPr bwMode="auto">
            <a:xfrm>
              <a:off x="1483" y="2450"/>
              <a:ext cx="212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2" name="Rectangle 422"/>
            <p:cNvSpPr>
              <a:spLocks noChangeArrowheads="1"/>
            </p:cNvSpPr>
            <p:nvPr/>
          </p:nvSpPr>
          <p:spPr bwMode="auto">
            <a:xfrm>
              <a:off x="1482" y="2454"/>
              <a:ext cx="213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3" name="Rectangle 423"/>
            <p:cNvSpPr>
              <a:spLocks noChangeArrowheads="1"/>
            </p:cNvSpPr>
            <p:nvPr/>
          </p:nvSpPr>
          <p:spPr bwMode="auto">
            <a:xfrm>
              <a:off x="1480" y="2455"/>
              <a:ext cx="21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4" name="Rectangle 424"/>
            <p:cNvSpPr>
              <a:spLocks noChangeArrowheads="1"/>
            </p:cNvSpPr>
            <p:nvPr/>
          </p:nvSpPr>
          <p:spPr bwMode="auto">
            <a:xfrm>
              <a:off x="1478" y="2457"/>
              <a:ext cx="21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5" name="Rectangle 425"/>
            <p:cNvSpPr>
              <a:spLocks noChangeArrowheads="1"/>
            </p:cNvSpPr>
            <p:nvPr/>
          </p:nvSpPr>
          <p:spPr bwMode="auto">
            <a:xfrm>
              <a:off x="1476" y="2459"/>
              <a:ext cx="219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6" name="Rectangle 426"/>
            <p:cNvSpPr>
              <a:spLocks noChangeArrowheads="1"/>
            </p:cNvSpPr>
            <p:nvPr/>
          </p:nvSpPr>
          <p:spPr bwMode="auto">
            <a:xfrm>
              <a:off x="1475" y="2461"/>
              <a:ext cx="22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7" name="Rectangle 427"/>
            <p:cNvSpPr>
              <a:spLocks noChangeArrowheads="1"/>
            </p:cNvSpPr>
            <p:nvPr/>
          </p:nvSpPr>
          <p:spPr bwMode="auto">
            <a:xfrm>
              <a:off x="1473" y="2463"/>
              <a:ext cx="222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8" name="Rectangle 428"/>
            <p:cNvSpPr>
              <a:spLocks noChangeArrowheads="1"/>
            </p:cNvSpPr>
            <p:nvPr/>
          </p:nvSpPr>
          <p:spPr bwMode="auto">
            <a:xfrm>
              <a:off x="1471" y="2464"/>
              <a:ext cx="22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9" name="Rectangle 429"/>
            <p:cNvSpPr>
              <a:spLocks noChangeArrowheads="1"/>
            </p:cNvSpPr>
            <p:nvPr/>
          </p:nvSpPr>
          <p:spPr bwMode="auto">
            <a:xfrm>
              <a:off x="1468" y="2466"/>
              <a:ext cx="22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0" name="Rectangle 430"/>
            <p:cNvSpPr>
              <a:spLocks noChangeArrowheads="1"/>
            </p:cNvSpPr>
            <p:nvPr/>
          </p:nvSpPr>
          <p:spPr bwMode="auto">
            <a:xfrm>
              <a:off x="1466" y="2468"/>
              <a:ext cx="229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1" name="Rectangle 431"/>
            <p:cNvSpPr>
              <a:spLocks noChangeArrowheads="1"/>
            </p:cNvSpPr>
            <p:nvPr/>
          </p:nvSpPr>
          <p:spPr bwMode="auto">
            <a:xfrm>
              <a:off x="1464" y="2470"/>
              <a:ext cx="23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2" name="Rectangle 432"/>
            <p:cNvSpPr>
              <a:spLocks noChangeArrowheads="1"/>
            </p:cNvSpPr>
            <p:nvPr/>
          </p:nvSpPr>
          <p:spPr bwMode="auto">
            <a:xfrm>
              <a:off x="1462" y="2472"/>
              <a:ext cx="233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3" name="Rectangle 433"/>
            <p:cNvSpPr>
              <a:spLocks noChangeArrowheads="1"/>
            </p:cNvSpPr>
            <p:nvPr/>
          </p:nvSpPr>
          <p:spPr bwMode="auto">
            <a:xfrm>
              <a:off x="1461" y="2473"/>
              <a:ext cx="23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4" name="Rectangle 434"/>
            <p:cNvSpPr>
              <a:spLocks noChangeArrowheads="1"/>
            </p:cNvSpPr>
            <p:nvPr/>
          </p:nvSpPr>
          <p:spPr bwMode="auto">
            <a:xfrm>
              <a:off x="1457" y="2475"/>
              <a:ext cx="23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5" name="Rectangle 435"/>
            <p:cNvSpPr>
              <a:spLocks noChangeArrowheads="1"/>
            </p:cNvSpPr>
            <p:nvPr/>
          </p:nvSpPr>
          <p:spPr bwMode="auto">
            <a:xfrm>
              <a:off x="1454" y="2477"/>
              <a:ext cx="24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6" name="Rectangle 436"/>
            <p:cNvSpPr>
              <a:spLocks noChangeArrowheads="1"/>
            </p:cNvSpPr>
            <p:nvPr/>
          </p:nvSpPr>
          <p:spPr bwMode="auto">
            <a:xfrm>
              <a:off x="1450" y="2479"/>
              <a:ext cx="24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7" name="Rectangle 437"/>
            <p:cNvSpPr>
              <a:spLocks noChangeArrowheads="1"/>
            </p:cNvSpPr>
            <p:nvPr/>
          </p:nvSpPr>
          <p:spPr bwMode="auto">
            <a:xfrm>
              <a:off x="1443" y="2481"/>
              <a:ext cx="253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8" name="Rectangle 438"/>
            <p:cNvSpPr>
              <a:spLocks noChangeArrowheads="1"/>
            </p:cNvSpPr>
            <p:nvPr/>
          </p:nvSpPr>
          <p:spPr bwMode="auto">
            <a:xfrm>
              <a:off x="1440" y="2482"/>
              <a:ext cx="25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9" name="Rectangle 439"/>
            <p:cNvSpPr>
              <a:spLocks noChangeArrowheads="1"/>
            </p:cNvSpPr>
            <p:nvPr/>
          </p:nvSpPr>
          <p:spPr bwMode="auto">
            <a:xfrm>
              <a:off x="1428" y="2484"/>
              <a:ext cx="26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0" name="Rectangle 440"/>
            <p:cNvSpPr>
              <a:spLocks noChangeArrowheads="1"/>
            </p:cNvSpPr>
            <p:nvPr/>
          </p:nvSpPr>
          <p:spPr bwMode="auto">
            <a:xfrm>
              <a:off x="1338" y="2486"/>
              <a:ext cx="35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1" name="Rectangle 441"/>
            <p:cNvSpPr>
              <a:spLocks noChangeArrowheads="1"/>
            </p:cNvSpPr>
            <p:nvPr/>
          </p:nvSpPr>
          <p:spPr bwMode="auto">
            <a:xfrm>
              <a:off x="1320" y="2488"/>
              <a:ext cx="376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2" name="Rectangle 442"/>
            <p:cNvSpPr>
              <a:spLocks noChangeArrowheads="1"/>
            </p:cNvSpPr>
            <p:nvPr/>
          </p:nvSpPr>
          <p:spPr bwMode="auto">
            <a:xfrm>
              <a:off x="1312" y="2489"/>
              <a:ext cx="38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3" name="Rectangle 443"/>
            <p:cNvSpPr>
              <a:spLocks noChangeArrowheads="1"/>
            </p:cNvSpPr>
            <p:nvPr/>
          </p:nvSpPr>
          <p:spPr bwMode="auto">
            <a:xfrm>
              <a:off x="1307" y="2491"/>
              <a:ext cx="38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4" name="Rectangle 444"/>
            <p:cNvSpPr>
              <a:spLocks noChangeArrowheads="1"/>
            </p:cNvSpPr>
            <p:nvPr/>
          </p:nvSpPr>
          <p:spPr bwMode="auto">
            <a:xfrm>
              <a:off x="1303" y="2493"/>
              <a:ext cx="39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5" name="Rectangle 445"/>
            <p:cNvSpPr>
              <a:spLocks noChangeArrowheads="1"/>
            </p:cNvSpPr>
            <p:nvPr/>
          </p:nvSpPr>
          <p:spPr bwMode="auto">
            <a:xfrm>
              <a:off x="1300" y="2495"/>
              <a:ext cx="40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6" name="Rectangle 446"/>
            <p:cNvSpPr>
              <a:spLocks noChangeArrowheads="1"/>
            </p:cNvSpPr>
            <p:nvPr/>
          </p:nvSpPr>
          <p:spPr bwMode="auto">
            <a:xfrm>
              <a:off x="1296" y="2497"/>
              <a:ext cx="404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7" name="Rectangle 447"/>
            <p:cNvSpPr>
              <a:spLocks noChangeArrowheads="1"/>
            </p:cNvSpPr>
            <p:nvPr/>
          </p:nvSpPr>
          <p:spPr bwMode="auto">
            <a:xfrm>
              <a:off x="1293" y="2498"/>
              <a:ext cx="407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8" name="Rectangle 448"/>
            <p:cNvSpPr>
              <a:spLocks noChangeArrowheads="1"/>
            </p:cNvSpPr>
            <p:nvPr/>
          </p:nvSpPr>
          <p:spPr bwMode="auto">
            <a:xfrm>
              <a:off x="1293" y="2500"/>
              <a:ext cx="40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9" name="Rectangle 449"/>
            <p:cNvSpPr>
              <a:spLocks noChangeArrowheads="1"/>
            </p:cNvSpPr>
            <p:nvPr/>
          </p:nvSpPr>
          <p:spPr bwMode="auto">
            <a:xfrm>
              <a:off x="1291" y="2502"/>
              <a:ext cx="40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0" name="Rectangle 450"/>
            <p:cNvSpPr>
              <a:spLocks noChangeArrowheads="1"/>
            </p:cNvSpPr>
            <p:nvPr/>
          </p:nvSpPr>
          <p:spPr bwMode="auto">
            <a:xfrm>
              <a:off x="1288" y="2504"/>
              <a:ext cx="40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1" name="Rectangle 451"/>
            <p:cNvSpPr>
              <a:spLocks noChangeArrowheads="1"/>
            </p:cNvSpPr>
            <p:nvPr/>
          </p:nvSpPr>
          <p:spPr bwMode="auto">
            <a:xfrm>
              <a:off x="1288" y="2506"/>
              <a:ext cx="401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2" name="Rectangle 452"/>
            <p:cNvSpPr>
              <a:spLocks noChangeArrowheads="1"/>
            </p:cNvSpPr>
            <p:nvPr/>
          </p:nvSpPr>
          <p:spPr bwMode="auto">
            <a:xfrm>
              <a:off x="1286" y="2507"/>
              <a:ext cx="40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3" name="Rectangle 453"/>
            <p:cNvSpPr>
              <a:spLocks noChangeArrowheads="1"/>
            </p:cNvSpPr>
            <p:nvPr/>
          </p:nvSpPr>
          <p:spPr bwMode="auto">
            <a:xfrm>
              <a:off x="1286" y="2509"/>
              <a:ext cx="39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4" name="Rectangle 454"/>
            <p:cNvSpPr>
              <a:spLocks noChangeArrowheads="1"/>
            </p:cNvSpPr>
            <p:nvPr/>
          </p:nvSpPr>
          <p:spPr bwMode="auto">
            <a:xfrm>
              <a:off x="1284" y="2511"/>
              <a:ext cx="39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5" name="Rectangle 455"/>
            <p:cNvSpPr>
              <a:spLocks noChangeArrowheads="1"/>
            </p:cNvSpPr>
            <p:nvPr/>
          </p:nvSpPr>
          <p:spPr bwMode="auto">
            <a:xfrm>
              <a:off x="1284" y="2513"/>
              <a:ext cx="39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6" name="Rectangle 456"/>
            <p:cNvSpPr>
              <a:spLocks noChangeArrowheads="1"/>
            </p:cNvSpPr>
            <p:nvPr/>
          </p:nvSpPr>
          <p:spPr bwMode="auto">
            <a:xfrm>
              <a:off x="1282" y="2515"/>
              <a:ext cx="388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7" name="Rectangle 457"/>
            <p:cNvSpPr>
              <a:spLocks noChangeArrowheads="1"/>
            </p:cNvSpPr>
            <p:nvPr/>
          </p:nvSpPr>
          <p:spPr bwMode="auto">
            <a:xfrm>
              <a:off x="1282" y="2516"/>
              <a:ext cx="38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8" name="Rectangle 458"/>
            <p:cNvSpPr>
              <a:spLocks noChangeArrowheads="1"/>
            </p:cNvSpPr>
            <p:nvPr/>
          </p:nvSpPr>
          <p:spPr bwMode="auto">
            <a:xfrm>
              <a:off x="1282" y="2518"/>
              <a:ext cx="38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9" name="Rectangle 459"/>
            <p:cNvSpPr>
              <a:spLocks noChangeArrowheads="1"/>
            </p:cNvSpPr>
            <p:nvPr/>
          </p:nvSpPr>
          <p:spPr bwMode="auto">
            <a:xfrm>
              <a:off x="1282" y="2520"/>
              <a:ext cx="37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0" name="Rectangle 460"/>
            <p:cNvSpPr>
              <a:spLocks noChangeArrowheads="1"/>
            </p:cNvSpPr>
            <p:nvPr/>
          </p:nvSpPr>
          <p:spPr bwMode="auto">
            <a:xfrm>
              <a:off x="1281" y="2522"/>
              <a:ext cx="37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1" name="Rectangle 461"/>
            <p:cNvSpPr>
              <a:spLocks noChangeArrowheads="1"/>
            </p:cNvSpPr>
            <p:nvPr/>
          </p:nvSpPr>
          <p:spPr bwMode="auto">
            <a:xfrm>
              <a:off x="1281" y="2524"/>
              <a:ext cx="370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2" name="Rectangle 462"/>
            <p:cNvSpPr>
              <a:spLocks noChangeArrowheads="1"/>
            </p:cNvSpPr>
            <p:nvPr/>
          </p:nvSpPr>
          <p:spPr bwMode="auto">
            <a:xfrm>
              <a:off x="1281" y="2525"/>
              <a:ext cx="36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3" name="Rectangle 463"/>
            <p:cNvSpPr>
              <a:spLocks noChangeArrowheads="1"/>
            </p:cNvSpPr>
            <p:nvPr/>
          </p:nvSpPr>
          <p:spPr bwMode="auto">
            <a:xfrm>
              <a:off x="1281" y="2527"/>
              <a:ext cx="36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4" name="Rectangle 464"/>
            <p:cNvSpPr>
              <a:spLocks noChangeArrowheads="1"/>
            </p:cNvSpPr>
            <p:nvPr/>
          </p:nvSpPr>
          <p:spPr bwMode="auto">
            <a:xfrm>
              <a:off x="1281" y="2529"/>
              <a:ext cx="36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5" name="Rectangle 465"/>
            <p:cNvSpPr>
              <a:spLocks noChangeArrowheads="1"/>
            </p:cNvSpPr>
            <p:nvPr/>
          </p:nvSpPr>
          <p:spPr bwMode="auto">
            <a:xfrm>
              <a:off x="1281" y="2531"/>
              <a:ext cx="358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6" name="Rectangle 466"/>
            <p:cNvSpPr>
              <a:spLocks noChangeArrowheads="1"/>
            </p:cNvSpPr>
            <p:nvPr/>
          </p:nvSpPr>
          <p:spPr bwMode="auto">
            <a:xfrm>
              <a:off x="1281" y="2532"/>
              <a:ext cx="35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7" name="Rectangle 467"/>
            <p:cNvSpPr>
              <a:spLocks noChangeArrowheads="1"/>
            </p:cNvSpPr>
            <p:nvPr/>
          </p:nvSpPr>
          <p:spPr bwMode="auto">
            <a:xfrm>
              <a:off x="1281" y="2534"/>
              <a:ext cx="35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8" name="Rectangle 468"/>
            <p:cNvSpPr>
              <a:spLocks noChangeArrowheads="1"/>
            </p:cNvSpPr>
            <p:nvPr/>
          </p:nvSpPr>
          <p:spPr bwMode="auto">
            <a:xfrm>
              <a:off x="1281" y="2536"/>
              <a:ext cx="35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9" name="Rectangle 469"/>
            <p:cNvSpPr>
              <a:spLocks noChangeArrowheads="1"/>
            </p:cNvSpPr>
            <p:nvPr/>
          </p:nvSpPr>
          <p:spPr bwMode="auto">
            <a:xfrm>
              <a:off x="1281" y="2538"/>
              <a:ext cx="34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0" name="Rectangle 470"/>
            <p:cNvSpPr>
              <a:spLocks noChangeArrowheads="1"/>
            </p:cNvSpPr>
            <p:nvPr/>
          </p:nvSpPr>
          <p:spPr bwMode="auto">
            <a:xfrm>
              <a:off x="1281" y="2540"/>
              <a:ext cx="346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1" name="Rectangle 471"/>
            <p:cNvSpPr>
              <a:spLocks noChangeArrowheads="1"/>
            </p:cNvSpPr>
            <p:nvPr/>
          </p:nvSpPr>
          <p:spPr bwMode="auto">
            <a:xfrm>
              <a:off x="1281" y="2541"/>
              <a:ext cx="34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2" name="Rectangle 472"/>
            <p:cNvSpPr>
              <a:spLocks noChangeArrowheads="1"/>
            </p:cNvSpPr>
            <p:nvPr/>
          </p:nvSpPr>
          <p:spPr bwMode="auto">
            <a:xfrm>
              <a:off x="1281" y="2543"/>
              <a:ext cx="343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3" name="Rectangle 473"/>
            <p:cNvSpPr>
              <a:spLocks noChangeArrowheads="1"/>
            </p:cNvSpPr>
            <p:nvPr/>
          </p:nvSpPr>
          <p:spPr bwMode="auto">
            <a:xfrm>
              <a:off x="1281" y="2549"/>
              <a:ext cx="341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4" name="Rectangle 474"/>
            <p:cNvSpPr>
              <a:spLocks noChangeArrowheads="1"/>
            </p:cNvSpPr>
            <p:nvPr/>
          </p:nvSpPr>
          <p:spPr bwMode="auto">
            <a:xfrm>
              <a:off x="1281" y="2550"/>
              <a:ext cx="33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5" name="Rectangle 475"/>
            <p:cNvSpPr>
              <a:spLocks noChangeArrowheads="1"/>
            </p:cNvSpPr>
            <p:nvPr/>
          </p:nvSpPr>
          <p:spPr bwMode="auto">
            <a:xfrm>
              <a:off x="1281" y="2552"/>
              <a:ext cx="337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6" name="Rectangle 476"/>
            <p:cNvSpPr>
              <a:spLocks noChangeArrowheads="1"/>
            </p:cNvSpPr>
            <p:nvPr/>
          </p:nvSpPr>
          <p:spPr bwMode="auto">
            <a:xfrm>
              <a:off x="1281" y="2558"/>
              <a:ext cx="336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7" name="Rectangle 477"/>
            <p:cNvSpPr>
              <a:spLocks noChangeArrowheads="1"/>
            </p:cNvSpPr>
            <p:nvPr/>
          </p:nvSpPr>
          <p:spPr bwMode="auto">
            <a:xfrm>
              <a:off x="1281" y="2559"/>
              <a:ext cx="33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8" name="Rectangle 478"/>
            <p:cNvSpPr>
              <a:spLocks noChangeArrowheads="1"/>
            </p:cNvSpPr>
            <p:nvPr/>
          </p:nvSpPr>
          <p:spPr bwMode="auto">
            <a:xfrm>
              <a:off x="1282" y="2561"/>
              <a:ext cx="333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9" name="Rectangle 479"/>
            <p:cNvSpPr>
              <a:spLocks noChangeArrowheads="1"/>
            </p:cNvSpPr>
            <p:nvPr/>
          </p:nvSpPr>
          <p:spPr bwMode="auto">
            <a:xfrm>
              <a:off x="1282" y="2565"/>
              <a:ext cx="331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0" name="Rectangle 480"/>
            <p:cNvSpPr>
              <a:spLocks noChangeArrowheads="1"/>
            </p:cNvSpPr>
            <p:nvPr/>
          </p:nvSpPr>
          <p:spPr bwMode="auto">
            <a:xfrm>
              <a:off x="1282" y="2570"/>
              <a:ext cx="32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1" name="Rectangle 481"/>
            <p:cNvSpPr>
              <a:spLocks noChangeArrowheads="1"/>
            </p:cNvSpPr>
            <p:nvPr/>
          </p:nvSpPr>
          <p:spPr bwMode="auto">
            <a:xfrm>
              <a:off x="1284" y="2572"/>
              <a:ext cx="327" cy="7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2" name="Rectangle 482"/>
            <p:cNvSpPr>
              <a:spLocks noChangeArrowheads="1"/>
            </p:cNvSpPr>
            <p:nvPr/>
          </p:nvSpPr>
          <p:spPr bwMode="auto">
            <a:xfrm>
              <a:off x="1284" y="2579"/>
              <a:ext cx="326" cy="9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3" name="Rectangle 483"/>
            <p:cNvSpPr>
              <a:spLocks noChangeArrowheads="1"/>
            </p:cNvSpPr>
            <p:nvPr/>
          </p:nvSpPr>
          <p:spPr bwMode="auto">
            <a:xfrm>
              <a:off x="1286" y="2588"/>
              <a:ext cx="322" cy="1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4" name="Rectangle 484"/>
            <p:cNvSpPr>
              <a:spLocks noChangeArrowheads="1"/>
            </p:cNvSpPr>
            <p:nvPr/>
          </p:nvSpPr>
          <p:spPr bwMode="auto">
            <a:xfrm>
              <a:off x="1288" y="2599"/>
              <a:ext cx="32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5" name="Rectangle 485"/>
            <p:cNvSpPr>
              <a:spLocks noChangeArrowheads="1"/>
            </p:cNvSpPr>
            <p:nvPr/>
          </p:nvSpPr>
          <p:spPr bwMode="auto">
            <a:xfrm>
              <a:off x="1288" y="2601"/>
              <a:ext cx="318" cy="1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6" name="Rectangle 486"/>
            <p:cNvSpPr>
              <a:spLocks noChangeArrowheads="1"/>
            </p:cNvSpPr>
            <p:nvPr/>
          </p:nvSpPr>
          <p:spPr bwMode="auto">
            <a:xfrm>
              <a:off x="1289" y="2613"/>
              <a:ext cx="317" cy="2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7" name="Rectangle 487"/>
            <p:cNvSpPr>
              <a:spLocks noChangeArrowheads="1"/>
            </p:cNvSpPr>
            <p:nvPr/>
          </p:nvSpPr>
          <p:spPr bwMode="auto">
            <a:xfrm>
              <a:off x="1288" y="2636"/>
              <a:ext cx="318" cy="7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8" name="Rectangle 488"/>
            <p:cNvSpPr>
              <a:spLocks noChangeArrowheads="1"/>
            </p:cNvSpPr>
            <p:nvPr/>
          </p:nvSpPr>
          <p:spPr bwMode="auto">
            <a:xfrm>
              <a:off x="1288" y="2643"/>
              <a:ext cx="32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9" name="Rectangle 489"/>
            <p:cNvSpPr>
              <a:spLocks noChangeArrowheads="1"/>
            </p:cNvSpPr>
            <p:nvPr/>
          </p:nvSpPr>
          <p:spPr bwMode="auto">
            <a:xfrm>
              <a:off x="1286" y="2645"/>
              <a:ext cx="32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0" name="Rectangle 490"/>
            <p:cNvSpPr>
              <a:spLocks noChangeArrowheads="1"/>
            </p:cNvSpPr>
            <p:nvPr/>
          </p:nvSpPr>
          <p:spPr bwMode="auto">
            <a:xfrm>
              <a:off x="1286" y="2647"/>
              <a:ext cx="324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1" name="Rectangle 491"/>
            <p:cNvSpPr>
              <a:spLocks noChangeArrowheads="1"/>
            </p:cNvSpPr>
            <p:nvPr/>
          </p:nvSpPr>
          <p:spPr bwMode="auto">
            <a:xfrm>
              <a:off x="1284" y="2651"/>
              <a:ext cx="327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2" name="Rectangle 492"/>
            <p:cNvSpPr>
              <a:spLocks noChangeArrowheads="1"/>
            </p:cNvSpPr>
            <p:nvPr/>
          </p:nvSpPr>
          <p:spPr bwMode="auto">
            <a:xfrm>
              <a:off x="1284" y="2652"/>
              <a:ext cx="32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3" name="Rectangle 493"/>
            <p:cNvSpPr>
              <a:spLocks noChangeArrowheads="1"/>
            </p:cNvSpPr>
            <p:nvPr/>
          </p:nvSpPr>
          <p:spPr bwMode="auto">
            <a:xfrm>
              <a:off x="1282" y="2654"/>
              <a:ext cx="33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4" name="Rectangle 494"/>
            <p:cNvSpPr>
              <a:spLocks noChangeArrowheads="1"/>
            </p:cNvSpPr>
            <p:nvPr/>
          </p:nvSpPr>
          <p:spPr bwMode="auto">
            <a:xfrm>
              <a:off x="1279" y="2656"/>
              <a:ext cx="33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5" name="Rectangle 495"/>
            <p:cNvSpPr>
              <a:spLocks noChangeArrowheads="1"/>
            </p:cNvSpPr>
            <p:nvPr/>
          </p:nvSpPr>
          <p:spPr bwMode="auto">
            <a:xfrm>
              <a:off x="1277" y="2658"/>
              <a:ext cx="34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6" name="Rectangle 496"/>
            <p:cNvSpPr>
              <a:spLocks noChangeArrowheads="1"/>
            </p:cNvSpPr>
            <p:nvPr/>
          </p:nvSpPr>
          <p:spPr bwMode="auto">
            <a:xfrm>
              <a:off x="1275" y="2660"/>
              <a:ext cx="34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7" name="Rectangle 497"/>
            <p:cNvSpPr>
              <a:spLocks noChangeArrowheads="1"/>
            </p:cNvSpPr>
            <p:nvPr/>
          </p:nvSpPr>
          <p:spPr bwMode="auto">
            <a:xfrm>
              <a:off x="1272" y="2661"/>
              <a:ext cx="35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8" name="Rectangle 498"/>
            <p:cNvSpPr>
              <a:spLocks noChangeArrowheads="1"/>
            </p:cNvSpPr>
            <p:nvPr/>
          </p:nvSpPr>
          <p:spPr bwMode="auto">
            <a:xfrm>
              <a:off x="1270" y="2663"/>
              <a:ext cx="35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9" name="Rectangle 499"/>
            <p:cNvSpPr>
              <a:spLocks noChangeArrowheads="1"/>
            </p:cNvSpPr>
            <p:nvPr/>
          </p:nvSpPr>
          <p:spPr bwMode="auto">
            <a:xfrm>
              <a:off x="1267" y="2665"/>
              <a:ext cx="35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0" name="Rectangle 500"/>
            <p:cNvSpPr>
              <a:spLocks noChangeArrowheads="1"/>
            </p:cNvSpPr>
            <p:nvPr/>
          </p:nvSpPr>
          <p:spPr bwMode="auto">
            <a:xfrm>
              <a:off x="1260" y="2667"/>
              <a:ext cx="36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1" name="Rectangle 501"/>
            <p:cNvSpPr>
              <a:spLocks noChangeArrowheads="1"/>
            </p:cNvSpPr>
            <p:nvPr/>
          </p:nvSpPr>
          <p:spPr bwMode="auto">
            <a:xfrm>
              <a:off x="1256" y="2669"/>
              <a:ext cx="36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2" name="Rectangle 502"/>
            <p:cNvSpPr>
              <a:spLocks noChangeArrowheads="1"/>
            </p:cNvSpPr>
            <p:nvPr/>
          </p:nvSpPr>
          <p:spPr bwMode="auto">
            <a:xfrm>
              <a:off x="1251" y="2670"/>
              <a:ext cx="37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3" name="Rectangle 503"/>
            <p:cNvSpPr>
              <a:spLocks noChangeArrowheads="1"/>
            </p:cNvSpPr>
            <p:nvPr/>
          </p:nvSpPr>
          <p:spPr bwMode="auto">
            <a:xfrm>
              <a:off x="1244" y="2672"/>
              <a:ext cx="38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4" name="Rectangle 504"/>
            <p:cNvSpPr>
              <a:spLocks noChangeArrowheads="1"/>
            </p:cNvSpPr>
            <p:nvPr/>
          </p:nvSpPr>
          <p:spPr bwMode="auto">
            <a:xfrm>
              <a:off x="1234" y="2674"/>
              <a:ext cx="39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5" name="Rectangle 505"/>
            <p:cNvSpPr>
              <a:spLocks noChangeArrowheads="1"/>
            </p:cNvSpPr>
            <p:nvPr/>
          </p:nvSpPr>
          <p:spPr bwMode="auto">
            <a:xfrm>
              <a:off x="1227" y="2676"/>
              <a:ext cx="40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6" name="Rectangle 506"/>
            <p:cNvSpPr>
              <a:spLocks noChangeArrowheads="1"/>
            </p:cNvSpPr>
            <p:nvPr/>
          </p:nvSpPr>
          <p:spPr bwMode="auto">
            <a:xfrm>
              <a:off x="1220" y="2678"/>
              <a:ext cx="40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7" name="Rectangle 507"/>
            <p:cNvSpPr>
              <a:spLocks noChangeArrowheads="1"/>
            </p:cNvSpPr>
            <p:nvPr/>
          </p:nvSpPr>
          <p:spPr bwMode="auto">
            <a:xfrm>
              <a:off x="1213" y="2679"/>
              <a:ext cx="41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8" name="Rectangle 508"/>
            <p:cNvSpPr>
              <a:spLocks noChangeArrowheads="1"/>
            </p:cNvSpPr>
            <p:nvPr/>
          </p:nvSpPr>
          <p:spPr bwMode="auto">
            <a:xfrm>
              <a:off x="1211" y="2681"/>
              <a:ext cx="41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9" name="Rectangle 509"/>
            <p:cNvSpPr>
              <a:spLocks noChangeArrowheads="1"/>
            </p:cNvSpPr>
            <p:nvPr/>
          </p:nvSpPr>
          <p:spPr bwMode="auto">
            <a:xfrm>
              <a:off x="1206" y="2683"/>
              <a:ext cx="42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0" name="Rectangle 510"/>
            <p:cNvSpPr>
              <a:spLocks noChangeArrowheads="1"/>
            </p:cNvSpPr>
            <p:nvPr/>
          </p:nvSpPr>
          <p:spPr bwMode="auto">
            <a:xfrm>
              <a:off x="1203" y="2685"/>
              <a:ext cx="42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1" name="Rectangle 511"/>
            <p:cNvSpPr>
              <a:spLocks noChangeArrowheads="1"/>
            </p:cNvSpPr>
            <p:nvPr/>
          </p:nvSpPr>
          <p:spPr bwMode="auto">
            <a:xfrm>
              <a:off x="1201" y="2686"/>
              <a:ext cx="42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2" name="Rectangle 512"/>
            <p:cNvSpPr>
              <a:spLocks noChangeArrowheads="1"/>
            </p:cNvSpPr>
            <p:nvPr/>
          </p:nvSpPr>
          <p:spPr bwMode="auto">
            <a:xfrm>
              <a:off x="1199" y="2688"/>
              <a:ext cx="42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3" name="Rectangle 513"/>
            <p:cNvSpPr>
              <a:spLocks noChangeArrowheads="1"/>
            </p:cNvSpPr>
            <p:nvPr/>
          </p:nvSpPr>
          <p:spPr bwMode="auto">
            <a:xfrm>
              <a:off x="1196" y="2690"/>
              <a:ext cx="428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4" name="Rectangle 514"/>
            <p:cNvSpPr>
              <a:spLocks noChangeArrowheads="1"/>
            </p:cNvSpPr>
            <p:nvPr/>
          </p:nvSpPr>
          <p:spPr bwMode="auto">
            <a:xfrm>
              <a:off x="1194" y="2695"/>
              <a:ext cx="42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5" name="Rectangle 515"/>
            <p:cNvSpPr>
              <a:spLocks noChangeArrowheads="1"/>
            </p:cNvSpPr>
            <p:nvPr/>
          </p:nvSpPr>
          <p:spPr bwMode="auto">
            <a:xfrm>
              <a:off x="1192" y="2697"/>
              <a:ext cx="42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6" name="Rectangle 516"/>
            <p:cNvSpPr>
              <a:spLocks noChangeArrowheads="1"/>
            </p:cNvSpPr>
            <p:nvPr/>
          </p:nvSpPr>
          <p:spPr bwMode="auto">
            <a:xfrm>
              <a:off x="1191" y="2701"/>
              <a:ext cx="42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7" name="Rectangle 517"/>
            <p:cNvSpPr>
              <a:spLocks noChangeArrowheads="1"/>
            </p:cNvSpPr>
            <p:nvPr/>
          </p:nvSpPr>
          <p:spPr bwMode="auto">
            <a:xfrm>
              <a:off x="1189" y="2703"/>
              <a:ext cx="42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8" name="Rectangle 518"/>
            <p:cNvSpPr>
              <a:spLocks noChangeArrowheads="1"/>
            </p:cNvSpPr>
            <p:nvPr/>
          </p:nvSpPr>
          <p:spPr bwMode="auto">
            <a:xfrm>
              <a:off x="1189" y="2704"/>
              <a:ext cx="42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9" name="Rectangle 519"/>
            <p:cNvSpPr>
              <a:spLocks noChangeArrowheads="1"/>
            </p:cNvSpPr>
            <p:nvPr/>
          </p:nvSpPr>
          <p:spPr bwMode="auto">
            <a:xfrm>
              <a:off x="1187" y="2710"/>
              <a:ext cx="42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0" name="Rectangle 520"/>
            <p:cNvSpPr>
              <a:spLocks noChangeArrowheads="1"/>
            </p:cNvSpPr>
            <p:nvPr/>
          </p:nvSpPr>
          <p:spPr bwMode="auto">
            <a:xfrm>
              <a:off x="1185" y="2713"/>
              <a:ext cx="42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1" name="Rectangle 521"/>
            <p:cNvSpPr>
              <a:spLocks noChangeArrowheads="1"/>
            </p:cNvSpPr>
            <p:nvPr/>
          </p:nvSpPr>
          <p:spPr bwMode="auto">
            <a:xfrm>
              <a:off x="1185" y="2715"/>
              <a:ext cx="42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2" name="Rectangle 522"/>
            <p:cNvSpPr>
              <a:spLocks noChangeArrowheads="1"/>
            </p:cNvSpPr>
            <p:nvPr/>
          </p:nvSpPr>
          <p:spPr bwMode="auto">
            <a:xfrm>
              <a:off x="1185" y="2717"/>
              <a:ext cx="4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3" name="Rectangle 523"/>
            <p:cNvSpPr>
              <a:spLocks noChangeArrowheads="1"/>
            </p:cNvSpPr>
            <p:nvPr/>
          </p:nvSpPr>
          <p:spPr bwMode="auto">
            <a:xfrm>
              <a:off x="1184" y="2720"/>
              <a:ext cx="42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4" name="Rectangle 524"/>
            <p:cNvSpPr>
              <a:spLocks noChangeArrowheads="1"/>
            </p:cNvSpPr>
            <p:nvPr/>
          </p:nvSpPr>
          <p:spPr bwMode="auto">
            <a:xfrm>
              <a:off x="1184" y="2722"/>
              <a:ext cx="42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5" name="Rectangle 525"/>
            <p:cNvSpPr>
              <a:spLocks noChangeArrowheads="1"/>
            </p:cNvSpPr>
            <p:nvPr/>
          </p:nvSpPr>
          <p:spPr bwMode="auto">
            <a:xfrm>
              <a:off x="1184" y="2726"/>
              <a:ext cx="419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6" name="Rectangle 526"/>
            <p:cNvSpPr>
              <a:spLocks noChangeArrowheads="1"/>
            </p:cNvSpPr>
            <p:nvPr/>
          </p:nvSpPr>
          <p:spPr bwMode="auto">
            <a:xfrm>
              <a:off x="1184" y="2729"/>
              <a:ext cx="41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7" name="Rectangle 527"/>
            <p:cNvSpPr>
              <a:spLocks noChangeArrowheads="1"/>
            </p:cNvSpPr>
            <p:nvPr/>
          </p:nvSpPr>
          <p:spPr bwMode="auto">
            <a:xfrm>
              <a:off x="1182" y="2731"/>
              <a:ext cx="41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8" name="Rectangle 528"/>
            <p:cNvSpPr>
              <a:spLocks noChangeArrowheads="1"/>
            </p:cNvSpPr>
            <p:nvPr/>
          </p:nvSpPr>
          <p:spPr bwMode="auto">
            <a:xfrm>
              <a:off x="1182" y="2733"/>
              <a:ext cx="41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9" name="Rectangle 529"/>
            <p:cNvSpPr>
              <a:spLocks noChangeArrowheads="1"/>
            </p:cNvSpPr>
            <p:nvPr/>
          </p:nvSpPr>
          <p:spPr bwMode="auto">
            <a:xfrm>
              <a:off x="1182" y="2735"/>
              <a:ext cx="41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0" name="Rectangle 530"/>
            <p:cNvSpPr>
              <a:spLocks noChangeArrowheads="1"/>
            </p:cNvSpPr>
            <p:nvPr/>
          </p:nvSpPr>
          <p:spPr bwMode="auto">
            <a:xfrm>
              <a:off x="1182" y="2738"/>
              <a:ext cx="41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1" name="Rectangle 531"/>
            <p:cNvSpPr>
              <a:spLocks noChangeArrowheads="1"/>
            </p:cNvSpPr>
            <p:nvPr/>
          </p:nvSpPr>
          <p:spPr bwMode="auto">
            <a:xfrm>
              <a:off x="1182" y="2740"/>
              <a:ext cx="41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2" name="Rectangle 532"/>
            <p:cNvSpPr>
              <a:spLocks noChangeArrowheads="1"/>
            </p:cNvSpPr>
            <p:nvPr/>
          </p:nvSpPr>
          <p:spPr bwMode="auto">
            <a:xfrm>
              <a:off x="1180" y="2742"/>
              <a:ext cx="41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3" name="Rectangle 533"/>
            <p:cNvSpPr>
              <a:spLocks noChangeArrowheads="1"/>
            </p:cNvSpPr>
            <p:nvPr/>
          </p:nvSpPr>
          <p:spPr bwMode="auto">
            <a:xfrm>
              <a:off x="1180" y="2744"/>
              <a:ext cx="41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4" name="Rectangle 534"/>
            <p:cNvSpPr>
              <a:spLocks noChangeArrowheads="1"/>
            </p:cNvSpPr>
            <p:nvPr/>
          </p:nvSpPr>
          <p:spPr bwMode="auto">
            <a:xfrm>
              <a:off x="1180" y="2746"/>
              <a:ext cx="409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5" name="Rectangle 535"/>
            <p:cNvSpPr>
              <a:spLocks noChangeArrowheads="1"/>
            </p:cNvSpPr>
            <p:nvPr/>
          </p:nvSpPr>
          <p:spPr bwMode="auto">
            <a:xfrm>
              <a:off x="1180" y="2749"/>
              <a:ext cx="40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6" name="Rectangle 536"/>
            <p:cNvSpPr>
              <a:spLocks noChangeArrowheads="1"/>
            </p:cNvSpPr>
            <p:nvPr/>
          </p:nvSpPr>
          <p:spPr bwMode="auto">
            <a:xfrm>
              <a:off x="1180" y="2751"/>
              <a:ext cx="40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7" name="Rectangle 537"/>
            <p:cNvSpPr>
              <a:spLocks noChangeArrowheads="1"/>
            </p:cNvSpPr>
            <p:nvPr/>
          </p:nvSpPr>
          <p:spPr bwMode="auto">
            <a:xfrm>
              <a:off x="1180" y="2753"/>
              <a:ext cx="40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8" name="Rectangle 538"/>
            <p:cNvSpPr>
              <a:spLocks noChangeArrowheads="1"/>
            </p:cNvSpPr>
            <p:nvPr/>
          </p:nvSpPr>
          <p:spPr bwMode="auto">
            <a:xfrm>
              <a:off x="1180" y="2755"/>
              <a:ext cx="4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9" name="Rectangle 539"/>
            <p:cNvSpPr>
              <a:spLocks noChangeArrowheads="1"/>
            </p:cNvSpPr>
            <p:nvPr/>
          </p:nvSpPr>
          <p:spPr bwMode="auto">
            <a:xfrm>
              <a:off x="1180" y="2756"/>
              <a:ext cx="40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0" name="Rectangle 540"/>
            <p:cNvSpPr>
              <a:spLocks noChangeArrowheads="1"/>
            </p:cNvSpPr>
            <p:nvPr/>
          </p:nvSpPr>
          <p:spPr bwMode="auto">
            <a:xfrm>
              <a:off x="1180" y="2758"/>
              <a:ext cx="39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1" name="Rectangle 541"/>
            <p:cNvSpPr>
              <a:spLocks noChangeArrowheads="1"/>
            </p:cNvSpPr>
            <p:nvPr/>
          </p:nvSpPr>
          <p:spPr bwMode="auto">
            <a:xfrm>
              <a:off x="1180" y="2760"/>
              <a:ext cx="39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2" name="Rectangle 542"/>
            <p:cNvSpPr>
              <a:spLocks noChangeArrowheads="1"/>
            </p:cNvSpPr>
            <p:nvPr/>
          </p:nvSpPr>
          <p:spPr bwMode="auto">
            <a:xfrm>
              <a:off x="1180" y="2763"/>
              <a:ext cx="39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3" name="Rectangle 543"/>
            <p:cNvSpPr>
              <a:spLocks noChangeArrowheads="1"/>
            </p:cNvSpPr>
            <p:nvPr/>
          </p:nvSpPr>
          <p:spPr bwMode="auto">
            <a:xfrm>
              <a:off x="1180" y="2765"/>
              <a:ext cx="39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4" name="Rectangle 544"/>
            <p:cNvSpPr>
              <a:spLocks noChangeArrowheads="1"/>
            </p:cNvSpPr>
            <p:nvPr/>
          </p:nvSpPr>
          <p:spPr bwMode="auto">
            <a:xfrm>
              <a:off x="1180" y="2769"/>
              <a:ext cx="39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5" name="Rectangle 545"/>
            <p:cNvSpPr>
              <a:spLocks noChangeArrowheads="1"/>
            </p:cNvSpPr>
            <p:nvPr/>
          </p:nvSpPr>
          <p:spPr bwMode="auto">
            <a:xfrm>
              <a:off x="1180" y="2771"/>
              <a:ext cx="39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6" name="Rectangle 546"/>
            <p:cNvSpPr>
              <a:spLocks noChangeArrowheads="1"/>
            </p:cNvSpPr>
            <p:nvPr/>
          </p:nvSpPr>
          <p:spPr bwMode="auto">
            <a:xfrm>
              <a:off x="1180" y="2772"/>
              <a:ext cx="38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7" name="Rectangle 547"/>
            <p:cNvSpPr>
              <a:spLocks noChangeArrowheads="1"/>
            </p:cNvSpPr>
            <p:nvPr/>
          </p:nvSpPr>
          <p:spPr bwMode="auto">
            <a:xfrm>
              <a:off x="1180" y="2774"/>
              <a:ext cx="38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8" name="Rectangle 548"/>
            <p:cNvSpPr>
              <a:spLocks noChangeArrowheads="1"/>
            </p:cNvSpPr>
            <p:nvPr/>
          </p:nvSpPr>
          <p:spPr bwMode="auto">
            <a:xfrm>
              <a:off x="1180" y="2776"/>
              <a:ext cx="38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9" name="Rectangle 549"/>
            <p:cNvSpPr>
              <a:spLocks noChangeArrowheads="1"/>
            </p:cNvSpPr>
            <p:nvPr/>
          </p:nvSpPr>
          <p:spPr bwMode="auto">
            <a:xfrm>
              <a:off x="1182" y="2780"/>
              <a:ext cx="38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0" name="Rectangle 550"/>
            <p:cNvSpPr>
              <a:spLocks noChangeArrowheads="1"/>
            </p:cNvSpPr>
            <p:nvPr/>
          </p:nvSpPr>
          <p:spPr bwMode="auto">
            <a:xfrm>
              <a:off x="1182" y="2781"/>
              <a:ext cx="37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1" name="Rectangle 551"/>
            <p:cNvSpPr>
              <a:spLocks noChangeArrowheads="1"/>
            </p:cNvSpPr>
            <p:nvPr/>
          </p:nvSpPr>
          <p:spPr bwMode="auto">
            <a:xfrm>
              <a:off x="1182" y="2783"/>
              <a:ext cx="37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2" name="Rectangle 552"/>
            <p:cNvSpPr>
              <a:spLocks noChangeArrowheads="1"/>
            </p:cNvSpPr>
            <p:nvPr/>
          </p:nvSpPr>
          <p:spPr bwMode="auto">
            <a:xfrm>
              <a:off x="1182" y="2785"/>
              <a:ext cx="37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3" name="Rectangle 553"/>
            <p:cNvSpPr>
              <a:spLocks noChangeArrowheads="1"/>
            </p:cNvSpPr>
            <p:nvPr/>
          </p:nvSpPr>
          <p:spPr bwMode="auto">
            <a:xfrm>
              <a:off x="1182" y="2789"/>
              <a:ext cx="37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4" name="Rectangle 554"/>
            <p:cNvSpPr>
              <a:spLocks noChangeArrowheads="1"/>
            </p:cNvSpPr>
            <p:nvPr/>
          </p:nvSpPr>
          <p:spPr bwMode="auto">
            <a:xfrm>
              <a:off x="1182" y="2790"/>
              <a:ext cx="37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5" name="Rectangle 555"/>
            <p:cNvSpPr>
              <a:spLocks noChangeArrowheads="1"/>
            </p:cNvSpPr>
            <p:nvPr/>
          </p:nvSpPr>
          <p:spPr bwMode="auto">
            <a:xfrm>
              <a:off x="1184" y="2792"/>
              <a:ext cx="36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6" name="Rectangle 556"/>
            <p:cNvSpPr>
              <a:spLocks noChangeArrowheads="1"/>
            </p:cNvSpPr>
            <p:nvPr/>
          </p:nvSpPr>
          <p:spPr bwMode="auto">
            <a:xfrm>
              <a:off x="1184" y="2794"/>
              <a:ext cx="36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7" name="Rectangle 557"/>
            <p:cNvSpPr>
              <a:spLocks noChangeArrowheads="1"/>
            </p:cNvSpPr>
            <p:nvPr/>
          </p:nvSpPr>
          <p:spPr bwMode="auto">
            <a:xfrm>
              <a:off x="1185" y="2796"/>
              <a:ext cx="36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8" name="Rectangle 558"/>
            <p:cNvSpPr>
              <a:spLocks noChangeArrowheads="1"/>
            </p:cNvSpPr>
            <p:nvPr/>
          </p:nvSpPr>
          <p:spPr bwMode="auto">
            <a:xfrm>
              <a:off x="1185" y="2797"/>
              <a:ext cx="36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9" name="Rectangle 559"/>
            <p:cNvSpPr>
              <a:spLocks noChangeArrowheads="1"/>
            </p:cNvSpPr>
            <p:nvPr/>
          </p:nvSpPr>
          <p:spPr bwMode="auto">
            <a:xfrm>
              <a:off x="1185" y="2799"/>
              <a:ext cx="35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0" name="Rectangle 560"/>
            <p:cNvSpPr>
              <a:spLocks noChangeArrowheads="1"/>
            </p:cNvSpPr>
            <p:nvPr/>
          </p:nvSpPr>
          <p:spPr bwMode="auto">
            <a:xfrm>
              <a:off x="1187" y="2801"/>
              <a:ext cx="35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1" name="Rectangle 561"/>
            <p:cNvSpPr>
              <a:spLocks noChangeArrowheads="1"/>
            </p:cNvSpPr>
            <p:nvPr/>
          </p:nvSpPr>
          <p:spPr bwMode="auto">
            <a:xfrm>
              <a:off x="1187" y="2803"/>
              <a:ext cx="35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2" name="Rectangle 562"/>
            <p:cNvSpPr>
              <a:spLocks noChangeArrowheads="1"/>
            </p:cNvSpPr>
            <p:nvPr/>
          </p:nvSpPr>
          <p:spPr bwMode="auto">
            <a:xfrm>
              <a:off x="1189" y="2805"/>
              <a:ext cx="18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3" name="Rectangle 563"/>
            <p:cNvSpPr>
              <a:spLocks noChangeArrowheads="1"/>
            </p:cNvSpPr>
            <p:nvPr/>
          </p:nvSpPr>
          <p:spPr bwMode="auto">
            <a:xfrm>
              <a:off x="1393" y="2805"/>
              <a:ext cx="14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4" name="Rectangle 564"/>
            <p:cNvSpPr>
              <a:spLocks noChangeArrowheads="1"/>
            </p:cNvSpPr>
            <p:nvPr/>
          </p:nvSpPr>
          <p:spPr bwMode="auto">
            <a:xfrm>
              <a:off x="1191" y="2806"/>
              <a:ext cx="15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5" name="Rectangle 565"/>
            <p:cNvSpPr>
              <a:spLocks noChangeArrowheads="1"/>
            </p:cNvSpPr>
            <p:nvPr/>
          </p:nvSpPr>
          <p:spPr bwMode="auto">
            <a:xfrm>
              <a:off x="1409" y="2806"/>
              <a:ext cx="12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6" name="Rectangle 566"/>
            <p:cNvSpPr>
              <a:spLocks noChangeArrowheads="1"/>
            </p:cNvSpPr>
            <p:nvPr/>
          </p:nvSpPr>
          <p:spPr bwMode="auto">
            <a:xfrm>
              <a:off x="1192" y="2808"/>
              <a:ext cx="13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7" name="Rectangle 567"/>
            <p:cNvSpPr>
              <a:spLocks noChangeArrowheads="1"/>
            </p:cNvSpPr>
            <p:nvPr/>
          </p:nvSpPr>
          <p:spPr bwMode="auto">
            <a:xfrm>
              <a:off x="1416" y="2808"/>
              <a:ext cx="11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8" name="Rectangle 568"/>
            <p:cNvSpPr>
              <a:spLocks noChangeArrowheads="1"/>
            </p:cNvSpPr>
            <p:nvPr/>
          </p:nvSpPr>
          <p:spPr bwMode="auto">
            <a:xfrm>
              <a:off x="1194" y="2810"/>
              <a:ext cx="12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9" name="Rectangle 569"/>
            <p:cNvSpPr>
              <a:spLocks noChangeArrowheads="1"/>
            </p:cNvSpPr>
            <p:nvPr/>
          </p:nvSpPr>
          <p:spPr bwMode="auto">
            <a:xfrm>
              <a:off x="1424" y="2810"/>
              <a:ext cx="10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0" name="Rectangle 570"/>
            <p:cNvSpPr>
              <a:spLocks noChangeArrowheads="1"/>
            </p:cNvSpPr>
            <p:nvPr/>
          </p:nvSpPr>
          <p:spPr bwMode="auto">
            <a:xfrm>
              <a:off x="1196" y="2812"/>
              <a:ext cx="10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1" name="Rectangle 571"/>
            <p:cNvSpPr>
              <a:spLocks noChangeArrowheads="1"/>
            </p:cNvSpPr>
            <p:nvPr/>
          </p:nvSpPr>
          <p:spPr bwMode="auto">
            <a:xfrm>
              <a:off x="1428" y="2812"/>
              <a:ext cx="10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2" name="Rectangle 572"/>
            <p:cNvSpPr>
              <a:spLocks noChangeArrowheads="1"/>
            </p:cNvSpPr>
            <p:nvPr/>
          </p:nvSpPr>
          <p:spPr bwMode="auto">
            <a:xfrm>
              <a:off x="1201" y="2814"/>
              <a:ext cx="8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3" name="Rectangle 573"/>
            <p:cNvSpPr>
              <a:spLocks noChangeArrowheads="1"/>
            </p:cNvSpPr>
            <p:nvPr/>
          </p:nvSpPr>
          <p:spPr bwMode="auto">
            <a:xfrm>
              <a:off x="1431" y="2814"/>
              <a:ext cx="9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4" name="Rectangle 574"/>
            <p:cNvSpPr>
              <a:spLocks noChangeArrowheads="1"/>
            </p:cNvSpPr>
            <p:nvPr/>
          </p:nvSpPr>
          <p:spPr bwMode="auto">
            <a:xfrm>
              <a:off x="1204" y="2815"/>
              <a:ext cx="7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5" name="Rectangle 575"/>
            <p:cNvSpPr>
              <a:spLocks noChangeArrowheads="1"/>
            </p:cNvSpPr>
            <p:nvPr/>
          </p:nvSpPr>
          <p:spPr bwMode="auto">
            <a:xfrm>
              <a:off x="1438" y="2815"/>
              <a:ext cx="8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6" name="Rectangle 576"/>
            <p:cNvSpPr>
              <a:spLocks noChangeArrowheads="1"/>
            </p:cNvSpPr>
            <p:nvPr/>
          </p:nvSpPr>
          <p:spPr bwMode="auto">
            <a:xfrm>
              <a:off x="1210" y="2817"/>
              <a:ext cx="5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7" name="Rectangle 577"/>
            <p:cNvSpPr>
              <a:spLocks noChangeArrowheads="1"/>
            </p:cNvSpPr>
            <p:nvPr/>
          </p:nvSpPr>
          <p:spPr bwMode="auto">
            <a:xfrm>
              <a:off x="1442" y="2817"/>
              <a:ext cx="8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8" name="Rectangle 578"/>
            <p:cNvSpPr>
              <a:spLocks noChangeArrowheads="1"/>
            </p:cNvSpPr>
            <p:nvPr/>
          </p:nvSpPr>
          <p:spPr bwMode="auto">
            <a:xfrm>
              <a:off x="1213" y="2819"/>
              <a:ext cx="3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9" name="Rectangle 579"/>
            <p:cNvSpPr>
              <a:spLocks noChangeArrowheads="1"/>
            </p:cNvSpPr>
            <p:nvPr/>
          </p:nvSpPr>
          <p:spPr bwMode="auto">
            <a:xfrm>
              <a:off x="1445" y="2819"/>
              <a:ext cx="7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0" name="Rectangle 580"/>
            <p:cNvSpPr>
              <a:spLocks noChangeArrowheads="1"/>
            </p:cNvSpPr>
            <p:nvPr/>
          </p:nvSpPr>
          <p:spPr bwMode="auto">
            <a:xfrm>
              <a:off x="1220" y="2821"/>
              <a:ext cx="2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1" name="Rectangle 581"/>
            <p:cNvSpPr>
              <a:spLocks noChangeArrowheads="1"/>
            </p:cNvSpPr>
            <p:nvPr/>
          </p:nvSpPr>
          <p:spPr bwMode="auto">
            <a:xfrm>
              <a:off x="1449" y="2821"/>
              <a:ext cx="6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2" name="Rectangle 582"/>
            <p:cNvSpPr>
              <a:spLocks noChangeArrowheads="1"/>
            </p:cNvSpPr>
            <p:nvPr/>
          </p:nvSpPr>
          <p:spPr bwMode="auto">
            <a:xfrm>
              <a:off x="1225" y="2823"/>
              <a:ext cx="1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3" name="Rectangle 583"/>
            <p:cNvSpPr>
              <a:spLocks noChangeArrowheads="1"/>
            </p:cNvSpPr>
            <p:nvPr/>
          </p:nvSpPr>
          <p:spPr bwMode="auto">
            <a:xfrm>
              <a:off x="1454" y="2823"/>
              <a:ext cx="6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4" name="Rectangle 584"/>
            <p:cNvSpPr>
              <a:spLocks noChangeArrowheads="1"/>
            </p:cNvSpPr>
            <p:nvPr/>
          </p:nvSpPr>
          <p:spPr bwMode="auto">
            <a:xfrm>
              <a:off x="1234" y="2824"/>
              <a:ext cx="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5" name="Rectangle 585"/>
            <p:cNvSpPr>
              <a:spLocks noChangeArrowheads="1"/>
            </p:cNvSpPr>
            <p:nvPr/>
          </p:nvSpPr>
          <p:spPr bwMode="auto">
            <a:xfrm>
              <a:off x="1461" y="2824"/>
              <a:ext cx="5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6" name="Rectangle 586"/>
            <p:cNvSpPr>
              <a:spLocks noChangeArrowheads="1"/>
            </p:cNvSpPr>
            <p:nvPr/>
          </p:nvSpPr>
          <p:spPr bwMode="auto">
            <a:xfrm>
              <a:off x="1241" y="2826"/>
              <a:ext cx="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7" name="Rectangle 587"/>
            <p:cNvSpPr>
              <a:spLocks noChangeArrowheads="1"/>
            </p:cNvSpPr>
            <p:nvPr/>
          </p:nvSpPr>
          <p:spPr bwMode="auto">
            <a:xfrm>
              <a:off x="1464" y="2826"/>
              <a:ext cx="4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8" name="Rectangle 588"/>
            <p:cNvSpPr>
              <a:spLocks noChangeArrowheads="1"/>
            </p:cNvSpPr>
            <p:nvPr/>
          </p:nvSpPr>
          <p:spPr bwMode="auto">
            <a:xfrm>
              <a:off x="1471" y="2828"/>
              <a:ext cx="3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9" name="Freeform 589"/>
            <p:cNvSpPr>
              <a:spLocks/>
            </p:cNvSpPr>
            <p:nvPr/>
          </p:nvSpPr>
          <p:spPr bwMode="auto">
            <a:xfrm>
              <a:off x="1180" y="1621"/>
              <a:ext cx="625" cy="1209"/>
            </a:xfrm>
            <a:custGeom>
              <a:avLst/>
              <a:gdLst/>
              <a:ahLst/>
              <a:cxnLst>
                <a:cxn ang="0">
                  <a:pos x="243" y="34"/>
                </a:cxn>
                <a:cxn ang="0">
                  <a:pos x="288" y="2"/>
                </a:cxn>
                <a:cxn ang="0">
                  <a:pos x="336" y="16"/>
                </a:cxn>
                <a:cxn ang="0">
                  <a:pos x="364" y="25"/>
                </a:cxn>
                <a:cxn ang="0">
                  <a:pos x="397" y="32"/>
                </a:cxn>
                <a:cxn ang="0">
                  <a:pos x="471" y="50"/>
                </a:cxn>
                <a:cxn ang="0">
                  <a:pos x="544" y="86"/>
                </a:cxn>
                <a:cxn ang="0">
                  <a:pos x="560" y="206"/>
                </a:cxn>
                <a:cxn ang="0">
                  <a:pos x="573" y="240"/>
                </a:cxn>
                <a:cxn ang="0">
                  <a:pos x="594" y="274"/>
                </a:cxn>
                <a:cxn ang="0">
                  <a:pos x="598" y="376"/>
                </a:cxn>
                <a:cxn ang="0">
                  <a:pos x="618" y="412"/>
                </a:cxn>
                <a:cxn ang="0">
                  <a:pos x="620" y="462"/>
                </a:cxn>
                <a:cxn ang="0">
                  <a:pos x="582" y="514"/>
                </a:cxn>
                <a:cxn ang="0">
                  <a:pos x="534" y="578"/>
                </a:cxn>
                <a:cxn ang="0">
                  <a:pos x="535" y="627"/>
                </a:cxn>
                <a:cxn ang="0">
                  <a:pos x="565" y="664"/>
                </a:cxn>
                <a:cxn ang="0">
                  <a:pos x="568" y="709"/>
                </a:cxn>
                <a:cxn ang="0">
                  <a:pos x="546" y="754"/>
                </a:cxn>
                <a:cxn ang="0">
                  <a:pos x="521" y="797"/>
                </a:cxn>
                <a:cxn ang="0">
                  <a:pos x="515" y="867"/>
                </a:cxn>
                <a:cxn ang="0">
                  <a:pos x="516" y="879"/>
                </a:cxn>
                <a:cxn ang="0">
                  <a:pos x="494" y="892"/>
                </a:cxn>
                <a:cxn ang="0">
                  <a:pos x="461" y="908"/>
                </a:cxn>
                <a:cxn ang="0">
                  <a:pos x="433" y="947"/>
                </a:cxn>
                <a:cxn ang="0">
                  <a:pos x="430" y="1028"/>
                </a:cxn>
                <a:cxn ang="0">
                  <a:pos x="445" y="1064"/>
                </a:cxn>
                <a:cxn ang="0">
                  <a:pos x="421" y="1108"/>
                </a:cxn>
                <a:cxn ang="0">
                  <a:pos x="362" y="1180"/>
                </a:cxn>
                <a:cxn ang="0">
                  <a:pos x="295" y="1207"/>
                </a:cxn>
                <a:cxn ang="0">
                  <a:pos x="251" y="1193"/>
                </a:cxn>
                <a:cxn ang="0">
                  <a:pos x="170" y="1184"/>
                </a:cxn>
                <a:cxn ang="0">
                  <a:pos x="85" y="1194"/>
                </a:cxn>
                <a:cxn ang="0">
                  <a:pos x="59" y="1203"/>
                </a:cxn>
                <a:cxn ang="0">
                  <a:pos x="23" y="1193"/>
                </a:cxn>
                <a:cxn ang="0">
                  <a:pos x="4" y="1171"/>
                </a:cxn>
                <a:cxn ang="0">
                  <a:pos x="9" y="1085"/>
                </a:cxn>
                <a:cxn ang="0">
                  <a:pos x="37" y="1058"/>
                </a:cxn>
                <a:cxn ang="0">
                  <a:pos x="80" y="1046"/>
                </a:cxn>
                <a:cxn ang="0">
                  <a:pos x="108" y="1017"/>
                </a:cxn>
                <a:cxn ang="0">
                  <a:pos x="101" y="901"/>
                </a:cxn>
                <a:cxn ang="0">
                  <a:pos x="132" y="868"/>
                </a:cxn>
                <a:cxn ang="0">
                  <a:pos x="274" y="856"/>
                </a:cxn>
                <a:cxn ang="0">
                  <a:pos x="314" y="811"/>
                </a:cxn>
                <a:cxn ang="0">
                  <a:pos x="326" y="749"/>
                </a:cxn>
                <a:cxn ang="0">
                  <a:pos x="315" y="698"/>
                </a:cxn>
                <a:cxn ang="0">
                  <a:pos x="336" y="632"/>
                </a:cxn>
                <a:cxn ang="0">
                  <a:pos x="388" y="602"/>
                </a:cxn>
                <a:cxn ang="0">
                  <a:pos x="428" y="566"/>
                </a:cxn>
                <a:cxn ang="0">
                  <a:pos x="407" y="523"/>
                </a:cxn>
                <a:cxn ang="0">
                  <a:pos x="392" y="469"/>
                </a:cxn>
                <a:cxn ang="0">
                  <a:pos x="402" y="394"/>
                </a:cxn>
                <a:cxn ang="0">
                  <a:pos x="393" y="328"/>
                </a:cxn>
                <a:cxn ang="0">
                  <a:pos x="357" y="310"/>
                </a:cxn>
                <a:cxn ang="0">
                  <a:pos x="333" y="245"/>
                </a:cxn>
                <a:cxn ang="0">
                  <a:pos x="321" y="167"/>
                </a:cxn>
                <a:cxn ang="0">
                  <a:pos x="286" y="134"/>
                </a:cxn>
                <a:cxn ang="0">
                  <a:pos x="255" y="107"/>
                </a:cxn>
              </a:cxnLst>
              <a:rect l="0" t="0" r="r" b="b"/>
              <a:pathLst>
                <a:path w="625" h="1209">
                  <a:moveTo>
                    <a:pt x="246" y="116"/>
                  </a:moveTo>
                  <a:lnTo>
                    <a:pt x="244" y="111"/>
                  </a:lnTo>
                  <a:lnTo>
                    <a:pt x="244" y="106"/>
                  </a:lnTo>
                  <a:lnTo>
                    <a:pt x="243" y="100"/>
                  </a:lnTo>
                  <a:lnTo>
                    <a:pt x="243" y="95"/>
                  </a:lnTo>
                  <a:lnTo>
                    <a:pt x="241" y="90"/>
                  </a:lnTo>
                  <a:lnTo>
                    <a:pt x="241" y="77"/>
                  </a:lnTo>
                  <a:lnTo>
                    <a:pt x="239" y="72"/>
                  </a:lnTo>
                  <a:lnTo>
                    <a:pt x="239" y="48"/>
                  </a:lnTo>
                  <a:lnTo>
                    <a:pt x="241" y="45"/>
                  </a:lnTo>
                  <a:lnTo>
                    <a:pt x="241" y="38"/>
                  </a:lnTo>
                  <a:lnTo>
                    <a:pt x="243" y="34"/>
                  </a:lnTo>
                  <a:lnTo>
                    <a:pt x="243" y="29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6" y="21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62" y="2"/>
                  </a:lnTo>
                  <a:lnTo>
                    <a:pt x="267" y="2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1" y="2"/>
                  </a:lnTo>
                  <a:lnTo>
                    <a:pt x="288" y="2"/>
                  </a:lnTo>
                  <a:lnTo>
                    <a:pt x="291" y="4"/>
                  </a:lnTo>
                  <a:lnTo>
                    <a:pt x="295" y="4"/>
                  </a:lnTo>
                  <a:lnTo>
                    <a:pt x="300" y="5"/>
                  </a:lnTo>
                  <a:lnTo>
                    <a:pt x="303" y="5"/>
                  </a:lnTo>
                  <a:lnTo>
                    <a:pt x="307" y="7"/>
                  </a:lnTo>
                  <a:lnTo>
                    <a:pt x="312" y="9"/>
                  </a:lnTo>
                  <a:lnTo>
                    <a:pt x="315" y="9"/>
                  </a:lnTo>
                  <a:lnTo>
                    <a:pt x="321" y="11"/>
                  </a:lnTo>
                  <a:lnTo>
                    <a:pt x="324" y="13"/>
                  </a:lnTo>
                  <a:lnTo>
                    <a:pt x="327" y="14"/>
                  </a:lnTo>
                  <a:lnTo>
                    <a:pt x="331" y="14"/>
                  </a:lnTo>
                  <a:lnTo>
                    <a:pt x="336" y="16"/>
                  </a:lnTo>
                  <a:lnTo>
                    <a:pt x="340" y="18"/>
                  </a:lnTo>
                  <a:lnTo>
                    <a:pt x="343" y="20"/>
                  </a:lnTo>
                  <a:lnTo>
                    <a:pt x="347" y="20"/>
                  </a:lnTo>
                  <a:lnTo>
                    <a:pt x="350" y="21"/>
                  </a:lnTo>
                  <a:lnTo>
                    <a:pt x="353" y="23"/>
                  </a:lnTo>
                  <a:lnTo>
                    <a:pt x="355" y="23"/>
                  </a:lnTo>
                  <a:lnTo>
                    <a:pt x="359" y="25"/>
                  </a:lnTo>
                  <a:lnTo>
                    <a:pt x="362" y="25"/>
                  </a:lnTo>
                  <a:lnTo>
                    <a:pt x="366" y="27"/>
                  </a:lnTo>
                  <a:lnTo>
                    <a:pt x="369" y="27"/>
                  </a:lnTo>
                  <a:lnTo>
                    <a:pt x="367" y="25"/>
                  </a:lnTo>
                  <a:lnTo>
                    <a:pt x="364" y="25"/>
                  </a:lnTo>
                  <a:lnTo>
                    <a:pt x="362" y="23"/>
                  </a:lnTo>
                  <a:lnTo>
                    <a:pt x="359" y="23"/>
                  </a:lnTo>
                  <a:lnTo>
                    <a:pt x="362" y="23"/>
                  </a:lnTo>
                  <a:lnTo>
                    <a:pt x="364" y="25"/>
                  </a:lnTo>
                  <a:lnTo>
                    <a:pt x="366" y="25"/>
                  </a:lnTo>
                  <a:lnTo>
                    <a:pt x="369" y="27"/>
                  </a:lnTo>
                  <a:lnTo>
                    <a:pt x="374" y="27"/>
                  </a:lnTo>
                  <a:lnTo>
                    <a:pt x="378" y="29"/>
                  </a:lnTo>
                  <a:lnTo>
                    <a:pt x="383" y="30"/>
                  </a:lnTo>
                  <a:lnTo>
                    <a:pt x="386" y="30"/>
                  </a:lnTo>
                  <a:lnTo>
                    <a:pt x="392" y="32"/>
                  </a:lnTo>
                  <a:lnTo>
                    <a:pt x="397" y="32"/>
                  </a:lnTo>
                  <a:lnTo>
                    <a:pt x="402" y="34"/>
                  </a:lnTo>
                  <a:lnTo>
                    <a:pt x="409" y="36"/>
                  </a:lnTo>
                  <a:lnTo>
                    <a:pt x="414" y="36"/>
                  </a:lnTo>
                  <a:lnTo>
                    <a:pt x="419" y="38"/>
                  </a:lnTo>
                  <a:lnTo>
                    <a:pt x="426" y="39"/>
                  </a:lnTo>
                  <a:lnTo>
                    <a:pt x="433" y="39"/>
                  </a:lnTo>
                  <a:lnTo>
                    <a:pt x="438" y="41"/>
                  </a:lnTo>
                  <a:lnTo>
                    <a:pt x="445" y="43"/>
                  </a:lnTo>
                  <a:lnTo>
                    <a:pt x="452" y="45"/>
                  </a:lnTo>
                  <a:lnTo>
                    <a:pt x="459" y="47"/>
                  </a:lnTo>
                  <a:lnTo>
                    <a:pt x="464" y="48"/>
                  </a:lnTo>
                  <a:lnTo>
                    <a:pt x="471" y="50"/>
                  </a:lnTo>
                  <a:lnTo>
                    <a:pt x="478" y="52"/>
                  </a:lnTo>
                  <a:lnTo>
                    <a:pt x="483" y="54"/>
                  </a:lnTo>
                  <a:lnTo>
                    <a:pt x="490" y="56"/>
                  </a:lnTo>
                  <a:lnTo>
                    <a:pt x="495" y="57"/>
                  </a:lnTo>
                  <a:lnTo>
                    <a:pt x="502" y="59"/>
                  </a:lnTo>
                  <a:lnTo>
                    <a:pt x="508" y="61"/>
                  </a:lnTo>
                  <a:lnTo>
                    <a:pt x="513" y="64"/>
                  </a:lnTo>
                  <a:lnTo>
                    <a:pt x="518" y="66"/>
                  </a:lnTo>
                  <a:lnTo>
                    <a:pt x="523" y="68"/>
                  </a:lnTo>
                  <a:lnTo>
                    <a:pt x="527" y="72"/>
                  </a:lnTo>
                  <a:lnTo>
                    <a:pt x="532" y="73"/>
                  </a:lnTo>
                  <a:lnTo>
                    <a:pt x="544" y="86"/>
                  </a:lnTo>
                  <a:lnTo>
                    <a:pt x="546" y="90"/>
                  </a:lnTo>
                  <a:lnTo>
                    <a:pt x="547" y="93"/>
                  </a:lnTo>
                  <a:lnTo>
                    <a:pt x="549" y="97"/>
                  </a:lnTo>
                  <a:lnTo>
                    <a:pt x="551" y="100"/>
                  </a:lnTo>
                  <a:lnTo>
                    <a:pt x="553" y="104"/>
                  </a:lnTo>
                  <a:lnTo>
                    <a:pt x="554" y="109"/>
                  </a:lnTo>
                  <a:lnTo>
                    <a:pt x="554" y="113"/>
                  </a:lnTo>
                  <a:lnTo>
                    <a:pt x="556" y="118"/>
                  </a:lnTo>
                  <a:lnTo>
                    <a:pt x="556" y="127"/>
                  </a:lnTo>
                  <a:lnTo>
                    <a:pt x="558" y="131"/>
                  </a:lnTo>
                  <a:lnTo>
                    <a:pt x="558" y="202"/>
                  </a:lnTo>
                  <a:lnTo>
                    <a:pt x="560" y="206"/>
                  </a:lnTo>
                  <a:lnTo>
                    <a:pt x="560" y="210"/>
                  </a:lnTo>
                  <a:lnTo>
                    <a:pt x="561" y="213"/>
                  </a:lnTo>
                  <a:lnTo>
                    <a:pt x="561" y="215"/>
                  </a:lnTo>
                  <a:lnTo>
                    <a:pt x="563" y="218"/>
                  </a:lnTo>
                  <a:lnTo>
                    <a:pt x="563" y="220"/>
                  </a:lnTo>
                  <a:lnTo>
                    <a:pt x="565" y="224"/>
                  </a:lnTo>
                  <a:lnTo>
                    <a:pt x="565" y="226"/>
                  </a:lnTo>
                  <a:lnTo>
                    <a:pt x="566" y="227"/>
                  </a:lnTo>
                  <a:lnTo>
                    <a:pt x="568" y="231"/>
                  </a:lnTo>
                  <a:lnTo>
                    <a:pt x="568" y="233"/>
                  </a:lnTo>
                  <a:lnTo>
                    <a:pt x="573" y="238"/>
                  </a:lnTo>
                  <a:lnTo>
                    <a:pt x="573" y="240"/>
                  </a:lnTo>
                  <a:lnTo>
                    <a:pt x="579" y="245"/>
                  </a:lnTo>
                  <a:lnTo>
                    <a:pt x="579" y="247"/>
                  </a:lnTo>
                  <a:lnTo>
                    <a:pt x="582" y="251"/>
                  </a:lnTo>
                  <a:lnTo>
                    <a:pt x="582" y="252"/>
                  </a:lnTo>
                  <a:lnTo>
                    <a:pt x="589" y="260"/>
                  </a:lnTo>
                  <a:lnTo>
                    <a:pt x="589" y="261"/>
                  </a:lnTo>
                  <a:lnTo>
                    <a:pt x="591" y="263"/>
                  </a:lnTo>
                  <a:lnTo>
                    <a:pt x="591" y="265"/>
                  </a:lnTo>
                  <a:lnTo>
                    <a:pt x="592" y="269"/>
                  </a:lnTo>
                  <a:lnTo>
                    <a:pt x="592" y="270"/>
                  </a:lnTo>
                  <a:lnTo>
                    <a:pt x="594" y="272"/>
                  </a:lnTo>
                  <a:lnTo>
                    <a:pt x="594" y="274"/>
                  </a:lnTo>
                  <a:lnTo>
                    <a:pt x="596" y="278"/>
                  </a:lnTo>
                  <a:lnTo>
                    <a:pt x="596" y="290"/>
                  </a:lnTo>
                  <a:lnTo>
                    <a:pt x="598" y="292"/>
                  </a:lnTo>
                  <a:lnTo>
                    <a:pt x="598" y="297"/>
                  </a:lnTo>
                  <a:lnTo>
                    <a:pt x="596" y="301"/>
                  </a:lnTo>
                  <a:lnTo>
                    <a:pt x="596" y="322"/>
                  </a:lnTo>
                  <a:lnTo>
                    <a:pt x="594" y="326"/>
                  </a:lnTo>
                  <a:lnTo>
                    <a:pt x="594" y="364"/>
                  </a:lnTo>
                  <a:lnTo>
                    <a:pt x="596" y="367"/>
                  </a:lnTo>
                  <a:lnTo>
                    <a:pt x="596" y="372"/>
                  </a:lnTo>
                  <a:lnTo>
                    <a:pt x="598" y="374"/>
                  </a:lnTo>
                  <a:lnTo>
                    <a:pt x="598" y="376"/>
                  </a:lnTo>
                  <a:lnTo>
                    <a:pt x="599" y="380"/>
                  </a:lnTo>
                  <a:lnTo>
                    <a:pt x="601" y="381"/>
                  </a:lnTo>
                  <a:lnTo>
                    <a:pt x="601" y="385"/>
                  </a:lnTo>
                  <a:lnTo>
                    <a:pt x="603" y="387"/>
                  </a:lnTo>
                  <a:lnTo>
                    <a:pt x="605" y="390"/>
                  </a:lnTo>
                  <a:lnTo>
                    <a:pt x="608" y="394"/>
                  </a:lnTo>
                  <a:lnTo>
                    <a:pt x="608" y="398"/>
                  </a:lnTo>
                  <a:lnTo>
                    <a:pt x="612" y="401"/>
                  </a:lnTo>
                  <a:lnTo>
                    <a:pt x="613" y="405"/>
                  </a:lnTo>
                  <a:lnTo>
                    <a:pt x="615" y="406"/>
                  </a:lnTo>
                  <a:lnTo>
                    <a:pt x="617" y="410"/>
                  </a:lnTo>
                  <a:lnTo>
                    <a:pt x="618" y="412"/>
                  </a:lnTo>
                  <a:lnTo>
                    <a:pt x="618" y="415"/>
                  </a:lnTo>
                  <a:lnTo>
                    <a:pt x="620" y="417"/>
                  </a:lnTo>
                  <a:lnTo>
                    <a:pt x="622" y="421"/>
                  </a:lnTo>
                  <a:lnTo>
                    <a:pt x="622" y="423"/>
                  </a:lnTo>
                  <a:lnTo>
                    <a:pt x="624" y="426"/>
                  </a:lnTo>
                  <a:lnTo>
                    <a:pt x="624" y="432"/>
                  </a:lnTo>
                  <a:lnTo>
                    <a:pt x="625" y="435"/>
                  </a:lnTo>
                  <a:lnTo>
                    <a:pt x="625" y="444"/>
                  </a:lnTo>
                  <a:lnTo>
                    <a:pt x="624" y="448"/>
                  </a:lnTo>
                  <a:lnTo>
                    <a:pt x="624" y="455"/>
                  </a:lnTo>
                  <a:lnTo>
                    <a:pt x="622" y="458"/>
                  </a:lnTo>
                  <a:lnTo>
                    <a:pt x="620" y="462"/>
                  </a:lnTo>
                  <a:lnTo>
                    <a:pt x="618" y="466"/>
                  </a:lnTo>
                  <a:lnTo>
                    <a:pt x="615" y="469"/>
                  </a:lnTo>
                  <a:lnTo>
                    <a:pt x="613" y="473"/>
                  </a:lnTo>
                  <a:lnTo>
                    <a:pt x="610" y="478"/>
                  </a:lnTo>
                  <a:lnTo>
                    <a:pt x="608" y="482"/>
                  </a:lnTo>
                  <a:lnTo>
                    <a:pt x="605" y="487"/>
                  </a:lnTo>
                  <a:lnTo>
                    <a:pt x="601" y="491"/>
                  </a:lnTo>
                  <a:lnTo>
                    <a:pt x="598" y="496"/>
                  </a:lnTo>
                  <a:lnTo>
                    <a:pt x="594" y="500"/>
                  </a:lnTo>
                  <a:lnTo>
                    <a:pt x="591" y="505"/>
                  </a:lnTo>
                  <a:lnTo>
                    <a:pt x="586" y="509"/>
                  </a:lnTo>
                  <a:lnTo>
                    <a:pt x="582" y="514"/>
                  </a:lnTo>
                  <a:lnTo>
                    <a:pt x="579" y="519"/>
                  </a:lnTo>
                  <a:lnTo>
                    <a:pt x="573" y="523"/>
                  </a:lnTo>
                  <a:lnTo>
                    <a:pt x="570" y="528"/>
                  </a:lnTo>
                  <a:lnTo>
                    <a:pt x="566" y="534"/>
                  </a:lnTo>
                  <a:lnTo>
                    <a:pt x="554" y="546"/>
                  </a:lnTo>
                  <a:lnTo>
                    <a:pt x="551" y="552"/>
                  </a:lnTo>
                  <a:lnTo>
                    <a:pt x="547" y="557"/>
                  </a:lnTo>
                  <a:lnTo>
                    <a:pt x="544" y="560"/>
                  </a:lnTo>
                  <a:lnTo>
                    <a:pt x="541" y="566"/>
                  </a:lnTo>
                  <a:lnTo>
                    <a:pt x="539" y="569"/>
                  </a:lnTo>
                  <a:lnTo>
                    <a:pt x="535" y="573"/>
                  </a:lnTo>
                  <a:lnTo>
                    <a:pt x="534" y="578"/>
                  </a:lnTo>
                  <a:lnTo>
                    <a:pt x="532" y="582"/>
                  </a:lnTo>
                  <a:lnTo>
                    <a:pt x="530" y="586"/>
                  </a:lnTo>
                  <a:lnTo>
                    <a:pt x="528" y="589"/>
                  </a:lnTo>
                  <a:lnTo>
                    <a:pt x="528" y="595"/>
                  </a:lnTo>
                  <a:lnTo>
                    <a:pt x="527" y="598"/>
                  </a:lnTo>
                  <a:lnTo>
                    <a:pt x="527" y="607"/>
                  </a:lnTo>
                  <a:lnTo>
                    <a:pt x="528" y="611"/>
                  </a:lnTo>
                  <a:lnTo>
                    <a:pt x="528" y="614"/>
                  </a:lnTo>
                  <a:lnTo>
                    <a:pt x="530" y="618"/>
                  </a:lnTo>
                  <a:lnTo>
                    <a:pt x="532" y="620"/>
                  </a:lnTo>
                  <a:lnTo>
                    <a:pt x="534" y="623"/>
                  </a:lnTo>
                  <a:lnTo>
                    <a:pt x="535" y="627"/>
                  </a:lnTo>
                  <a:lnTo>
                    <a:pt x="537" y="629"/>
                  </a:lnTo>
                  <a:lnTo>
                    <a:pt x="539" y="632"/>
                  </a:lnTo>
                  <a:lnTo>
                    <a:pt x="541" y="634"/>
                  </a:lnTo>
                  <a:lnTo>
                    <a:pt x="542" y="637"/>
                  </a:lnTo>
                  <a:lnTo>
                    <a:pt x="546" y="639"/>
                  </a:lnTo>
                  <a:lnTo>
                    <a:pt x="547" y="643"/>
                  </a:lnTo>
                  <a:lnTo>
                    <a:pt x="549" y="646"/>
                  </a:lnTo>
                  <a:lnTo>
                    <a:pt x="553" y="648"/>
                  </a:lnTo>
                  <a:lnTo>
                    <a:pt x="554" y="652"/>
                  </a:lnTo>
                  <a:lnTo>
                    <a:pt x="561" y="659"/>
                  </a:lnTo>
                  <a:lnTo>
                    <a:pt x="563" y="663"/>
                  </a:lnTo>
                  <a:lnTo>
                    <a:pt x="565" y="664"/>
                  </a:lnTo>
                  <a:lnTo>
                    <a:pt x="566" y="668"/>
                  </a:lnTo>
                  <a:lnTo>
                    <a:pt x="568" y="670"/>
                  </a:lnTo>
                  <a:lnTo>
                    <a:pt x="570" y="673"/>
                  </a:lnTo>
                  <a:lnTo>
                    <a:pt x="570" y="677"/>
                  </a:lnTo>
                  <a:lnTo>
                    <a:pt x="572" y="679"/>
                  </a:lnTo>
                  <a:lnTo>
                    <a:pt x="572" y="686"/>
                  </a:lnTo>
                  <a:lnTo>
                    <a:pt x="573" y="689"/>
                  </a:lnTo>
                  <a:lnTo>
                    <a:pt x="572" y="691"/>
                  </a:lnTo>
                  <a:lnTo>
                    <a:pt x="572" y="698"/>
                  </a:lnTo>
                  <a:lnTo>
                    <a:pt x="570" y="702"/>
                  </a:lnTo>
                  <a:lnTo>
                    <a:pt x="570" y="706"/>
                  </a:lnTo>
                  <a:lnTo>
                    <a:pt x="568" y="709"/>
                  </a:lnTo>
                  <a:lnTo>
                    <a:pt x="566" y="713"/>
                  </a:lnTo>
                  <a:lnTo>
                    <a:pt x="565" y="716"/>
                  </a:lnTo>
                  <a:lnTo>
                    <a:pt x="563" y="720"/>
                  </a:lnTo>
                  <a:lnTo>
                    <a:pt x="561" y="723"/>
                  </a:lnTo>
                  <a:lnTo>
                    <a:pt x="560" y="727"/>
                  </a:lnTo>
                  <a:lnTo>
                    <a:pt x="558" y="731"/>
                  </a:lnTo>
                  <a:lnTo>
                    <a:pt x="556" y="734"/>
                  </a:lnTo>
                  <a:lnTo>
                    <a:pt x="554" y="738"/>
                  </a:lnTo>
                  <a:lnTo>
                    <a:pt x="553" y="741"/>
                  </a:lnTo>
                  <a:lnTo>
                    <a:pt x="549" y="747"/>
                  </a:lnTo>
                  <a:lnTo>
                    <a:pt x="547" y="750"/>
                  </a:lnTo>
                  <a:lnTo>
                    <a:pt x="546" y="754"/>
                  </a:lnTo>
                  <a:lnTo>
                    <a:pt x="542" y="757"/>
                  </a:lnTo>
                  <a:lnTo>
                    <a:pt x="541" y="761"/>
                  </a:lnTo>
                  <a:lnTo>
                    <a:pt x="539" y="765"/>
                  </a:lnTo>
                  <a:lnTo>
                    <a:pt x="537" y="768"/>
                  </a:lnTo>
                  <a:lnTo>
                    <a:pt x="535" y="772"/>
                  </a:lnTo>
                  <a:lnTo>
                    <a:pt x="530" y="777"/>
                  </a:lnTo>
                  <a:lnTo>
                    <a:pt x="528" y="781"/>
                  </a:lnTo>
                  <a:lnTo>
                    <a:pt x="527" y="784"/>
                  </a:lnTo>
                  <a:lnTo>
                    <a:pt x="525" y="788"/>
                  </a:lnTo>
                  <a:lnTo>
                    <a:pt x="523" y="791"/>
                  </a:lnTo>
                  <a:lnTo>
                    <a:pt x="523" y="793"/>
                  </a:lnTo>
                  <a:lnTo>
                    <a:pt x="521" y="797"/>
                  </a:lnTo>
                  <a:lnTo>
                    <a:pt x="521" y="800"/>
                  </a:lnTo>
                  <a:lnTo>
                    <a:pt x="520" y="802"/>
                  </a:lnTo>
                  <a:lnTo>
                    <a:pt x="520" y="806"/>
                  </a:lnTo>
                  <a:lnTo>
                    <a:pt x="518" y="808"/>
                  </a:lnTo>
                  <a:lnTo>
                    <a:pt x="518" y="811"/>
                  </a:lnTo>
                  <a:lnTo>
                    <a:pt x="516" y="813"/>
                  </a:lnTo>
                  <a:lnTo>
                    <a:pt x="516" y="824"/>
                  </a:lnTo>
                  <a:lnTo>
                    <a:pt x="515" y="826"/>
                  </a:lnTo>
                  <a:lnTo>
                    <a:pt x="515" y="858"/>
                  </a:lnTo>
                  <a:lnTo>
                    <a:pt x="516" y="860"/>
                  </a:lnTo>
                  <a:lnTo>
                    <a:pt x="516" y="867"/>
                  </a:lnTo>
                  <a:lnTo>
                    <a:pt x="515" y="867"/>
                  </a:lnTo>
                  <a:lnTo>
                    <a:pt x="515" y="868"/>
                  </a:lnTo>
                  <a:lnTo>
                    <a:pt x="516" y="868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20" y="874"/>
                  </a:lnTo>
                  <a:lnTo>
                    <a:pt x="520" y="876"/>
                  </a:lnTo>
                  <a:lnTo>
                    <a:pt x="521" y="876"/>
                  </a:lnTo>
                  <a:lnTo>
                    <a:pt x="520" y="876"/>
                  </a:lnTo>
                  <a:lnTo>
                    <a:pt x="520" y="877"/>
                  </a:lnTo>
                  <a:lnTo>
                    <a:pt x="518" y="877"/>
                  </a:lnTo>
                  <a:lnTo>
                    <a:pt x="518" y="879"/>
                  </a:lnTo>
                  <a:lnTo>
                    <a:pt x="516" y="879"/>
                  </a:lnTo>
                  <a:lnTo>
                    <a:pt x="516" y="881"/>
                  </a:lnTo>
                  <a:lnTo>
                    <a:pt x="515" y="881"/>
                  </a:lnTo>
                  <a:lnTo>
                    <a:pt x="513" y="883"/>
                  </a:lnTo>
                  <a:lnTo>
                    <a:pt x="511" y="883"/>
                  </a:lnTo>
                  <a:lnTo>
                    <a:pt x="509" y="885"/>
                  </a:lnTo>
                  <a:lnTo>
                    <a:pt x="508" y="885"/>
                  </a:lnTo>
                  <a:lnTo>
                    <a:pt x="506" y="886"/>
                  </a:lnTo>
                  <a:lnTo>
                    <a:pt x="504" y="886"/>
                  </a:lnTo>
                  <a:lnTo>
                    <a:pt x="501" y="888"/>
                  </a:lnTo>
                  <a:lnTo>
                    <a:pt x="499" y="890"/>
                  </a:lnTo>
                  <a:lnTo>
                    <a:pt x="495" y="890"/>
                  </a:lnTo>
                  <a:lnTo>
                    <a:pt x="494" y="892"/>
                  </a:lnTo>
                  <a:lnTo>
                    <a:pt x="490" y="894"/>
                  </a:lnTo>
                  <a:lnTo>
                    <a:pt x="489" y="894"/>
                  </a:lnTo>
                  <a:lnTo>
                    <a:pt x="485" y="895"/>
                  </a:lnTo>
                  <a:lnTo>
                    <a:pt x="483" y="897"/>
                  </a:lnTo>
                  <a:lnTo>
                    <a:pt x="480" y="897"/>
                  </a:lnTo>
                  <a:lnTo>
                    <a:pt x="478" y="899"/>
                  </a:lnTo>
                  <a:lnTo>
                    <a:pt x="475" y="901"/>
                  </a:lnTo>
                  <a:lnTo>
                    <a:pt x="471" y="903"/>
                  </a:lnTo>
                  <a:lnTo>
                    <a:pt x="469" y="904"/>
                  </a:lnTo>
                  <a:lnTo>
                    <a:pt x="466" y="904"/>
                  </a:lnTo>
                  <a:lnTo>
                    <a:pt x="464" y="906"/>
                  </a:lnTo>
                  <a:lnTo>
                    <a:pt x="461" y="908"/>
                  </a:lnTo>
                  <a:lnTo>
                    <a:pt x="459" y="910"/>
                  </a:lnTo>
                  <a:lnTo>
                    <a:pt x="456" y="911"/>
                  </a:lnTo>
                  <a:lnTo>
                    <a:pt x="450" y="917"/>
                  </a:lnTo>
                  <a:lnTo>
                    <a:pt x="447" y="919"/>
                  </a:lnTo>
                  <a:lnTo>
                    <a:pt x="444" y="922"/>
                  </a:lnTo>
                  <a:lnTo>
                    <a:pt x="444" y="926"/>
                  </a:lnTo>
                  <a:lnTo>
                    <a:pt x="438" y="931"/>
                  </a:lnTo>
                  <a:lnTo>
                    <a:pt x="438" y="935"/>
                  </a:lnTo>
                  <a:lnTo>
                    <a:pt x="435" y="938"/>
                  </a:lnTo>
                  <a:lnTo>
                    <a:pt x="435" y="942"/>
                  </a:lnTo>
                  <a:lnTo>
                    <a:pt x="433" y="944"/>
                  </a:lnTo>
                  <a:lnTo>
                    <a:pt x="433" y="947"/>
                  </a:lnTo>
                  <a:lnTo>
                    <a:pt x="431" y="951"/>
                  </a:lnTo>
                  <a:lnTo>
                    <a:pt x="431" y="956"/>
                  </a:lnTo>
                  <a:lnTo>
                    <a:pt x="430" y="958"/>
                  </a:lnTo>
                  <a:lnTo>
                    <a:pt x="430" y="965"/>
                  </a:lnTo>
                  <a:lnTo>
                    <a:pt x="428" y="969"/>
                  </a:lnTo>
                  <a:lnTo>
                    <a:pt x="428" y="978"/>
                  </a:lnTo>
                  <a:lnTo>
                    <a:pt x="426" y="980"/>
                  </a:lnTo>
                  <a:lnTo>
                    <a:pt x="426" y="1021"/>
                  </a:lnTo>
                  <a:lnTo>
                    <a:pt x="428" y="1022"/>
                  </a:lnTo>
                  <a:lnTo>
                    <a:pt x="428" y="1024"/>
                  </a:lnTo>
                  <a:lnTo>
                    <a:pt x="430" y="1026"/>
                  </a:lnTo>
                  <a:lnTo>
                    <a:pt x="430" y="1028"/>
                  </a:lnTo>
                  <a:lnTo>
                    <a:pt x="438" y="1037"/>
                  </a:lnTo>
                  <a:lnTo>
                    <a:pt x="438" y="1039"/>
                  </a:lnTo>
                  <a:lnTo>
                    <a:pt x="440" y="1039"/>
                  </a:lnTo>
                  <a:lnTo>
                    <a:pt x="442" y="1040"/>
                  </a:lnTo>
                  <a:lnTo>
                    <a:pt x="442" y="1042"/>
                  </a:lnTo>
                  <a:lnTo>
                    <a:pt x="444" y="1044"/>
                  </a:lnTo>
                  <a:lnTo>
                    <a:pt x="444" y="1046"/>
                  </a:lnTo>
                  <a:lnTo>
                    <a:pt x="445" y="1048"/>
                  </a:lnTo>
                  <a:lnTo>
                    <a:pt x="445" y="1049"/>
                  </a:lnTo>
                  <a:lnTo>
                    <a:pt x="447" y="1051"/>
                  </a:lnTo>
                  <a:lnTo>
                    <a:pt x="447" y="1062"/>
                  </a:lnTo>
                  <a:lnTo>
                    <a:pt x="445" y="1064"/>
                  </a:lnTo>
                  <a:lnTo>
                    <a:pt x="445" y="1065"/>
                  </a:lnTo>
                  <a:lnTo>
                    <a:pt x="444" y="1069"/>
                  </a:lnTo>
                  <a:lnTo>
                    <a:pt x="444" y="1073"/>
                  </a:lnTo>
                  <a:lnTo>
                    <a:pt x="442" y="1074"/>
                  </a:lnTo>
                  <a:lnTo>
                    <a:pt x="440" y="1078"/>
                  </a:lnTo>
                  <a:lnTo>
                    <a:pt x="437" y="1082"/>
                  </a:lnTo>
                  <a:lnTo>
                    <a:pt x="435" y="1085"/>
                  </a:lnTo>
                  <a:lnTo>
                    <a:pt x="433" y="1091"/>
                  </a:lnTo>
                  <a:lnTo>
                    <a:pt x="430" y="1094"/>
                  </a:lnTo>
                  <a:lnTo>
                    <a:pt x="426" y="1099"/>
                  </a:lnTo>
                  <a:lnTo>
                    <a:pt x="424" y="1103"/>
                  </a:lnTo>
                  <a:lnTo>
                    <a:pt x="421" y="1108"/>
                  </a:lnTo>
                  <a:lnTo>
                    <a:pt x="418" y="1112"/>
                  </a:lnTo>
                  <a:lnTo>
                    <a:pt x="414" y="1117"/>
                  </a:lnTo>
                  <a:lnTo>
                    <a:pt x="411" y="1123"/>
                  </a:lnTo>
                  <a:lnTo>
                    <a:pt x="407" y="1128"/>
                  </a:lnTo>
                  <a:lnTo>
                    <a:pt x="398" y="1137"/>
                  </a:lnTo>
                  <a:lnTo>
                    <a:pt x="395" y="1142"/>
                  </a:lnTo>
                  <a:lnTo>
                    <a:pt x="392" y="1148"/>
                  </a:lnTo>
                  <a:lnTo>
                    <a:pt x="386" y="1153"/>
                  </a:lnTo>
                  <a:lnTo>
                    <a:pt x="383" y="1159"/>
                  </a:lnTo>
                  <a:lnTo>
                    <a:pt x="378" y="1162"/>
                  </a:lnTo>
                  <a:lnTo>
                    <a:pt x="374" y="1168"/>
                  </a:lnTo>
                  <a:lnTo>
                    <a:pt x="362" y="1180"/>
                  </a:lnTo>
                  <a:lnTo>
                    <a:pt x="357" y="1184"/>
                  </a:lnTo>
                  <a:lnTo>
                    <a:pt x="350" y="1191"/>
                  </a:lnTo>
                  <a:lnTo>
                    <a:pt x="345" y="1194"/>
                  </a:lnTo>
                  <a:lnTo>
                    <a:pt x="341" y="1198"/>
                  </a:lnTo>
                  <a:lnTo>
                    <a:pt x="338" y="1200"/>
                  </a:lnTo>
                  <a:lnTo>
                    <a:pt x="334" y="1202"/>
                  </a:lnTo>
                  <a:lnTo>
                    <a:pt x="331" y="1205"/>
                  </a:lnTo>
                  <a:lnTo>
                    <a:pt x="326" y="1205"/>
                  </a:lnTo>
                  <a:lnTo>
                    <a:pt x="322" y="1207"/>
                  </a:lnTo>
                  <a:lnTo>
                    <a:pt x="319" y="1209"/>
                  </a:lnTo>
                  <a:lnTo>
                    <a:pt x="298" y="1209"/>
                  </a:lnTo>
                  <a:lnTo>
                    <a:pt x="295" y="1207"/>
                  </a:lnTo>
                  <a:lnTo>
                    <a:pt x="291" y="1207"/>
                  </a:lnTo>
                  <a:lnTo>
                    <a:pt x="288" y="1205"/>
                  </a:lnTo>
                  <a:lnTo>
                    <a:pt x="284" y="1205"/>
                  </a:lnTo>
                  <a:lnTo>
                    <a:pt x="281" y="1203"/>
                  </a:lnTo>
                  <a:lnTo>
                    <a:pt x="277" y="1202"/>
                  </a:lnTo>
                  <a:lnTo>
                    <a:pt x="274" y="1202"/>
                  </a:lnTo>
                  <a:lnTo>
                    <a:pt x="269" y="1200"/>
                  </a:lnTo>
                  <a:lnTo>
                    <a:pt x="265" y="1198"/>
                  </a:lnTo>
                  <a:lnTo>
                    <a:pt x="262" y="1196"/>
                  </a:lnTo>
                  <a:lnTo>
                    <a:pt x="258" y="1194"/>
                  </a:lnTo>
                  <a:lnTo>
                    <a:pt x="255" y="1193"/>
                  </a:lnTo>
                  <a:lnTo>
                    <a:pt x="251" y="1193"/>
                  </a:lnTo>
                  <a:lnTo>
                    <a:pt x="248" y="1191"/>
                  </a:lnTo>
                  <a:lnTo>
                    <a:pt x="244" y="1189"/>
                  </a:lnTo>
                  <a:lnTo>
                    <a:pt x="239" y="1187"/>
                  </a:lnTo>
                  <a:lnTo>
                    <a:pt x="236" y="1187"/>
                  </a:lnTo>
                  <a:lnTo>
                    <a:pt x="232" y="1185"/>
                  </a:lnTo>
                  <a:lnTo>
                    <a:pt x="229" y="1185"/>
                  </a:lnTo>
                  <a:lnTo>
                    <a:pt x="224" y="1184"/>
                  </a:lnTo>
                  <a:lnTo>
                    <a:pt x="213" y="1184"/>
                  </a:lnTo>
                  <a:lnTo>
                    <a:pt x="208" y="1182"/>
                  </a:lnTo>
                  <a:lnTo>
                    <a:pt x="199" y="1182"/>
                  </a:lnTo>
                  <a:lnTo>
                    <a:pt x="194" y="1184"/>
                  </a:lnTo>
                  <a:lnTo>
                    <a:pt x="170" y="1184"/>
                  </a:lnTo>
                  <a:lnTo>
                    <a:pt x="165" y="1185"/>
                  </a:lnTo>
                  <a:lnTo>
                    <a:pt x="154" y="1185"/>
                  </a:lnTo>
                  <a:lnTo>
                    <a:pt x="149" y="1187"/>
                  </a:lnTo>
                  <a:lnTo>
                    <a:pt x="140" y="1187"/>
                  </a:lnTo>
                  <a:lnTo>
                    <a:pt x="135" y="1189"/>
                  </a:lnTo>
                  <a:lnTo>
                    <a:pt x="125" y="1189"/>
                  </a:lnTo>
                  <a:lnTo>
                    <a:pt x="120" y="1191"/>
                  </a:lnTo>
                  <a:lnTo>
                    <a:pt x="111" y="1191"/>
                  </a:lnTo>
                  <a:lnTo>
                    <a:pt x="106" y="1193"/>
                  </a:lnTo>
                  <a:lnTo>
                    <a:pt x="97" y="1193"/>
                  </a:lnTo>
                  <a:lnTo>
                    <a:pt x="94" y="1194"/>
                  </a:lnTo>
                  <a:lnTo>
                    <a:pt x="85" y="1194"/>
                  </a:lnTo>
                  <a:lnTo>
                    <a:pt x="82" y="1196"/>
                  </a:lnTo>
                  <a:lnTo>
                    <a:pt x="73" y="1196"/>
                  </a:lnTo>
                  <a:lnTo>
                    <a:pt x="71" y="1198"/>
                  </a:lnTo>
                  <a:lnTo>
                    <a:pt x="63" y="1198"/>
                  </a:lnTo>
                  <a:lnTo>
                    <a:pt x="63" y="1200"/>
                  </a:lnTo>
                  <a:lnTo>
                    <a:pt x="59" y="1200"/>
                  </a:lnTo>
                  <a:lnTo>
                    <a:pt x="59" y="1203"/>
                  </a:lnTo>
                  <a:lnTo>
                    <a:pt x="61" y="1203"/>
                  </a:lnTo>
                  <a:lnTo>
                    <a:pt x="61" y="1205"/>
                  </a:lnTo>
                  <a:lnTo>
                    <a:pt x="63" y="1205"/>
                  </a:lnTo>
                  <a:lnTo>
                    <a:pt x="61" y="1205"/>
                  </a:lnTo>
                  <a:lnTo>
                    <a:pt x="59" y="1203"/>
                  </a:lnTo>
                  <a:lnTo>
                    <a:pt x="54" y="1203"/>
                  </a:lnTo>
                  <a:lnTo>
                    <a:pt x="52" y="1202"/>
                  </a:lnTo>
                  <a:lnTo>
                    <a:pt x="45" y="1202"/>
                  </a:lnTo>
                  <a:lnTo>
                    <a:pt x="43" y="1200"/>
                  </a:lnTo>
                  <a:lnTo>
                    <a:pt x="40" y="1200"/>
                  </a:lnTo>
                  <a:lnTo>
                    <a:pt x="38" y="1198"/>
                  </a:lnTo>
                  <a:lnTo>
                    <a:pt x="33" y="1198"/>
                  </a:lnTo>
                  <a:lnTo>
                    <a:pt x="31" y="1196"/>
                  </a:lnTo>
                  <a:lnTo>
                    <a:pt x="30" y="1196"/>
                  </a:lnTo>
                  <a:lnTo>
                    <a:pt x="26" y="1194"/>
                  </a:lnTo>
                  <a:lnTo>
                    <a:pt x="24" y="1194"/>
                  </a:lnTo>
                  <a:lnTo>
                    <a:pt x="23" y="1193"/>
                  </a:lnTo>
                  <a:lnTo>
                    <a:pt x="21" y="1193"/>
                  </a:lnTo>
                  <a:lnTo>
                    <a:pt x="19" y="1191"/>
                  </a:lnTo>
                  <a:lnTo>
                    <a:pt x="16" y="1191"/>
                  </a:lnTo>
                  <a:lnTo>
                    <a:pt x="12" y="1187"/>
                  </a:lnTo>
                  <a:lnTo>
                    <a:pt x="12" y="1185"/>
                  </a:lnTo>
                  <a:lnTo>
                    <a:pt x="11" y="1185"/>
                  </a:lnTo>
                  <a:lnTo>
                    <a:pt x="7" y="1182"/>
                  </a:lnTo>
                  <a:lnTo>
                    <a:pt x="7" y="1180"/>
                  </a:lnTo>
                  <a:lnTo>
                    <a:pt x="5" y="1178"/>
                  </a:lnTo>
                  <a:lnTo>
                    <a:pt x="5" y="1176"/>
                  </a:lnTo>
                  <a:lnTo>
                    <a:pt x="4" y="1173"/>
                  </a:lnTo>
                  <a:lnTo>
                    <a:pt x="4" y="1171"/>
                  </a:lnTo>
                  <a:lnTo>
                    <a:pt x="2" y="1169"/>
                  </a:lnTo>
                  <a:lnTo>
                    <a:pt x="2" y="1160"/>
                  </a:lnTo>
                  <a:lnTo>
                    <a:pt x="0" y="1157"/>
                  </a:lnTo>
                  <a:lnTo>
                    <a:pt x="0" y="1121"/>
                  </a:lnTo>
                  <a:lnTo>
                    <a:pt x="2" y="1117"/>
                  </a:lnTo>
                  <a:lnTo>
                    <a:pt x="2" y="1110"/>
                  </a:lnTo>
                  <a:lnTo>
                    <a:pt x="4" y="1107"/>
                  </a:lnTo>
                  <a:lnTo>
                    <a:pt x="4" y="1099"/>
                  </a:lnTo>
                  <a:lnTo>
                    <a:pt x="5" y="1096"/>
                  </a:lnTo>
                  <a:lnTo>
                    <a:pt x="5" y="1092"/>
                  </a:lnTo>
                  <a:lnTo>
                    <a:pt x="7" y="1089"/>
                  </a:lnTo>
                  <a:lnTo>
                    <a:pt x="9" y="1085"/>
                  </a:lnTo>
                  <a:lnTo>
                    <a:pt x="9" y="1082"/>
                  </a:lnTo>
                  <a:lnTo>
                    <a:pt x="11" y="1080"/>
                  </a:lnTo>
                  <a:lnTo>
                    <a:pt x="12" y="1076"/>
                  </a:lnTo>
                  <a:lnTo>
                    <a:pt x="16" y="1073"/>
                  </a:lnTo>
                  <a:lnTo>
                    <a:pt x="16" y="1069"/>
                  </a:lnTo>
                  <a:lnTo>
                    <a:pt x="19" y="1067"/>
                  </a:lnTo>
                  <a:lnTo>
                    <a:pt x="23" y="1064"/>
                  </a:lnTo>
                  <a:lnTo>
                    <a:pt x="26" y="1062"/>
                  </a:lnTo>
                  <a:lnTo>
                    <a:pt x="28" y="1062"/>
                  </a:lnTo>
                  <a:lnTo>
                    <a:pt x="31" y="1060"/>
                  </a:lnTo>
                  <a:lnTo>
                    <a:pt x="33" y="1058"/>
                  </a:lnTo>
                  <a:lnTo>
                    <a:pt x="37" y="1058"/>
                  </a:lnTo>
                  <a:lnTo>
                    <a:pt x="40" y="1057"/>
                  </a:lnTo>
                  <a:lnTo>
                    <a:pt x="43" y="1057"/>
                  </a:lnTo>
                  <a:lnTo>
                    <a:pt x="47" y="1055"/>
                  </a:lnTo>
                  <a:lnTo>
                    <a:pt x="50" y="1055"/>
                  </a:lnTo>
                  <a:lnTo>
                    <a:pt x="54" y="1053"/>
                  </a:lnTo>
                  <a:lnTo>
                    <a:pt x="61" y="1053"/>
                  </a:lnTo>
                  <a:lnTo>
                    <a:pt x="64" y="1051"/>
                  </a:lnTo>
                  <a:lnTo>
                    <a:pt x="68" y="1051"/>
                  </a:lnTo>
                  <a:lnTo>
                    <a:pt x="71" y="1049"/>
                  </a:lnTo>
                  <a:lnTo>
                    <a:pt x="75" y="1049"/>
                  </a:lnTo>
                  <a:lnTo>
                    <a:pt x="76" y="1048"/>
                  </a:lnTo>
                  <a:lnTo>
                    <a:pt x="80" y="1046"/>
                  </a:lnTo>
                  <a:lnTo>
                    <a:pt x="83" y="1046"/>
                  </a:lnTo>
                  <a:lnTo>
                    <a:pt x="87" y="1044"/>
                  </a:lnTo>
                  <a:lnTo>
                    <a:pt x="90" y="1042"/>
                  </a:lnTo>
                  <a:lnTo>
                    <a:pt x="92" y="1040"/>
                  </a:lnTo>
                  <a:lnTo>
                    <a:pt x="95" y="1039"/>
                  </a:lnTo>
                  <a:lnTo>
                    <a:pt x="99" y="1035"/>
                  </a:lnTo>
                  <a:lnTo>
                    <a:pt x="102" y="1033"/>
                  </a:lnTo>
                  <a:lnTo>
                    <a:pt x="104" y="1030"/>
                  </a:lnTo>
                  <a:lnTo>
                    <a:pt x="106" y="1028"/>
                  </a:lnTo>
                  <a:lnTo>
                    <a:pt x="106" y="1024"/>
                  </a:lnTo>
                  <a:lnTo>
                    <a:pt x="108" y="1021"/>
                  </a:lnTo>
                  <a:lnTo>
                    <a:pt x="108" y="1017"/>
                  </a:lnTo>
                  <a:lnTo>
                    <a:pt x="109" y="1012"/>
                  </a:lnTo>
                  <a:lnTo>
                    <a:pt x="109" y="994"/>
                  </a:lnTo>
                  <a:lnTo>
                    <a:pt x="108" y="990"/>
                  </a:lnTo>
                  <a:lnTo>
                    <a:pt x="108" y="980"/>
                  </a:lnTo>
                  <a:lnTo>
                    <a:pt x="106" y="974"/>
                  </a:lnTo>
                  <a:lnTo>
                    <a:pt x="106" y="969"/>
                  </a:lnTo>
                  <a:lnTo>
                    <a:pt x="104" y="963"/>
                  </a:lnTo>
                  <a:lnTo>
                    <a:pt x="104" y="953"/>
                  </a:lnTo>
                  <a:lnTo>
                    <a:pt x="102" y="947"/>
                  </a:lnTo>
                  <a:lnTo>
                    <a:pt x="102" y="942"/>
                  </a:lnTo>
                  <a:lnTo>
                    <a:pt x="101" y="937"/>
                  </a:lnTo>
                  <a:lnTo>
                    <a:pt x="101" y="901"/>
                  </a:lnTo>
                  <a:lnTo>
                    <a:pt x="102" y="897"/>
                  </a:lnTo>
                  <a:lnTo>
                    <a:pt x="102" y="894"/>
                  </a:lnTo>
                  <a:lnTo>
                    <a:pt x="104" y="890"/>
                  </a:lnTo>
                  <a:lnTo>
                    <a:pt x="106" y="886"/>
                  </a:lnTo>
                  <a:lnTo>
                    <a:pt x="108" y="883"/>
                  </a:lnTo>
                  <a:lnTo>
                    <a:pt x="111" y="881"/>
                  </a:lnTo>
                  <a:lnTo>
                    <a:pt x="113" y="877"/>
                  </a:lnTo>
                  <a:lnTo>
                    <a:pt x="116" y="876"/>
                  </a:lnTo>
                  <a:lnTo>
                    <a:pt x="120" y="874"/>
                  </a:lnTo>
                  <a:lnTo>
                    <a:pt x="123" y="872"/>
                  </a:lnTo>
                  <a:lnTo>
                    <a:pt x="127" y="870"/>
                  </a:lnTo>
                  <a:lnTo>
                    <a:pt x="132" y="868"/>
                  </a:lnTo>
                  <a:lnTo>
                    <a:pt x="137" y="868"/>
                  </a:lnTo>
                  <a:lnTo>
                    <a:pt x="140" y="867"/>
                  </a:lnTo>
                  <a:lnTo>
                    <a:pt x="151" y="867"/>
                  </a:lnTo>
                  <a:lnTo>
                    <a:pt x="158" y="865"/>
                  </a:lnTo>
                  <a:lnTo>
                    <a:pt x="243" y="865"/>
                  </a:lnTo>
                  <a:lnTo>
                    <a:pt x="248" y="863"/>
                  </a:lnTo>
                  <a:lnTo>
                    <a:pt x="256" y="863"/>
                  </a:lnTo>
                  <a:lnTo>
                    <a:pt x="260" y="861"/>
                  </a:lnTo>
                  <a:lnTo>
                    <a:pt x="263" y="860"/>
                  </a:lnTo>
                  <a:lnTo>
                    <a:pt x="269" y="860"/>
                  </a:lnTo>
                  <a:lnTo>
                    <a:pt x="270" y="858"/>
                  </a:lnTo>
                  <a:lnTo>
                    <a:pt x="274" y="856"/>
                  </a:lnTo>
                  <a:lnTo>
                    <a:pt x="277" y="854"/>
                  </a:lnTo>
                  <a:lnTo>
                    <a:pt x="281" y="852"/>
                  </a:lnTo>
                  <a:lnTo>
                    <a:pt x="288" y="845"/>
                  </a:lnTo>
                  <a:lnTo>
                    <a:pt x="291" y="843"/>
                  </a:lnTo>
                  <a:lnTo>
                    <a:pt x="302" y="833"/>
                  </a:lnTo>
                  <a:lnTo>
                    <a:pt x="303" y="829"/>
                  </a:lnTo>
                  <a:lnTo>
                    <a:pt x="307" y="826"/>
                  </a:lnTo>
                  <a:lnTo>
                    <a:pt x="308" y="822"/>
                  </a:lnTo>
                  <a:lnTo>
                    <a:pt x="310" y="820"/>
                  </a:lnTo>
                  <a:lnTo>
                    <a:pt x="312" y="817"/>
                  </a:lnTo>
                  <a:lnTo>
                    <a:pt x="312" y="815"/>
                  </a:lnTo>
                  <a:lnTo>
                    <a:pt x="314" y="811"/>
                  </a:lnTo>
                  <a:lnTo>
                    <a:pt x="315" y="809"/>
                  </a:lnTo>
                  <a:lnTo>
                    <a:pt x="317" y="806"/>
                  </a:lnTo>
                  <a:lnTo>
                    <a:pt x="317" y="802"/>
                  </a:lnTo>
                  <a:lnTo>
                    <a:pt x="319" y="800"/>
                  </a:lnTo>
                  <a:lnTo>
                    <a:pt x="319" y="797"/>
                  </a:lnTo>
                  <a:lnTo>
                    <a:pt x="321" y="793"/>
                  </a:lnTo>
                  <a:lnTo>
                    <a:pt x="322" y="791"/>
                  </a:lnTo>
                  <a:lnTo>
                    <a:pt x="322" y="788"/>
                  </a:lnTo>
                  <a:lnTo>
                    <a:pt x="324" y="784"/>
                  </a:lnTo>
                  <a:lnTo>
                    <a:pt x="324" y="781"/>
                  </a:lnTo>
                  <a:lnTo>
                    <a:pt x="326" y="779"/>
                  </a:lnTo>
                  <a:lnTo>
                    <a:pt x="326" y="749"/>
                  </a:lnTo>
                  <a:lnTo>
                    <a:pt x="324" y="745"/>
                  </a:lnTo>
                  <a:lnTo>
                    <a:pt x="324" y="741"/>
                  </a:lnTo>
                  <a:lnTo>
                    <a:pt x="322" y="736"/>
                  </a:lnTo>
                  <a:lnTo>
                    <a:pt x="322" y="732"/>
                  </a:lnTo>
                  <a:lnTo>
                    <a:pt x="321" y="729"/>
                  </a:lnTo>
                  <a:lnTo>
                    <a:pt x="321" y="723"/>
                  </a:lnTo>
                  <a:lnTo>
                    <a:pt x="319" y="720"/>
                  </a:lnTo>
                  <a:lnTo>
                    <a:pt x="319" y="716"/>
                  </a:lnTo>
                  <a:lnTo>
                    <a:pt x="317" y="711"/>
                  </a:lnTo>
                  <a:lnTo>
                    <a:pt x="317" y="707"/>
                  </a:lnTo>
                  <a:lnTo>
                    <a:pt x="315" y="702"/>
                  </a:lnTo>
                  <a:lnTo>
                    <a:pt x="315" y="698"/>
                  </a:lnTo>
                  <a:lnTo>
                    <a:pt x="314" y="695"/>
                  </a:lnTo>
                  <a:lnTo>
                    <a:pt x="314" y="663"/>
                  </a:lnTo>
                  <a:lnTo>
                    <a:pt x="315" y="659"/>
                  </a:lnTo>
                  <a:lnTo>
                    <a:pt x="317" y="655"/>
                  </a:lnTo>
                  <a:lnTo>
                    <a:pt x="319" y="654"/>
                  </a:lnTo>
                  <a:lnTo>
                    <a:pt x="321" y="650"/>
                  </a:lnTo>
                  <a:lnTo>
                    <a:pt x="322" y="646"/>
                  </a:lnTo>
                  <a:lnTo>
                    <a:pt x="324" y="643"/>
                  </a:lnTo>
                  <a:lnTo>
                    <a:pt x="327" y="641"/>
                  </a:lnTo>
                  <a:lnTo>
                    <a:pt x="329" y="637"/>
                  </a:lnTo>
                  <a:lnTo>
                    <a:pt x="333" y="634"/>
                  </a:lnTo>
                  <a:lnTo>
                    <a:pt x="336" y="632"/>
                  </a:lnTo>
                  <a:lnTo>
                    <a:pt x="340" y="629"/>
                  </a:lnTo>
                  <a:lnTo>
                    <a:pt x="345" y="627"/>
                  </a:lnTo>
                  <a:lnTo>
                    <a:pt x="348" y="623"/>
                  </a:lnTo>
                  <a:lnTo>
                    <a:pt x="352" y="621"/>
                  </a:lnTo>
                  <a:lnTo>
                    <a:pt x="357" y="618"/>
                  </a:lnTo>
                  <a:lnTo>
                    <a:pt x="360" y="616"/>
                  </a:lnTo>
                  <a:lnTo>
                    <a:pt x="366" y="614"/>
                  </a:lnTo>
                  <a:lnTo>
                    <a:pt x="369" y="611"/>
                  </a:lnTo>
                  <a:lnTo>
                    <a:pt x="374" y="609"/>
                  </a:lnTo>
                  <a:lnTo>
                    <a:pt x="379" y="607"/>
                  </a:lnTo>
                  <a:lnTo>
                    <a:pt x="383" y="603"/>
                  </a:lnTo>
                  <a:lnTo>
                    <a:pt x="388" y="602"/>
                  </a:lnTo>
                  <a:lnTo>
                    <a:pt x="392" y="600"/>
                  </a:lnTo>
                  <a:lnTo>
                    <a:pt x="395" y="596"/>
                  </a:lnTo>
                  <a:lnTo>
                    <a:pt x="400" y="595"/>
                  </a:lnTo>
                  <a:lnTo>
                    <a:pt x="404" y="593"/>
                  </a:lnTo>
                  <a:lnTo>
                    <a:pt x="407" y="589"/>
                  </a:lnTo>
                  <a:lnTo>
                    <a:pt x="411" y="587"/>
                  </a:lnTo>
                  <a:lnTo>
                    <a:pt x="414" y="586"/>
                  </a:lnTo>
                  <a:lnTo>
                    <a:pt x="419" y="580"/>
                  </a:lnTo>
                  <a:lnTo>
                    <a:pt x="423" y="578"/>
                  </a:lnTo>
                  <a:lnTo>
                    <a:pt x="424" y="575"/>
                  </a:lnTo>
                  <a:lnTo>
                    <a:pt x="428" y="571"/>
                  </a:lnTo>
                  <a:lnTo>
                    <a:pt x="428" y="566"/>
                  </a:lnTo>
                  <a:lnTo>
                    <a:pt x="430" y="562"/>
                  </a:lnTo>
                  <a:lnTo>
                    <a:pt x="430" y="557"/>
                  </a:lnTo>
                  <a:lnTo>
                    <a:pt x="428" y="553"/>
                  </a:lnTo>
                  <a:lnTo>
                    <a:pt x="428" y="552"/>
                  </a:lnTo>
                  <a:lnTo>
                    <a:pt x="426" y="550"/>
                  </a:lnTo>
                  <a:lnTo>
                    <a:pt x="426" y="548"/>
                  </a:lnTo>
                  <a:lnTo>
                    <a:pt x="424" y="544"/>
                  </a:lnTo>
                  <a:lnTo>
                    <a:pt x="419" y="539"/>
                  </a:lnTo>
                  <a:lnTo>
                    <a:pt x="418" y="535"/>
                  </a:lnTo>
                  <a:lnTo>
                    <a:pt x="412" y="530"/>
                  </a:lnTo>
                  <a:lnTo>
                    <a:pt x="411" y="526"/>
                  </a:lnTo>
                  <a:lnTo>
                    <a:pt x="407" y="523"/>
                  </a:lnTo>
                  <a:lnTo>
                    <a:pt x="405" y="519"/>
                  </a:lnTo>
                  <a:lnTo>
                    <a:pt x="404" y="518"/>
                  </a:lnTo>
                  <a:lnTo>
                    <a:pt x="402" y="514"/>
                  </a:lnTo>
                  <a:lnTo>
                    <a:pt x="400" y="512"/>
                  </a:lnTo>
                  <a:lnTo>
                    <a:pt x="398" y="509"/>
                  </a:lnTo>
                  <a:lnTo>
                    <a:pt x="397" y="507"/>
                  </a:lnTo>
                  <a:lnTo>
                    <a:pt x="395" y="503"/>
                  </a:lnTo>
                  <a:lnTo>
                    <a:pt x="395" y="500"/>
                  </a:lnTo>
                  <a:lnTo>
                    <a:pt x="393" y="496"/>
                  </a:lnTo>
                  <a:lnTo>
                    <a:pt x="393" y="491"/>
                  </a:lnTo>
                  <a:lnTo>
                    <a:pt x="392" y="485"/>
                  </a:lnTo>
                  <a:lnTo>
                    <a:pt x="392" y="469"/>
                  </a:lnTo>
                  <a:lnTo>
                    <a:pt x="393" y="466"/>
                  </a:lnTo>
                  <a:lnTo>
                    <a:pt x="393" y="455"/>
                  </a:lnTo>
                  <a:lnTo>
                    <a:pt x="395" y="451"/>
                  </a:lnTo>
                  <a:lnTo>
                    <a:pt x="395" y="441"/>
                  </a:lnTo>
                  <a:lnTo>
                    <a:pt x="397" y="435"/>
                  </a:lnTo>
                  <a:lnTo>
                    <a:pt x="397" y="430"/>
                  </a:lnTo>
                  <a:lnTo>
                    <a:pt x="398" y="424"/>
                  </a:lnTo>
                  <a:lnTo>
                    <a:pt x="398" y="419"/>
                  </a:lnTo>
                  <a:lnTo>
                    <a:pt x="400" y="415"/>
                  </a:lnTo>
                  <a:lnTo>
                    <a:pt x="400" y="410"/>
                  </a:lnTo>
                  <a:lnTo>
                    <a:pt x="402" y="405"/>
                  </a:lnTo>
                  <a:lnTo>
                    <a:pt x="402" y="394"/>
                  </a:lnTo>
                  <a:lnTo>
                    <a:pt x="404" y="389"/>
                  </a:lnTo>
                  <a:lnTo>
                    <a:pt x="404" y="380"/>
                  </a:lnTo>
                  <a:lnTo>
                    <a:pt x="405" y="374"/>
                  </a:lnTo>
                  <a:lnTo>
                    <a:pt x="405" y="353"/>
                  </a:lnTo>
                  <a:lnTo>
                    <a:pt x="404" y="349"/>
                  </a:lnTo>
                  <a:lnTo>
                    <a:pt x="404" y="344"/>
                  </a:lnTo>
                  <a:lnTo>
                    <a:pt x="402" y="340"/>
                  </a:lnTo>
                  <a:lnTo>
                    <a:pt x="400" y="337"/>
                  </a:lnTo>
                  <a:lnTo>
                    <a:pt x="398" y="335"/>
                  </a:lnTo>
                  <a:lnTo>
                    <a:pt x="398" y="333"/>
                  </a:lnTo>
                  <a:lnTo>
                    <a:pt x="397" y="329"/>
                  </a:lnTo>
                  <a:lnTo>
                    <a:pt x="393" y="328"/>
                  </a:lnTo>
                  <a:lnTo>
                    <a:pt x="388" y="322"/>
                  </a:lnTo>
                  <a:lnTo>
                    <a:pt x="385" y="322"/>
                  </a:lnTo>
                  <a:lnTo>
                    <a:pt x="381" y="319"/>
                  </a:lnTo>
                  <a:lnTo>
                    <a:pt x="378" y="317"/>
                  </a:lnTo>
                  <a:lnTo>
                    <a:pt x="376" y="317"/>
                  </a:lnTo>
                  <a:lnTo>
                    <a:pt x="373" y="315"/>
                  </a:lnTo>
                  <a:lnTo>
                    <a:pt x="371" y="315"/>
                  </a:lnTo>
                  <a:lnTo>
                    <a:pt x="367" y="313"/>
                  </a:lnTo>
                  <a:lnTo>
                    <a:pt x="364" y="313"/>
                  </a:lnTo>
                  <a:lnTo>
                    <a:pt x="362" y="312"/>
                  </a:lnTo>
                  <a:lnTo>
                    <a:pt x="359" y="310"/>
                  </a:lnTo>
                  <a:lnTo>
                    <a:pt x="357" y="310"/>
                  </a:lnTo>
                  <a:lnTo>
                    <a:pt x="355" y="308"/>
                  </a:lnTo>
                  <a:lnTo>
                    <a:pt x="352" y="306"/>
                  </a:lnTo>
                  <a:lnTo>
                    <a:pt x="350" y="306"/>
                  </a:lnTo>
                  <a:lnTo>
                    <a:pt x="347" y="304"/>
                  </a:lnTo>
                  <a:lnTo>
                    <a:pt x="336" y="294"/>
                  </a:lnTo>
                  <a:lnTo>
                    <a:pt x="336" y="292"/>
                  </a:lnTo>
                  <a:lnTo>
                    <a:pt x="334" y="288"/>
                  </a:lnTo>
                  <a:lnTo>
                    <a:pt x="333" y="287"/>
                  </a:lnTo>
                  <a:lnTo>
                    <a:pt x="333" y="279"/>
                  </a:lnTo>
                  <a:lnTo>
                    <a:pt x="331" y="278"/>
                  </a:lnTo>
                  <a:lnTo>
                    <a:pt x="331" y="249"/>
                  </a:lnTo>
                  <a:lnTo>
                    <a:pt x="333" y="245"/>
                  </a:lnTo>
                  <a:lnTo>
                    <a:pt x="333" y="229"/>
                  </a:lnTo>
                  <a:lnTo>
                    <a:pt x="334" y="226"/>
                  </a:lnTo>
                  <a:lnTo>
                    <a:pt x="334" y="197"/>
                  </a:lnTo>
                  <a:lnTo>
                    <a:pt x="333" y="193"/>
                  </a:lnTo>
                  <a:lnTo>
                    <a:pt x="333" y="188"/>
                  </a:lnTo>
                  <a:lnTo>
                    <a:pt x="331" y="184"/>
                  </a:lnTo>
                  <a:lnTo>
                    <a:pt x="331" y="183"/>
                  </a:lnTo>
                  <a:lnTo>
                    <a:pt x="329" y="179"/>
                  </a:lnTo>
                  <a:lnTo>
                    <a:pt x="327" y="175"/>
                  </a:lnTo>
                  <a:lnTo>
                    <a:pt x="326" y="174"/>
                  </a:lnTo>
                  <a:lnTo>
                    <a:pt x="324" y="170"/>
                  </a:lnTo>
                  <a:lnTo>
                    <a:pt x="321" y="167"/>
                  </a:lnTo>
                  <a:lnTo>
                    <a:pt x="319" y="163"/>
                  </a:lnTo>
                  <a:lnTo>
                    <a:pt x="315" y="161"/>
                  </a:lnTo>
                  <a:lnTo>
                    <a:pt x="314" y="158"/>
                  </a:lnTo>
                  <a:lnTo>
                    <a:pt x="312" y="156"/>
                  </a:lnTo>
                  <a:lnTo>
                    <a:pt x="308" y="154"/>
                  </a:lnTo>
                  <a:lnTo>
                    <a:pt x="307" y="150"/>
                  </a:lnTo>
                  <a:lnTo>
                    <a:pt x="303" y="149"/>
                  </a:lnTo>
                  <a:lnTo>
                    <a:pt x="296" y="141"/>
                  </a:lnTo>
                  <a:lnTo>
                    <a:pt x="293" y="140"/>
                  </a:lnTo>
                  <a:lnTo>
                    <a:pt x="291" y="138"/>
                  </a:lnTo>
                  <a:lnTo>
                    <a:pt x="288" y="136"/>
                  </a:lnTo>
                  <a:lnTo>
                    <a:pt x="286" y="134"/>
                  </a:lnTo>
                  <a:lnTo>
                    <a:pt x="282" y="133"/>
                  </a:lnTo>
                  <a:lnTo>
                    <a:pt x="279" y="129"/>
                  </a:lnTo>
                  <a:lnTo>
                    <a:pt x="276" y="12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0" y="113"/>
                  </a:lnTo>
                  <a:lnTo>
                    <a:pt x="258" y="113"/>
                  </a:lnTo>
                  <a:lnTo>
                    <a:pt x="258" y="111"/>
                  </a:lnTo>
                  <a:lnTo>
                    <a:pt x="256" y="111"/>
                  </a:lnTo>
                  <a:lnTo>
                    <a:pt x="256" y="109"/>
                  </a:lnTo>
                  <a:lnTo>
                    <a:pt x="255" y="109"/>
                  </a:lnTo>
                  <a:lnTo>
                    <a:pt x="255" y="107"/>
                  </a:lnTo>
                  <a:lnTo>
                    <a:pt x="255" y="109"/>
                  </a:lnTo>
                  <a:lnTo>
                    <a:pt x="256" y="109"/>
                  </a:lnTo>
                  <a:lnTo>
                    <a:pt x="256" y="111"/>
                  </a:lnTo>
                  <a:lnTo>
                    <a:pt x="258" y="111"/>
                  </a:lnTo>
                  <a:lnTo>
                    <a:pt x="258" y="113"/>
                  </a:lnTo>
                  <a:lnTo>
                    <a:pt x="260" y="113"/>
                  </a:lnTo>
                  <a:lnTo>
                    <a:pt x="263" y="116"/>
                  </a:lnTo>
                  <a:lnTo>
                    <a:pt x="246" y="11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0" name="Freeform 590"/>
            <p:cNvSpPr>
              <a:spLocks/>
            </p:cNvSpPr>
            <p:nvPr/>
          </p:nvSpPr>
          <p:spPr bwMode="auto">
            <a:xfrm>
              <a:off x="894" y="1531"/>
              <a:ext cx="534" cy="95"/>
            </a:xfrm>
            <a:custGeom>
              <a:avLst/>
              <a:gdLst/>
              <a:ahLst/>
              <a:cxnLst>
                <a:cxn ang="0">
                  <a:pos x="534" y="83"/>
                </a:cxn>
                <a:cxn ang="0">
                  <a:pos x="515" y="70"/>
                </a:cxn>
                <a:cxn ang="0">
                  <a:pos x="497" y="61"/>
                </a:cxn>
                <a:cxn ang="0">
                  <a:pos x="477" y="54"/>
                </a:cxn>
                <a:cxn ang="0">
                  <a:pos x="461" y="45"/>
                </a:cxn>
                <a:cxn ang="0">
                  <a:pos x="440" y="38"/>
                </a:cxn>
                <a:cxn ang="0">
                  <a:pos x="413" y="29"/>
                </a:cxn>
                <a:cxn ang="0">
                  <a:pos x="394" y="24"/>
                </a:cxn>
                <a:cxn ang="0">
                  <a:pos x="373" y="18"/>
                </a:cxn>
                <a:cxn ang="0">
                  <a:pos x="354" y="13"/>
                </a:cxn>
                <a:cxn ang="0">
                  <a:pos x="335" y="9"/>
                </a:cxn>
                <a:cxn ang="0">
                  <a:pos x="314" y="6"/>
                </a:cxn>
                <a:cxn ang="0">
                  <a:pos x="297" y="4"/>
                </a:cxn>
                <a:cxn ang="0">
                  <a:pos x="274" y="2"/>
                </a:cxn>
                <a:cxn ang="0">
                  <a:pos x="168" y="0"/>
                </a:cxn>
                <a:cxn ang="0">
                  <a:pos x="142" y="2"/>
                </a:cxn>
                <a:cxn ang="0">
                  <a:pos x="127" y="4"/>
                </a:cxn>
                <a:cxn ang="0">
                  <a:pos x="118" y="6"/>
                </a:cxn>
                <a:cxn ang="0">
                  <a:pos x="104" y="9"/>
                </a:cxn>
                <a:cxn ang="0">
                  <a:pos x="92" y="11"/>
                </a:cxn>
                <a:cxn ang="0">
                  <a:pos x="80" y="15"/>
                </a:cxn>
                <a:cxn ang="0">
                  <a:pos x="68" y="18"/>
                </a:cxn>
                <a:cxn ang="0">
                  <a:pos x="47" y="26"/>
                </a:cxn>
                <a:cxn ang="0">
                  <a:pos x="33" y="31"/>
                </a:cxn>
                <a:cxn ang="0">
                  <a:pos x="16" y="36"/>
                </a:cxn>
                <a:cxn ang="0">
                  <a:pos x="4" y="58"/>
                </a:cxn>
                <a:cxn ang="0">
                  <a:pos x="28" y="47"/>
                </a:cxn>
                <a:cxn ang="0">
                  <a:pos x="44" y="42"/>
                </a:cxn>
                <a:cxn ang="0">
                  <a:pos x="58" y="36"/>
                </a:cxn>
                <a:cxn ang="0">
                  <a:pos x="77" y="31"/>
                </a:cxn>
                <a:cxn ang="0">
                  <a:pos x="89" y="27"/>
                </a:cxn>
                <a:cxn ang="0">
                  <a:pos x="101" y="24"/>
                </a:cxn>
                <a:cxn ang="0">
                  <a:pos x="113" y="22"/>
                </a:cxn>
                <a:cxn ang="0">
                  <a:pos x="125" y="20"/>
                </a:cxn>
                <a:cxn ang="0">
                  <a:pos x="135" y="18"/>
                </a:cxn>
                <a:cxn ang="0">
                  <a:pos x="161" y="17"/>
                </a:cxn>
                <a:cxn ang="0">
                  <a:pos x="265" y="15"/>
                </a:cxn>
                <a:cxn ang="0">
                  <a:pos x="284" y="17"/>
                </a:cxn>
                <a:cxn ang="0">
                  <a:pos x="303" y="20"/>
                </a:cxn>
                <a:cxn ang="0">
                  <a:pos x="323" y="22"/>
                </a:cxn>
                <a:cxn ang="0">
                  <a:pos x="342" y="26"/>
                </a:cxn>
                <a:cxn ang="0">
                  <a:pos x="361" y="31"/>
                </a:cxn>
                <a:cxn ang="0">
                  <a:pos x="380" y="34"/>
                </a:cxn>
                <a:cxn ang="0">
                  <a:pos x="399" y="40"/>
                </a:cxn>
                <a:cxn ang="0">
                  <a:pos x="426" y="51"/>
                </a:cxn>
                <a:cxn ang="0">
                  <a:pos x="445" y="56"/>
                </a:cxn>
                <a:cxn ang="0">
                  <a:pos x="463" y="65"/>
                </a:cxn>
                <a:cxn ang="0">
                  <a:pos x="484" y="72"/>
                </a:cxn>
                <a:cxn ang="0">
                  <a:pos x="499" y="81"/>
                </a:cxn>
                <a:cxn ang="0">
                  <a:pos x="518" y="90"/>
                </a:cxn>
                <a:cxn ang="0">
                  <a:pos x="527" y="95"/>
                </a:cxn>
              </a:cxnLst>
              <a:rect l="0" t="0" r="r" b="b"/>
              <a:pathLst>
                <a:path w="534" h="95">
                  <a:moveTo>
                    <a:pt x="534" y="81"/>
                  </a:moveTo>
                  <a:lnTo>
                    <a:pt x="534" y="83"/>
                  </a:lnTo>
                  <a:lnTo>
                    <a:pt x="525" y="76"/>
                  </a:lnTo>
                  <a:lnTo>
                    <a:pt x="515" y="70"/>
                  </a:lnTo>
                  <a:lnTo>
                    <a:pt x="506" y="67"/>
                  </a:lnTo>
                  <a:lnTo>
                    <a:pt x="497" y="61"/>
                  </a:lnTo>
                  <a:lnTo>
                    <a:pt x="487" y="58"/>
                  </a:lnTo>
                  <a:lnTo>
                    <a:pt x="477" y="54"/>
                  </a:lnTo>
                  <a:lnTo>
                    <a:pt x="470" y="51"/>
                  </a:lnTo>
                  <a:lnTo>
                    <a:pt x="461" y="45"/>
                  </a:lnTo>
                  <a:lnTo>
                    <a:pt x="449" y="42"/>
                  </a:lnTo>
                  <a:lnTo>
                    <a:pt x="440" y="38"/>
                  </a:lnTo>
                  <a:lnTo>
                    <a:pt x="430" y="36"/>
                  </a:lnTo>
                  <a:lnTo>
                    <a:pt x="413" y="29"/>
                  </a:lnTo>
                  <a:lnTo>
                    <a:pt x="402" y="26"/>
                  </a:lnTo>
                  <a:lnTo>
                    <a:pt x="394" y="24"/>
                  </a:lnTo>
                  <a:lnTo>
                    <a:pt x="383" y="20"/>
                  </a:lnTo>
                  <a:lnTo>
                    <a:pt x="373" y="18"/>
                  </a:lnTo>
                  <a:lnTo>
                    <a:pt x="364" y="17"/>
                  </a:lnTo>
                  <a:lnTo>
                    <a:pt x="354" y="13"/>
                  </a:lnTo>
                  <a:lnTo>
                    <a:pt x="345" y="11"/>
                  </a:lnTo>
                  <a:lnTo>
                    <a:pt x="335" y="9"/>
                  </a:lnTo>
                  <a:lnTo>
                    <a:pt x="326" y="8"/>
                  </a:lnTo>
                  <a:lnTo>
                    <a:pt x="314" y="6"/>
                  </a:lnTo>
                  <a:lnTo>
                    <a:pt x="303" y="6"/>
                  </a:lnTo>
                  <a:lnTo>
                    <a:pt x="297" y="4"/>
                  </a:lnTo>
                  <a:lnTo>
                    <a:pt x="284" y="2"/>
                  </a:lnTo>
                  <a:lnTo>
                    <a:pt x="274" y="2"/>
                  </a:lnTo>
                  <a:lnTo>
                    <a:pt x="265" y="0"/>
                  </a:lnTo>
                  <a:lnTo>
                    <a:pt x="168" y="0"/>
                  </a:lnTo>
                  <a:lnTo>
                    <a:pt x="161" y="2"/>
                  </a:lnTo>
                  <a:lnTo>
                    <a:pt x="142" y="2"/>
                  </a:lnTo>
                  <a:lnTo>
                    <a:pt x="135" y="4"/>
                  </a:lnTo>
                  <a:lnTo>
                    <a:pt x="127" y="4"/>
                  </a:lnTo>
                  <a:lnTo>
                    <a:pt x="122" y="6"/>
                  </a:lnTo>
                  <a:lnTo>
                    <a:pt x="118" y="6"/>
                  </a:lnTo>
                  <a:lnTo>
                    <a:pt x="110" y="8"/>
                  </a:lnTo>
                  <a:lnTo>
                    <a:pt x="104" y="9"/>
                  </a:lnTo>
                  <a:lnTo>
                    <a:pt x="97" y="9"/>
                  </a:lnTo>
                  <a:lnTo>
                    <a:pt x="92" y="11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3" y="17"/>
                  </a:lnTo>
                  <a:lnTo>
                    <a:pt x="68" y="18"/>
                  </a:lnTo>
                  <a:lnTo>
                    <a:pt x="54" y="22"/>
                  </a:lnTo>
                  <a:lnTo>
                    <a:pt x="47" y="26"/>
                  </a:lnTo>
                  <a:lnTo>
                    <a:pt x="40" y="27"/>
                  </a:lnTo>
                  <a:lnTo>
                    <a:pt x="33" y="31"/>
                  </a:lnTo>
                  <a:lnTo>
                    <a:pt x="25" y="33"/>
                  </a:lnTo>
                  <a:lnTo>
                    <a:pt x="16" y="36"/>
                  </a:lnTo>
                  <a:lnTo>
                    <a:pt x="0" y="43"/>
                  </a:lnTo>
                  <a:lnTo>
                    <a:pt x="4" y="58"/>
                  </a:lnTo>
                  <a:lnTo>
                    <a:pt x="23" y="51"/>
                  </a:lnTo>
                  <a:lnTo>
                    <a:pt x="28" y="47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1" y="40"/>
                  </a:lnTo>
                  <a:lnTo>
                    <a:pt x="58" y="36"/>
                  </a:lnTo>
                  <a:lnTo>
                    <a:pt x="71" y="33"/>
                  </a:lnTo>
                  <a:lnTo>
                    <a:pt x="77" y="31"/>
                  </a:lnTo>
                  <a:lnTo>
                    <a:pt x="84" y="29"/>
                  </a:lnTo>
                  <a:lnTo>
                    <a:pt x="89" y="27"/>
                  </a:lnTo>
                  <a:lnTo>
                    <a:pt x="96" y="26"/>
                  </a:lnTo>
                  <a:lnTo>
                    <a:pt x="101" y="24"/>
                  </a:lnTo>
                  <a:lnTo>
                    <a:pt x="108" y="24"/>
                  </a:lnTo>
                  <a:lnTo>
                    <a:pt x="113" y="22"/>
                  </a:lnTo>
                  <a:lnTo>
                    <a:pt x="118" y="20"/>
                  </a:lnTo>
                  <a:lnTo>
                    <a:pt x="125" y="20"/>
                  </a:lnTo>
                  <a:lnTo>
                    <a:pt x="130" y="18"/>
                  </a:lnTo>
                  <a:lnTo>
                    <a:pt x="135" y="18"/>
                  </a:lnTo>
                  <a:lnTo>
                    <a:pt x="142" y="17"/>
                  </a:lnTo>
                  <a:lnTo>
                    <a:pt x="161" y="17"/>
                  </a:lnTo>
                  <a:lnTo>
                    <a:pt x="168" y="15"/>
                  </a:lnTo>
                  <a:lnTo>
                    <a:pt x="265" y="15"/>
                  </a:lnTo>
                  <a:lnTo>
                    <a:pt x="274" y="17"/>
                  </a:lnTo>
                  <a:lnTo>
                    <a:pt x="284" y="17"/>
                  </a:lnTo>
                  <a:lnTo>
                    <a:pt x="293" y="18"/>
                  </a:lnTo>
                  <a:lnTo>
                    <a:pt x="303" y="20"/>
                  </a:lnTo>
                  <a:lnTo>
                    <a:pt x="314" y="20"/>
                  </a:lnTo>
                  <a:lnTo>
                    <a:pt x="323" y="22"/>
                  </a:lnTo>
                  <a:lnTo>
                    <a:pt x="331" y="24"/>
                  </a:lnTo>
                  <a:lnTo>
                    <a:pt x="342" y="26"/>
                  </a:lnTo>
                  <a:lnTo>
                    <a:pt x="350" y="27"/>
                  </a:lnTo>
                  <a:lnTo>
                    <a:pt x="361" y="31"/>
                  </a:lnTo>
                  <a:lnTo>
                    <a:pt x="369" y="33"/>
                  </a:lnTo>
                  <a:lnTo>
                    <a:pt x="380" y="34"/>
                  </a:lnTo>
                  <a:lnTo>
                    <a:pt x="390" y="38"/>
                  </a:lnTo>
                  <a:lnTo>
                    <a:pt x="399" y="40"/>
                  </a:lnTo>
                  <a:lnTo>
                    <a:pt x="409" y="43"/>
                  </a:lnTo>
                  <a:lnTo>
                    <a:pt x="426" y="51"/>
                  </a:lnTo>
                  <a:lnTo>
                    <a:pt x="437" y="52"/>
                  </a:lnTo>
                  <a:lnTo>
                    <a:pt x="445" y="56"/>
                  </a:lnTo>
                  <a:lnTo>
                    <a:pt x="454" y="60"/>
                  </a:lnTo>
                  <a:lnTo>
                    <a:pt x="463" y="65"/>
                  </a:lnTo>
                  <a:lnTo>
                    <a:pt x="473" y="69"/>
                  </a:lnTo>
                  <a:lnTo>
                    <a:pt x="484" y="72"/>
                  </a:lnTo>
                  <a:lnTo>
                    <a:pt x="491" y="76"/>
                  </a:lnTo>
                  <a:lnTo>
                    <a:pt x="499" y="81"/>
                  </a:lnTo>
                  <a:lnTo>
                    <a:pt x="508" y="85"/>
                  </a:lnTo>
                  <a:lnTo>
                    <a:pt x="518" y="90"/>
                  </a:lnTo>
                  <a:lnTo>
                    <a:pt x="527" y="94"/>
                  </a:lnTo>
                  <a:lnTo>
                    <a:pt x="527" y="95"/>
                  </a:lnTo>
                  <a:lnTo>
                    <a:pt x="534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1" name="Freeform 591"/>
            <p:cNvSpPr>
              <a:spLocks/>
            </p:cNvSpPr>
            <p:nvPr/>
          </p:nvSpPr>
          <p:spPr bwMode="auto">
            <a:xfrm>
              <a:off x="785" y="2805"/>
              <a:ext cx="386" cy="10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4"/>
                </a:cxn>
                <a:cxn ang="0">
                  <a:pos x="11" y="18"/>
                </a:cxn>
                <a:cxn ang="0">
                  <a:pos x="19" y="25"/>
                </a:cxn>
                <a:cxn ang="0">
                  <a:pos x="61" y="48"/>
                </a:cxn>
                <a:cxn ang="0">
                  <a:pos x="70" y="52"/>
                </a:cxn>
                <a:cxn ang="0">
                  <a:pos x="90" y="62"/>
                </a:cxn>
                <a:cxn ang="0">
                  <a:pos x="101" y="66"/>
                </a:cxn>
                <a:cxn ang="0">
                  <a:pos x="122" y="73"/>
                </a:cxn>
                <a:cxn ang="0">
                  <a:pos x="130" y="77"/>
                </a:cxn>
                <a:cxn ang="0">
                  <a:pos x="161" y="87"/>
                </a:cxn>
                <a:cxn ang="0">
                  <a:pos x="170" y="89"/>
                </a:cxn>
                <a:cxn ang="0">
                  <a:pos x="180" y="91"/>
                </a:cxn>
                <a:cxn ang="0">
                  <a:pos x="191" y="95"/>
                </a:cxn>
                <a:cxn ang="0">
                  <a:pos x="243" y="104"/>
                </a:cxn>
                <a:cxn ang="0">
                  <a:pos x="257" y="105"/>
                </a:cxn>
                <a:cxn ang="0">
                  <a:pos x="267" y="105"/>
                </a:cxn>
                <a:cxn ang="0">
                  <a:pos x="277" y="107"/>
                </a:cxn>
                <a:cxn ang="0">
                  <a:pos x="300" y="107"/>
                </a:cxn>
                <a:cxn ang="0">
                  <a:pos x="312" y="109"/>
                </a:cxn>
                <a:cxn ang="0">
                  <a:pos x="336" y="109"/>
                </a:cxn>
                <a:cxn ang="0">
                  <a:pos x="385" y="107"/>
                </a:cxn>
                <a:cxn ang="0">
                  <a:pos x="386" y="107"/>
                </a:cxn>
                <a:cxn ang="0">
                  <a:pos x="386" y="93"/>
                </a:cxn>
                <a:cxn ang="0">
                  <a:pos x="385" y="93"/>
                </a:cxn>
                <a:cxn ang="0">
                  <a:pos x="336" y="95"/>
                </a:cxn>
                <a:cxn ang="0">
                  <a:pos x="312" y="95"/>
                </a:cxn>
                <a:cxn ang="0">
                  <a:pos x="300" y="93"/>
                </a:cxn>
                <a:cxn ang="0">
                  <a:pos x="277" y="93"/>
                </a:cxn>
                <a:cxn ang="0">
                  <a:pos x="267" y="91"/>
                </a:cxn>
                <a:cxn ang="0">
                  <a:pos x="257" y="91"/>
                </a:cxn>
                <a:cxn ang="0">
                  <a:pos x="246" y="89"/>
                </a:cxn>
                <a:cxn ang="0">
                  <a:pos x="194" y="80"/>
                </a:cxn>
                <a:cxn ang="0">
                  <a:pos x="184" y="77"/>
                </a:cxn>
                <a:cxn ang="0">
                  <a:pos x="173" y="75"/>
                </a:cxn>
                <a:cxn ang="0">
                  <a:pos x="165" y="73"/>
                </a:cxn>
                <a:cxn ang="0">
                  <a:pos x="134" y="62"/>
                </a:cxn>
                <a:cxn ang="0">
                  <a:pos x="125" y="59"/>
                </a:cxn>
                <a:cxn ang="0">
                  <a:pos x="104" y="52"/>
                </a:cxn>
                <a:cxn ang="0">
                  <a:pos x="97" y="48"/>
                </a:cxn>
                <a:cxn ang="0">
                  <a:pos x="76" y="37"/>
                </a:cxn>
                <a:cxn ang="0">
                  <a:pos x="68" y="34"/>
                </a:cxn>
                <a:cxn ang="0">
                  <a:pos x="26" y="14"/>
                </a:cxn>
                <a:cxn ang="0">
                  <a:pos x="18" y="7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12"/>
                </a:cxn>
              </a:cxnLst>
              <a:rect l="0" t="0" r="r" b="b"/>
              <a:pathLst>
                <a:path w="386" h="109">
                  <a:moveTo>
                    <a:pt x="0" y="12"/>
                  </a:moveTo>
                  <a:lnTo>
                    <a:pt x="0" y="14"/>
                  </a:lnTo>
                  <a:lnTo>
                    <a:pt x="11" y="18"/>
                  </a:lnTo>
                  <a:lnTo>
                    <a:pt x="19" y="25"/>
                  </a:lnTo>
                  <a:lnTo>
                    <a:pt x="61" y="48"/>
                  </a:lnTo>
                  <a:lnTo>
                    <a:pt x="70" y="52"/>
                  </a:lnTo>
                  <a:lnTo>
                    <a:pt x="90" y="62"/>
                  </a:lnTo>
                  <a:lnTo>
                    <a:pt x="101" y="66"/>
                  </a:lnTo>
                  <a:lnTo>
                    <a:pt x="122" y="73"/>
                  </a:lnTo>
                  <a:lnTo>
                    <a:pt x="130" y="77"/>
                  </a:lnTo>
                  <a:lnTo>
                    <a:pt x="161" y="87"/>
                  </a:lnTo>
                  <a:lnTo>
                    <a:pt x="170" y="89"/>
                  </a:lnTo>
                  <a:lnTo>
                    <a:pt x="180" y="91"/>
                  </a:lnTo>
                  <a:lnTo>
                    <a:pt x="191" y="95"/>
                  </a:lnTo>
                  <a:lnTo>
                    <a:pt x="243" y="104"/>
                  </a:lnTo>
                  <a:lnTo>
                    <a:pt x="257" y="105"/>
                  </a:lnTo>
                  <a:lnTo>
                    <a:pt x="267" y="105"/>
                  </a:lnTo>
                  <a:lnTo>
                    <a:pt x="277" y="107"/>
                  </a:lnTo>
                  <a:lnTo>
                    <a:pt x="300" y="107"/>
                  </a:lnTo>
                  <a:lnTo>
                    <a:pt x="312" y="109"/>
                  </a:lnTo>
                  <a:lnTo>
                    <a:pt x="336" y="109"/>
                  </a:lnTo>
                  <a:lnTo>
                    <a:pt x="385" y="107"/>
                  </a:lnTo>
                  <a:lnTo>
                    <a:pt x="386" y="107"/>
                  </a:lnTo>
                  <a:lnTo>
                    <a:pt x="386" y="93"/>
                  </a:lnTo>
                  <a:lnTo>
                    <a:pt x="385" y="93"/>
                  </a:lnTo>
                  <a:lnTo>
                    <a:pt x="336" y="95"/>
                  </a:lnTo>
                  <a:lnTo>
                    <a:pt x="312" y="95"/>
                  </a:lnTo>
                  <a:lnTo>
                    <a:pt x="300" y="93"/>
                  </a:lnTo>
                  <a:lnTo>
                    <a:pt x="277" y="93"/>
                  </a:lnTo>
                  <a:lnTo>
                    <a:pt x="267" y="91"/>
                  </a:lnTo>
                  <a:lnTo>
                    <a:pt x="257" y="91"/>
                  </a:lnTo>
                  <a:lnTo>
                    <a:pt x="246" y="89"/>
                  </a:lnTo>
                  <a:lnTo>
                    <a:pt x="194" y="80"/>
                  </a:lnTo>
                  <a:lnTo>
                    <a:pt x="184" y="77"/>
                  </a:lnTo>
                  <a:lnTo>
                    <a:pt x="173" y="75"/>
                  </a:lnTo>
                  <a:lnTo>
                    <a:pt x="165" y="73"/>
                  </a:lnTo>
                  <a:lnTo>
                    <a:pt x="134" y="62"/>
                  </a:lnTo>
                  <a:lnTo>
                    <a:pt x="125" y="59"/>
                  </a:lnTo>
                  <a:lnTo>
                    <a:pt x="104" y="52"/>
                  </a:lnTo>
                  <a:lnTo>
                    <a:pt x="97" y="48"/>
                  </a:lnTo>
                  <a:lnTo>
                    <a:pt x="76" y="37"/>
                  </a:lnTo>
                  <a:lnTo>
                    <a:pt x="68" y="34"/>
                  </a:lnTo>
                  <a:lnTo>
                    <a:pt x="26" y="14"/>
                  </a:lnTo>
                  <a:lnTo>
                    <a:pt x="18" y="7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2" name="Line 592"/>
            <p:cNvSpPr>
              <a:spLocks noChangeShapeType="1"/>
            </p:cNvSpPr>
            <p:nvPr/>
          </p:nvSpPr>
          <p:spPr bwMode="auto">
            <a:xfrm flipH="1" flipV="1">
              <a:off x="1081" y="1591"/>
              <a:ext cx="11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3" name="Freeform 593"/>
            <p:cNvSpPr>
              <a:spLocks/>
            </p:cNvSpPr>
            <p:nvPr/>
          </p:nvSpPr>
          <p:spPr bwMode="auto">
            <a:xfrm>
              <a:off x="1054" y="1591"/>
              <a:ext cx="66" cy="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7" y="0"/>
                </a:cxn>
                <a:cxn ang="0">
                  <a:pos x="66" y="64"/>
                </a:cxn>
                <a:cxn ang="0">
                  <a:pos x="29" y="32"/>
                </a:cxn>
                <a:cxn ang="0">
                  <a:pos x="0" y="69"/>
                </a:cxn>
              </a:cxnLst>
              <a:rect l="0" t="0" r="r" b="b"/>
              <a:pathLst>
                <a:path w="66" h="69">
                  <a:moveTo>
                    <a:pt x="0" y="69"/>
                  </a:moveTo>
                  <a:lnTo>
                    <a:pt x="27" y="0"/>
                  </a:lnTo>
                  <a:lnTo>
                    <a:pt x="66" y="64"/>
                  </a:lnTo>
                  <a:lnTo>
                    <a:pt x="29" y="3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" name="Line 594"/>
            <p:cNvSpPr>
              <a:spLocks noChangeShapeType="1"/>
            </p:cNvSpPr>
            <p:nvPr/>
          </p:nvSpPr>
          <p:spPr bwMode="auto">
            <a:xfrm flipH="1">
              <a:off x="784" y="2645"/>
              <a:ext cx="74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5" name="Freeform 595"/>
            <p:cNvSpPr>
              <a:spLocks/>
            </p:cNvSpPr>
            <p:nvPr/>
          </p:nvSpPr>
          <p:spPr bwMode="auto">
            <a:xfrm>
              <a:off x="784" y="2678"/>
              <a:ext cx="64" cy="73"/>
            </a:xfrm>
            <a:custGeom>
              <a:avLst/>
              <a:gdLst/>
              <a:ahLst/>
              <a:cxnLst>
                <a:cxn ang="0">
                  <a:pos x="64" y="39"/>
                </a:cxn>
                <a:cxn ang="0">
                  <a:pos x="0" y="73"/>
                </a:cxn>
                <a:cxn ang="0">
                  <a:pos x="12" y="0"/>
                </a:cxn>
                <a:cxn ang="0">
                  <a:pos x="19" y="46"/>
                </a:cxn>
                <a:cxn ang="0">
                  <a:pos x="64" y="39"/>
                </a:cxn>
              </a:cxnLst>
              <a:rect l="0" t="0" r="r" b="b"/>
              <a:pathLst>
                <a:path w="64" h="73">
                  <a:moveTo>
                    <a:pt x="64" y="39"/>
                  </a:moveTo>
                  <a:lnTo>
                    <a:pt x="0" y="73"/>
                  </a:lnTo>
                  <a:lnTo>
                    <a:pt x="12" y="0"/>
                  </a:lnTo>
                  <a:lnTo>
                    <a:pt x="19" y="46"/>
                  </a:lnTo>
                  <a:lnTo>
                    <a:pt x="64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6" name="Line 596"/>
            <p:cNvSpPr>
              <a:spLocks noChangeShapeType="1"/>
            </p:cNvSpPr>
            <p:nvPr/>
          </p:nvSpPr>
          <p:spPr bwMode="auto">
            <a:xfrm>
              <a:off x="1698" y="2669"/>
              <a:ext cx="104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7" name="Freeform 597"/>
            <p:cNvSpPr>
              <a:spLocks/>
            </p:cNvSpPr>
            <p:nvPr/>
          </p:nvSpPr>
          <p:spPr bwMode="auto">
            <a:xfrm>
              <a:off x="1731" y="2681"/>
              <a:ext cx="71" cy="6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1" y="66"/>
                </a:cxn>
                <a:cxn ang="0">
                  <a:pos x="0" y="54"/>
                </a:cxn>
                <a:cxn ang="0">
                  <a:pos x="45" y="47"/>
                </a:cxn>
                <a:cxn ang="0">
                  <a:pos x="38" y="0"/>
                </a:cxn>
              </a:cxnLst>
              <a:rect l="0" t="0" r="r" b="b"/>
              <a:pathLst>
                <a:path w="71" h="66">
                  <a:moveTo>
                    <a:pt x="38" y="0"/>
                  </a:moveTo>
                  <a:lnTo>
                    <a:pt x="71" y="66"/>
                  </a:lnTo>
                  <a:lnTo>
                    <a:pt x="0" y="54"/>
                  </a:lnTo>
                  <a:lnTo>
                    <a:pt x="45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8" name="Line 598"/>
            <p:cNvSpPr>
              <a:spLocks noChangeShapeType="1"/>
            </p:cNvSpPr>
            <p:nvPr/>
          </p:nvSpPr>
          <p:spPr bwMode="auto">
            <a:xfrm flipV="1">
              <a:off x="1840" y="1809"/>
              <a:ext cx="107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9" name="Freeform 599"/>
            <p:cNvSpPr>
              <a:spLocks/>
            </p:cNvSpPr>
            <p:nvPr/>
          </p:nvSpPr>
          <p:spPr bwMode="auto">
            <a:xfrm>
              <a:off x="1876" y="1809"/>
              <a:ext cx="71" cy="6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1" y="0"/>
                </a:cxn>
                <a:cxn ang="0">
                  <a:pos x="37" y="64"/>
                </a:cxn>
                <a:cxn ang="0">
                  <a:pos x="45" y="18"/>
                </a:cxn>
                <a:cxn ang="0">
                  <a:pos x="0" y="9"/>
                </a:cxn>
              </a:cxnLst>
              <a:rect l="0" t="0" r="r" b="b"/>
              <a:pathLst>
                <a:path w="71" h="64">
                  <a:moveTo>
                    <a:pt x="0" y="9"/>
                  </a:moveTo>
                  <a:lnTo>
                    <a:pt x="71" y="0"/>
                  </a:lnTo>
                  <a:lnTo>
                    <a:pt x="37" y="64"/>
                  </a:lnTo>
                  <a:lnTo>
                    <a:pt x="45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0" name="Freeform 600"/>
            <p:cNvSpPr>
              <a:spLocks/>
            </p:cNvSpPr>
            <p:nvPr/>
          </p:nvSpPr>
          <p:spPr bwMode="auto">
            <a:xfrm>
              <a:off x="1317" y="1582"/>
              <a:ext cx="606" cy="1377"/>
            </a:xfrm>
            <a:custGeom>
              <a:avLst/>
              <a:gdLst/>
              <a:ahLst/>
              <a:cxnLst>
                <a:cxn ang="0">
                  <a:pos x="59" y="1357"/>
                </a:cxn>
                <a:cxn ang="0">
                  <a:pos x="121" y="1375"/>
                </a:cxn>
                <a:cxn ang="0">
                  <a:pos x="175" y="1364"/>
                </a:cxn>
                <a:cxn ang="0">
                  <a:pos x="199" y="1339"/>
                </a:cxn>
                <a:cxn ang="0">
                  <a:pos x="236" y="1296"/>
                </a:cxn>
                <a:cxn ang="0">
                  <a:pos x="277" y="1284"/>
                </a:cxn>
                <a:cxn ang="0">
                  <a:pos x="362" y="1266"/>
                </a:cxn>
                <a:cxn ang="0">
                  <a:pos x="372" y="1232"/>
                </a:cxn>
                <a:cxn ang="0">
                  <a:pos x="384" y="1079"/>
                </a:cxn>
                <a:cxn ang="0">
                  <a:pos x="416" y="1058"/>
                </a:cxn>
                <a:cxn ang="0">
                  <a:pos x="469" y="1047"/>
                </a:cxn>
                <a:cxn ang="0">
                  <a:pos x="509" y="1033"/>
                </a:cxn>
                <a:cxn ang="0">
                  <a:pos x="532" y="997"/>
                </a:cxn>
                <a:cxn ang="0">
                  <a:pos x="526" y="938"/>
                </a:cxn>
                <a:cxn ang="0">
                  <a:pos x="516" y="877"/>
                </a:cxn>
                <a:cxn ang="0">
                  <a:pos x="521" y="814"/>
                </a:cxn>
                <a:cxn ang="0">
                  <a:pos x="554" y="732"/>
                </a:cxn>
                <a:cxn ang="0">
                  <a:pos x="597" y="650"/>
                </a:cxn>
                <a:cxn ang="0">
                  <a:pos x="603" y="585"/>
                </a:cxn>
                <a:cxn ang="0">
                  <a:pos x="589" y="560"/>
                </a:cxn>
                <a:cxn ang="0">
                  <a:pos x="578" y="530"/>
                </a:cxn>
                <a:cxn ang="0">
                  <a:pos x="573" y="367"/>
                </a:cxn>
                <a:cxn ang="0">
                  <a:pos x="533" y="286"/>
                </a:cxn>
                <a:cxn ang="0">
                  <a:pos x="518" y="249"/>
                </a:cxn>
                <a:cxn ang="0">
                  <a:pos x="509" y="148"/>
                </a:cxn>
                <a:cxn ang="0">
                  <a:pos x="490" y="118"/>
                </a:cxn>
                <a:cxn ang="0">
                  <a:pos x="449" y="82"/>
                </a:cxn>
                <a:cxn ang="0">
                  <a:pos x="407" y="55"/>
                </a:cxn>
                <a:cxn ang="0">
                  <a:pos x="364" y="34"/>
                </a:cxn>
                <a:cxn ang="0">
                  <a:pos x="284" y="10"/>
                </a:cxn>
                <a:cxn ang="0">
                  <a:pos x="229" y="0"/>
                </a:cxn>
                <a:cxn ang="0">
                  <a:pos x="268" y="23"/>
                </a:cxn>
                <a:cxn ang="0">
                  <a:pos x="332" y="39"/>
                </a:cxn>
                <a:cxn ang="0">
                  <a:pos x="393" y="64"/>
                </a:cxn>
                <a:cxn ang="0">
                  <a:pos x="431" y="86"/>
                </a:cxn>
                <a:cxn ang="0">
                  <a:pos x="468" y="116"/>
                </a:cxn>
                <a:cxn ang="0">
                  <a:pos x="494" y="145"/>
                </a:cxn>
                <a:cxn ang="0">
                  <a:pos x="502" y="229"/>
                </a:cxn>
                <a:cxn ang="0">
                  <a:pos x="511" y="268"/>
                </a:cxn>
                <a:cxn ang="0">
                  <a:pos x="533" y="315"/>
                </a:cxn>
                <a:cxn ang="0">
                  <a:pos x="561" y="388"/>
                </a:cxn>
                <a:cxn ang="0">
                  <a:pos x="565" y="537"/>
                </a:cxn>
                <a:cxn ang="0">
                  <a:pos x="578" y="567"/>
                </a:cxn>
                <a:cxn ang="0">
                  <a:pos x="589" y="592"/>
                </a:cxn>
                <a:cxn ang="0">
                  <a:pos x="587" y="637"/>
                </a:cxn>
                <a:cxn ang="0">
                  <a:pos x="549" y="719"/>
                </a:cxn>
                <a:cxn ang="0">
                  <a:pos x="511" y="802"/>
                </a:cxn>
                <a:cxn ang="0">
                  <a:pos x="500" y="848"/>
                </a:cxn>
                <a:cxn ang="0">
                  <a:pos x="507" y="922"/>
                </a:cxn>
                <a:cxn ang="0">
                  <a:pos x="520" y="983"/>
                </a:cxn>
                <a:cxn ang="0">
                  <a:pos x="516" y="1011"/>
                </a:cxn>
                <a:cxn ang="0">
                  <a:pos x="476" y="1031"/>
                </a:cxn>
                <a:cxn ang="0">
                  <a:pos x="433" y="1038"/>
                </a:cxn>
                <a:cxn ang="0">
                  <a:pos x="374" y="1070"/>
                </a:cxn>
                <a:cxn ang="0">
                  <a:pos x="358" y="1167"/>
                </a:cxn>
                <a:cxn ang="0">
                  <a:pos x="353" y="1255"/>
                </a:cxn>
                <a:cxn ang="0">
                  <a:pos x="319" y="1267"/>
                </a:cxn>
                <a:cxn ang="0">
                  <a:pos x="234" y="1282"/>
                </a:cxn>
                <a:cxn ang="0">
                  <a:pos x="192" y="1327"/>
                </a:cxn>
                <a:cxn ang="0">
                  <a:pos x="170" y="1352"/>
                </a:cxn>
                <a:cxn ang="0">
                  <a:pos x="128" y="1362"/>
                </a:cxn>
                <a:cxn ang="0">
                  <a:pos x="87" y="1350"/>
                </a:cxn>
                <a:cxn ang="0">
                  <a:pos x="7" y="1312"/>
                </a:cxn>
              </a:cxnLst>
              <a:rect l="0" t="0" r="r" b="b"/>
              <a:pathLst>
                <a:path w="606" h="1377">
                  <a:moveTo>
                    <a:pt x="0" y="1323"/>
                  </a:moveTo>
                  <a:lnTo>
                    <a:pt x="10" y="1332"/>
                  </a:lnTo>
                  <a:lnTo>
                    <a:pt x="17" y="1334"/>
                  </a:lnTo>
                  <a:lnTo>
                    <a:pt x="28" y="1341"/>
                  </a:lnTo>
                  <a:lnTo>
                    <a:pt x="33" y="1343"/>
                  </a:lnTo>
                  <a:lnTo>
                    <a:pt x="43" y="1350"/>
                  </a:lnTo>
                  <a:lnTo>
                    <a:pt x="54" y="1353"/>
                  </a:lnTo>
                  <a:lnTo>
                    <a:pt x="59" y="1357"/>
                  </a:lnTo>
                  <a:lnTo>
                    <a:pt x="80" y="1364"/>
                  </a:lnTo>
                  <a:lnTo>
                    <a:pt x="83" y="1366"/>
                  </a:lnTo>
                  <a:lnTo>
                    <a:pt x="93" y="1369"/>
                  </a:lnTo>
                  <a:lnTo>
                    <a:pt x="99" y="1371"/>
                  </a:lnTo>
                  <a:lnTo>
                    <a:pt x="104" y="1371"/>
                  </a:lnTo>
                  <a:lnTo>
                    <a:pt x="106" y="1373"/>
                  </a:lnTo>
                  <a:lnTo>
                    <a:pt x="113" y="1375"/>
                  </a:lnTo>
                  <a:lnTo>
                    <a:pt x="121" y="1375"/>
                  </a:lnTo>
                  <a:lnTo>
                    <a:pt x="125" y="1377"/>
                  </a:lnTo>
                  <a:lnTo>
                    <a:pt x="158" y="1377"/>
                  </a:lnTo>
                  <a:lnTo>
                    <a:pt x="161" y="1375"/>
                  </a:lnTo>
                  <a:lnTo>
                    <a:pt x="161" y="1373"/>
                  </a:lnTo>
                  <a:lnTo>
                    <a:pt x="168" y="1369"/>
                  </a:lnTo>
                  <a:lnTo>
                    <a:pt x="170" y="1368"/>
                  </a:lnTo>
                  <a:lnTo>
                    <a:pt x="173" y="1366"/>
                  </a:lnTo>
                  <a:lnTo>
                    <a:pt x="175" y="1364"/>
                  </a:lnTo>
                  <a:lnTo>
                    <a:pt x="180" y="1362"/>
                  </a:lnTo>
                  <a:lnTo>
                    <a:pt x="182" y="1359"/>
                  </a:lnTo>
                  <a:lnTo>
                    <a:pt x="185" y="1357"/>
                  </a:lnTo>
                  <a:lnTo>
                    <a:pt x="187" y="1353"/>
                  </a:lnTo>
                  <a:lnTo>
                    <a:pt x="190" y="1352"/>
                  </a:lnTo>
                  <a:lnTo>
                    <a:pt x="192" y="1348"/>
                  </a:lnTo>
                  <a:lnTo>
                    <a:pt x="196" y="1346"/>
                  </a:lnTo>
                  <a:lnTo>
                    <a:pt x="199" y="1339"/>
                  </a:lnTo>
                  <a:lnTo>
                    <a:pt x="203" y="1337"/>
                  </a:lnTo>
                  <a:lnTo>
                    <a:pt x="204" y="1332"/>
                  </a:lnTo>
                  <a:lnTo>
                    <a:pt x="208" y="1328"/>
                  </a:lnTo>
                  <a:lnTo>
                    <a:pt x="210" y="1325"/>
                  </a:lnTo>
                  <a:lnTo>
                    <a:pt x="216" y="1318"/>
                  </a:lnTo>
                  <a:lnTo>
                    <a:pt x="220" y="1316"/>
                  </a:lnTo>
                  <a:lnTo>
                    <a:pt x="222" y="1310"/>
                  </a:lnTo>
                  <a:lnTo>
                    <a:pt x="236" y="1296"/>
                  </a:lnTo>
                  <a:lnTo>
                    <a:pt x="242" y="1294"/>
                  </a:lnTo>
                  <a:lnTo>
                    <a:pt x="244" y="1292"/>
                  </a:lnTo>
                  <a:lnTo>
                    <a:pt x="244" y="1291"/>
                  </a:lnTo>
                  <a:lnTo>
                    <a:pt x="253" y="1287"/>
                  </a:lnTo>
                  <a:lnTo>
                    <a:pt x="256" y="1287"/>
                  </a:lnTo>
                  <a:lnTo>
                    <a:pt x="261" y="1285"/>
                  </a:lnTo>
                  <a:lnTo>
                    <a:pt x="272" y="1285"/>
                  </a:lnTo>
                  <a:lnTo>
                    <a:pt x="277" y="1284"/>
                  </a:lnTo>
                  <a:lnTo>
                    <a:pt x="319" y="1284"/>
                  </a:lnTo>
                  <a:lnTo>
                    <a:pt x="322" y="1282"/>
                  </a:lnTo>
                  <a:lnTo>
                    <a:pt x="331" y="1282"/>
                  </a:lnTo>
                  <a:lnTo>
                    <a:pt x="334" y="1280"/>
                  </a:lnTo>
                  <a:lnTo>
                    <a:pt x="338" y="1280"/>
                  </a:lnTo>
                  <a:lnTo>
                    <a:pt x="358" y="1269"/>
                  </a:lnTo>
                  <a:lnTo>
                    <a:pt x="360" y="1266"/>
                  </a:lnTo>
                  <a:lnTo>
                    <a:pt x="362" y="1266"/>
                  </a:lnTo>
                  <a:lnTo>
                    <a:pt x="364" y="1262"/>
                  </a:lnTo>
                  <a:lnTo>
                    <a:pt x="365" y="1262"/>
                  </a:lnTo>
                  <a:lnTo>
                    <a:pt x="367" y="1258"/>
                  </a:lnTo>
                  <a:lnTo>
                    <a:pt x="369" y="1251"/>
                  </a:lnTo>
                  <a:lnTo>
                    <a:pt x="369" y="1248"/>
                  </a:lnTo>
                  <a:lnTo>
                    <a:pt x="371" y="1242"/>
                  </a:lnTo>
                  <a:lnTo>
                    <a:pt x="371" y="1237"/>
                  </a:lnTo>
                  <a:lnTo>
                    <a:pt x="372" y="1232"/>
                  </a:lnTo>
                  <a:lnTo>
                    <a:pt x="372" y="1167"/>
                  </a:lnTo>
                  <a:lnTo>
                    <a:pt x="371" y="1160"/>
                  </a:lnTo>
                  <a:lnTo>
                    <a:pt x="371" y="1128"/>
                  </a:lnTo>
                  <a:lnTo>
                    <a:pt x="372" y="1122"/>
                  </a:lnTo>
                  <a:lnTo>
                    <a:pt x="372" y="1110"/>
                  </a:lnTo>
                  <a:lnTo>
                    <a:pt x="381" y="1085"/>
                  </a:lnTo>
                  <a:lnTo>
                    <a:pt x="381" y="1081"/>
                  </a:lnTo>
                  <a:lnTo>
                    <a:pt x="384" y="1079"/>
                  </a:lnTo>
                  <a:lnTo>
                    <a:pt x="384" y="1078"/>
                  </a:lnTo>
                  <a:lnTo>
                    <a:pt x="386" y="1078"/>
                  </a:lnTo>
                  <a:lnTo>
                    <a:pt x="386" y="1074"/>
                  </a:lnTo>
                  <a:lnTo>
                    <a:pt x="395" y="1065"/>
                  </a:lnTo>
                  <a:lnTo>
                    <a:pt x="398" y="1065"/>
                  </a:lnTo>
                  <a:lnTo>
                    <a:pt x="404" y="1061"/>
                  </a:lnTo>
                  <a:lnTo>
                    <a:pt x="407" y="1058"/>
                  </a:lnTo>
                  <a:lnTo>
                    <a:pt x="416" y="1058"/>
                  </a:lnTo>
                  <a:lnTo>
                    <a:pt x="431" y="1053"/>
                  </a:lnTo>
                  <a:lnTo>
                    <a:pt x="436" y="1053"/>
                  </a:lnTo>
                  <a:lnTo>
                    <a:pt x="442" y="1051"/>
                  </a:lnTo>
                  <a:lnTo>
                    <a:pt x="447" y="1051"/>
                  </a:lnTo>
                  <a:lnTo>
                    <a:pt x="452" y="1049"/>
                  </a:lnTo>
                  <a:lnTo>
                    <a:pt x="457" y="1049"/>
                  </a:lnTo>
                  <a:lnTo>
                    <a:pt x="462" y="1047"/>
                  </a:lnTo>
                  <a:lnTo>
                    <a:pt x="469" y="1047"/>
                  </a:lnTo>
                  <a:lnTo>
                    <a:pt x="475" y="1045"/>
                  </a:lnTo>
                  <a:lnTo>
                    <a:pt x="480" y="1045"/>
                  </a:lnTo>
                  <a:lnTo>
                    <a:pt x="487" y="1044"/>
                  </a:lnTo>
                  <a:lnTo>
                    <a:pt x="490" y="1042"/>
                  </a:lnTo>
                  <a:lnTo>
                    <a:pt x="494" y="1040"/>
                  </a:lnTo>
                  <a:lnTo>
                    <a:pt x="499" y="1040"/>
                  </a:lnTo>
                  <a:lnTo>
                    <a:pt x="504" y="1036"/>
                  </a:lnTo>
                  <a:lnTo>
                    <a:pt x="509" y="1033"/>
                  </a:lnTo>
                  <a:lnTo>
                    <a:pt x="516" y="1029"/>
                  </a:lnTo>
                  <a:lnTo>
                    <a:pt x="526" y="1020"/>
                  </a:lnTo>
                  <a:lnTo>
                    <a:pt x="528" y="1019"/>
                  </a:lnTo>
                  <a:lnTo>
                    <a:pt x="528" y="1017"/>
                  </a:lnTo>
                  <a:lnTo>
                    <a:pt x="530" y="1011"/>
                  </a:lnTo>
                  <a:lnTo>
                    <a:pt x="530" y="1008"/>
                  </a:lnTo>
                  <a:lnTo>
                    <a:pt x="532" y="1002"/>
                  </a:lnTo>
                  <a:lnTo>
                    <a:pt x="532" y="997"/>
                  </a:lnTo>
                  <a:lnTo>
                    <a:pt x="533" y="993"/>
                  </a:lnTo>
                  <a:lnTo>
                    <a:pt x="533" y="979"/>
                  </a:lnTo>
                  <a:lnTo>
                    <a:pt x="532" y="974"/>
                  </a:lnTo>
                  <a:lnTo>
                    <a:pt x="532" y="963"/>
                  </a:lnTo>
                  <a:lnTo>
                    <a:pt x="530" y="958"/>
                  </a:lnTo>
                  <a:lnTo>
                    <a:pt x="530" y="952"/>
                  </a:lnTo>
                  <a:lnTo>
                    <a:pt x="526" y="942"/>
                  </a:lnTo>
                  <a:lnTo>
                    <a:pt x="526" y="938"/>
                  </a:lnTo>
                  <a:lnTo>
                    <a:pt x="525" y="929"/>
                  </a:lnTo>
                  <a:lnTo>
                    <a:pt x="521" y="918"/>
                  </a:lnTo>
                  <a:lnTo>
                    <a:pt x="521" y="911"/>
                  </a:lnTo>
                  <a:lnTo>
                    <a:pt x="520" y="906"/>
                  </a:lnTo>
                  <a:lnTo>
                    <a:pt x="518" y="900"/>
                  </a:lnTo>
                  <a:lnTo>
                    <a:pt x="518" y="893"/>
                  </a:lnTo>
                  <a:lnTo>
                    <a:pt x="516" y="888"/>
                  </a:lnTo>
                  <a:lnTo>
                    <a:pt x="516" y="877"/>
                  </a:lnTo>
                  <a:lnTo>
                    <a:pt x="514" y="870"/>
                  </a:lnTo>
                  <a:lnTo>
                    <a:pt x="514" y="852"/>
                  </a:lnTo>
                  <a:lnTo>
                    <a:pt x="516" y="847"/>
                  </a:lnTo>
                  <a:lnTo>
                    <a:pt x="516" y="839"/>
                  </a:lnTo>
                  <a:lnTo>
                    <a:pt x="518" y="834"/>
                  </a:lnTo>
                  <a:lnTo>
                    <a:pt x="518" y="827"/>
                  </a:lnTo>
                  <a:lnTo>
                    <a:pt x="520" y="822"/>
                  </a:lnTo>
                  <a:lnTo>
                    <a:pt x="521" y="814"/>
                  </a:lnTo>
                  <a:lnTo>
                    <a:pt x="525" y="809"/>
                  </a:lnTo>
                  <a:lnTo>
                    <a:pt x="526" y="802"/>
                  </a:lnTo>
                  <a:lnTo>
                    <a:pt x="528" y="795"/>
                  </a:lnTo>
                  <a:lnTo>
                    <a:pt x="532" y="788"/>
                  </a:lnTo>
                  <a:lnTo>
                    <a:pt x="533" y="780"/>
                  </a:lnTo>
                  <a:lnTo>
                    <a:pt x="551" y="745"/>
                  </a:lnTo>
                  <a:lnTo>
                    <a:pt x="552" y="737"/>
                  </a:lnTo>
                  <a:lnTo>
                    <a:pt x="554" y="732"/>
                  </a:lnTo>
                  <a:lnTo>
                    <a:pt x="559" y="727"/>
                  </a:lnTo>
                  <a:lnTo>
                    <a:pt x="575" y="698"/>
                  </a:lnTo>
                  <a:lnTo>
                    <a:pt x="577" y="693"/>
                  </a:lnTo>
                  <a:lnTo>
                    <a:pt x="582" y="678"/>
                  </a:lnTo>
                  <a:lnTo>
                    <a:pt x="591" y="668"/>
                  </a:lnTo>
                  <a:lnTo>
                    <a:pt x="592" y="660"/>
                  </a:lnTo>
                  <a:lnTo>
                    <a:pt x="596" y="655"/>
                  </a:lnTo>
                  <a:lnTo>
                    <a:pt x="597" y="650"/>
                  </a:lnTo>
                  <a:lnTo>
                    <a:pt x="601" y="644"/>
                  </a:lnTo>
                  <a:lnTo>
                    <a:pt x="604" y="634"/>
                  </a:lnTo>
                  <a:lnTo>
                    <a:pt x="606" y="630"/>
                  </a:lnTo>
                  <a:lnTo>
                    <a:pt x="606" y="603"/>
                  </a:lnTo>
                  <a:lnTo>
                    <a:pt x="604" y="599"/>
                  </a:lnTo>
                  <a:lnTo>
                    <a:pt x="604" y="591"/>
                  </a:lnTo>
                  <a:lnTo>
                    <a:pt x="603" y="589"/>
                  </a:lnTo>
                  <a:lnTo>
                    <a:pt x="603" y="585"/>
                  </a:lnTo>
                  <a:lnTo>
                    <a:pt x="601" y="583"/>
                  </a:lnTo>
                  <a:lnTo>
                    <a:pt x="601" y="580"/>
                  </a:lnTo>
                  <a:lnTo>
                    <a:pt x="599" y="578"/>
                  </a:lnTo>
                  <a:lnTo>
                    <a:pt x="596" y="573"/>
                  </a:lnTo>
                  <a:lnTo>
                    <a:pt x="596" y="571"/>
                  </a:lnTo>
                  <a:lnTo>
                    <a:pt x="592" y="565"/>
                  </a:lnTo>
                  <a:lnTo>
                    <a:pt x="592" y="562"/>
                  </a:lnTo>
                  <a:lnTo>
                    <a:pt x="589" y="560"/>
                  </a:lnTo>
                  <a:lnTo>
                    <a:pt x="587" y="557"/>
                  </a:lnTo>
                  <a:lnTo>
                    <a:pt x="587" y="555"/>
                  </a:lnTo>
                  <a:lnTo>
                    <a:pt x="584" y="549"/>
                  </a:lnTo>
                  <a:lnTo>
                    <a:pt x="584" y="546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78" y="533"/>
                  </a:lnTo>
                  <a:lnTo>
                    <a:pt x="578" y="530"/>
                  </a:lnTo>
                  <a:lnTo>
                    <a:pt x="578" y="531"/>
                  </a:lnTo>
                  <a:lnTo>
                    <a:pt x="578" y="530"/>
                  </a:lnTo>
                  <a:lnTo>
                    <a:pt x="577" y="524"/>
                  </a:lnTo>
                  <a:lnTo>
                    <a:pt x="577" y="496"/>
                  </a:lnTo>
                  <a:lnTo>
                    <a:pt x="575" y="490"/>
                  </a:lnTo>
                  <a:lnTo>
                    <a:pt x="575" y="385"/>
                  </a:lnTo>
                  <a:lnTo>
                    <a:pt x="573" y="379"/>
                  </a:lnTo>
                  <a:lnTo>
                    <a:pt x="573" y="367"/>
                  </a:lnTo>
                  <a:lnTo>
                    <a:pt x="571" y="360"/>
                  </a:lnTo>
                  <a:lnTo>
                    <a:pt x="570" y="358"/>
                  </a:lnTo>
                  <a:lnTo>
                    <a:pt x="570" y="352"/>
                  </a:lnTo>
                  <a:lnTo>
                    <a:pt x="547" y="306"/>
                  </a:lnTo>
                  <a:lnTo>
                    <a:pt x="544" y="304"/>
                  </a:lnTo>
                  <a:lnTo>
                    <a:pt x="539" y="295"/>
                  </a:lnTo>
                  <a:lnTo>
                    <a:pt x="537" y="293"/>
                  </a:lnTo>
                  <a:lnTo>
                    <a:pt x="533" y="286"/>
                  </a:lnTo>
                  <a:lnTo>
                    <a:pt x="532" y="284"/>
                  </a:lnTo>
                  <a:lnTo>
                    <a:pt x="526" y="274"/>
                  </a:lnTo>
                  <a:lnTo>
                    <a:pt x="525" y="272"/>
                  </a:lnTo>
                  <a:lnTo>
                    <a:pt x="525" y="266"/>
                  </a:lnTo>
                  <a:lnTo>
                    <a:pt x="521" y="261"/>
                  </a:lnTo>
                  <a:lnTo>
                    <a:pt x="521" y="256"/>
                  </a:lnTo>
                  <a:lnTo>
                    <a:pt x="520" y="252"/>
                  </a:lnTo>
                  <a:lnTo>
                    <a:pt x="518" y="249"/>
                  </a:lnTo>
                  <a:lnTo>
                    <a:pt x="518" y="241"/>
                  </a:lnTo>
                  <a:lnTo>
                    <a:pt x="516" y="238"/>
                  </a:lnTo>
                  <a:lnTo>
                    <a:pt x="516" y="225"/>
                  </a:lnTo>
                  <a:lnTo>
                    <a:pt x="514" y="222"/>
                  </a:lnTo>
                  <a:lnTo>
                    <a:pt x="514" y="166"/>
                  </a:lnTo>
                  <a:lnTo>
                    <a:pt x="513" y="163"/>
                  </a:lnTo>
                  <a:lnTo>
                    <a:pt x="513" y="155"/>
                  </a:lnTo>
                  <a:lnTo>
                    <a:pt x="509" y="148"/>
                  </a:lnTo>
                  <a:lnTo>
                    <a:pt x="509" y="146"/>
                  </a:lnTo>
                  <a:lnTo>
                    <a:pt x="506" y="137"/>
                  </a:lnTo>
                  <a:lnTo>
                    <a:pt x="504" y="137"/>
                  </a:lnTo>
                  <a:lnTo>
                    <a:pt x="506" y="137"/>
                  </a:lnTo>
                  <a:lnTo>
                    <a:pt x="499" y="130"/>
                  </a:lnTo>
                  <a:lnTo>
                    <a:pt x="497" y="127"/>
                  </a:lnTo>
                  <a:lnTo>
                    <a:pt x="492" y="121"/>
                  </a:lnTo>
                  <a:lnTo>
                    <a:pt x="490" y="118"/>
                  </a:lnTo>
                  <a:lnTo>
                    <a:pt x="478" y="105"/>
                  </a:lnTo>
                  <a:lnTo>
                    <a:pt x="476" y="102"/>
                  </a:lnTo>
                  <a:lnTo>
                    <a:pt x="471" y="100"/>
                  </a:lnTo>
                  <a:lnTo>
                    <a:pt x="466" y="95"/>
                  </a:lnTo>
                  <a:lnTo>
                    <a:pt x="464" y="91"/>
                  </a:lnTo>
                  <a:lnTo>
                    <a:pt x="459" y="89"/>
                  </a:lnTo>
                  <a:lnTo>
                    <a:pt x="455" y="86"/>
                  </a:lnTo>
                  <a:lnTo>
                    <a:pt x="449" y="82"/>
                  </a:lnTo>
                  <a:lnTo>
                    <a:pt x="445" y="78"/>
                  </a:lnTo>
                  <a:lnTo>
                    <a:pt x="438" y="75"/>
                  </a:lnTo>
                  <a:lnTo>
                    <a:pt x="435" y="71"/>
                  </a:lnTo>
                  <a:lnTo>
                    <a:pt x="428" y="66"/>
                  </a:lnTo>
                  <a:lnTo>
                    <a:pt x="423" y="64"/>
                  </a:lnTo>
                  <a:lnTo>
                    <a:pt x="419" y="64"/>
                  </a:lnTo>
                  <a:lnTo>
                    <a:pt x="412" y="57"/>
                  </a:lnTo>
                  <a:lnTo>
                    <a:pt x="407" y="55"/>
                  </a:lnTo>
                  <a:lnTo>
                    <a:pt x="400" y="52"/>
                  </a:lnTo>
                  <a:lnTo>
                    <a:pt x="400" y="53"/>
                  </a:lnTo>
                  <a:lnTo>
                    <a:pt x="395" y="50"/>
                  </a:lnTo>
                  <a:lnTo>
                    <a:pt x="391" y="46"/>
                  </a:lnTo>
                  <a:lnTo>
                    <a:pt x="381" y="44"/>
                  </a:lnTo>
                  <a:lnTo>
                    <a:pt x="378" y="41"/>
                  </a:lnTo>
                  <a:lnTo>
                    <a:pt x="367" y="35"/>
                  </a:lnTo>
                  <a:lnTo>
                    <a:pt x="364" y="34"/>
                  </a:lnTo>
                  <a:lnTo>
                    <a:pt x="343" y="26"/>
                  </a:lnTo>
                  <a:lnTo>
                    <a:pt x="339" y="25"/>
                  </a:lnTo>
                  <a:lnTo>
                    <a:pt x="327" y="21"/>
                  </a:lnTo>
                  <a:lnTo>
                    <a:pt x="322" y="21"/>
                  </a:lnTo>
                  <a:lnTo>
                    <a:pt x="307" y="16"/>
                  </a:lnTo>
                  <a:lnTo>
                    <a:pt x="298" y="14"/>
                  </a:lnTo>
                  <a:lnTo>
                    <a:pt x="294" y="14"/>
                  </a:lnTo>
                  <a:lnTo>
                    <a:pt x="284" y="10"/>
                  </a:lnTo>
                  <a:lnTo>
                    <a:pt x="277" y="10"/>
                  </a:lnTo>
                  <a:lnTo>
                    <a:pt x="272" y="9"/>
                  </a:lnTo>
                  <a:lnTo>
                    <a:pt x="267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49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27" y="14"/>
                  </a:lnTo>
                  <a:lnTo>
                    <a:pt x="234" y="14"/>
                  </a:lnTo>
                  <a:lnTo>
                    <a:pt x="246" y="18"/>
                  </a:lnTo>
                  <a:lnTo>
                    <a:pt x="251" y="19"/>
                  </a:lnTo>
                  <a:lnTo>
                    <a:pt x="258" y="19"/>
                  </a:lnTo>
                  <a:lnTo>
                    <a:pt x="263" y="21"/>
                  </a:lnTo>
                  <a:lnTo>
                    <a:pt x="268" y="23"/>
                  </a:lnTo>
                  <a:lnTo>
                    <a:pt x="277" y="25"/>
                  </a:lnTo>
                  <a:lnTo>
                    <a:pt x="281" y="25"/>
                  </a:lnTo>
                  <a:lnTo>
                    <a:pt x="291" y="28"/>
                  </a:lnTo>
                  <a:lnTo>
                    <a:pt x="298" y="28"/>
                  </a:lnTo>
                  <a:lnTo>
                    <a:pt x="303" y="30"/>
                  </a:lnTo>
                  <a:lnTo>
                    <a:pt x="319" y="35"/>
                  </a:lnTo>
                  <a:lnTo>
                    <a:pt x="324" y="35"/>
                  </a:lnTo>
                  <a:lnTo>
                    <a:pt x="332" y="39"/>
                  </a:lnTo>
                  <a:lnTo>
                    <a:pt x="336" y="41"/>
                  </a:lnTo>
                  <a:lnTo>
                    <a:pt x="357" y="48"/>
                  </a:lnTo>
                  <a:lnTo>
                    <a:pt x="360" y="50"/>
                  </a:lnTo>
                  <a:lnTo>
                    <a:pt x="371" y="52"/>
                  </a:lnTo>
                  <a:lnTo>
                    <a:pt x="374" y="55"/>
                  </a:lnTo>
                  <a:lnTo>
                    <a:pt x="384" y="60"/>
                  </a:lnTo>
                  <a:lnTo>
                    <a:pt x="388" y="60"/>
                  </a:lnTo>
                  <a:lnTo>
                    <a:pt x="393" y="64"/>
                  </a:lnTo>
                  <a:lnTo>
                    <a:pt x="393" y="66"/>
                  </a:lnTo>
                  <a:lnTo>
                    <a:pt x="400" y="69"/>
                  </a:lnTo>
                  <a:lnTo>
                    <a:pt x="405" y="71"/>
                  </a:lnTo>
                  <a:lnTo>
                    <a:pt x="409" y="71"/>
                  </a:lnTo>
                  <a:lnTo>
                    <a:pt x="416" y="78"/>
                  </a:lnTo>
                  <a:lnTo>
                    <a:pt x="421" y="80"/>
                  </a:lnTo>
                  <a:lnTo>
                    <a:pt x="428" y="82"/>
                  </a:lnTo>
                  <a:lnTo>
                    <a:pt x="431" y="86"/>
                  </a:lnTo>
                  <a:lnTo>
                    <a:pt x="438" y="89"/>
                  </a:lnTo>
                  <a:lnTo>
                    <a:pt x="442" y="93"/>
                  </a:lnTo>
                  <a:lnTo>
                    <a:pt x="449" y="96"/>
                  </a:lnTo>
                  <a:lnTo>
                    <a:pt x="454" y="102"/>
                  </a:lnTo>
                  <a:lnTo>
                    <a:pt x="455" y="105"/>
                  </a:lnTo>
                  <a:lnTo>
                    <a:pt x="461" y="107"/>
                  </a:lnTo>
                  <a:lnTo>
                    <a:pt x="466" y="112"/>
                  </a:lnTo>
                  <a:lnTo>
                    <a:pt x="468" y="116"/>
                  </a:lnTo>
                  <a:lnTo>
                    <a:pt x="473" y="118"/>
                  </a:lnTo>
                  <a:lnTo>
                    <a:pt x="480" y="125"/>
                  </a:lnTo>
                  <a:lnTo>
                    <a:pt x="481" y="129"/>
                  </a:lnTo>
                  <a:lnTo>
                    <a:pt x="487" y="134"/>
                  </a:lnTo>
                  <a:lnTo>
                    <a:pt x="488" y="137"/>
                  </a:lnTo>
                  <a:lnTo>
                    <a:pt x="492" y="141"/>
                  </a:lnTo>
                  <a:lnTo>
                    <a:pt x="492" y="145"/>
                  </a:lnTo>
                  <a:lnTo>
                    <a:pt x="494" y="145"/>
                  </a:lnTo>
                  <a:lnTo>
                    <a:pt x="492" y="145"/>
                  </a:lnTo>
                  <a:lnTo>
                    <a:pt x="495" y="150"/>
                  </a:lnTo>
                  <a:lnTo>
                    <a:pt x="495" y="152"/>
                  </a:lnTo>
                  <a:lnTo>
                    <a:pt x="499" y="159"/>
                  </a:lnTo>
                  <a:lnTo>
                    <a:pt x="499" y="166"/>
                  </a:lnTo>
                  <a:lnTo>
                    <a:pt x="500" y="170"/>
                  </a:lnTo>
                  <a:lnTo>
                    <a:pt x="500" y="225"/>
                  </a:lnTo>
                  <a:lnTo>
                    <a:pt x="502" y="229"/>
                  </a:lnTo>
                  <a:lnTo>
                    <a:pt x="502" y="241"/>
                  </a:lnTo>
                  <a:lnTo>
                    <a:pt x="504" y="245"/>
                  </a:lnTo>
                  <a:lnTo>
                    <a:pt x="504" y="252"/>
                  </a:lnTo>
                  <a:lnTo>
                    <a:pt x="506" y="259"/>
                  </a:lnTo>
                  <a:lnTo>
                    <a:pt x="507" y="263"/>
                  </a:lnTo>
                  <a:lnTo>
                    <a:pt x="507" y="259"/>
                  </a:lnTo>
                  <a:lnTo>
                    <a:pt x="507" y="266"/>
                  </a:lnTo>
                  <a:lnTo>
                    <a:pt x="511" y="268"/>
                  </a:lnTo>
                  <a:lnTo>
                    <a:pt x="511" y="274"/>
                  </a:lnTo>
                  <a:lnTo>
                    <a:pt x="514" y="279"/>
                  </a:lnTo>
                  <a:lnTo>
                    <a:pt x="516" y="281"/>
                  </a:lnTo>
                  <a:lnTo>
                    <a:pt x="521" y="291"/>
                  </a:lnTo>
                  <a:lnTo>
                    <a:pt x="523" y="293"/>
                  </a:lnTo>
                  <a:lnTo>
                    <a:pt x="526" y="300"/>
                  </a:lnTo>
                  <a:lnTo>
                    <a:pt x="528" y="302"/>
                  </a:lnTo>
                  <a:lnTo>
                    <a:pt x="533" y="315"/>
                  </a:lnTo>
                  <a:lnTo>
                    <a:pt x="537" y="317"/>
                  </a:lnTo>
                  <a:lnTo>
                    <a:pt x="556" y="356"/>
                  </a:lnTo>
                  <a:lnTo>
                    <a:pt x="556" y="361"/>
                  </a:lnTo>
                  <a:lnTo>
                    <a:pt x="558" y="367"/>
                  </a:lnTo>
                  <a:lnTo>
                    <a:pt x="559" y="370"/>
                  </a:lnTo>
                  <a:lnTo>
                    <a:pt x="559" y="368"/>
                  </a:lnTo>
                  <a:lnTo>
                    <a:pt x="559" y="383"/>
                  </a:lnTo>
                  <a:lnTo>
                    <a:pt x="561" y="388"/>
                  </a:lnTo>
                  <a:lnTo>
                    <a:pt x="561" y="494"/>
                  </a:lnTo>
                  <a:lnTo>
                    <a:pt x="563" y="499"/>
                  </a:lnTo>
                  <a:lnTo>
                    <a:pt x="563" y="528"/>
                  </a:lnTo>
                  <a:lnTo>
                    <a:pt x="565" y="533"/>
                  </a:lnTo>
                  <a:lnTo>
                    <a:pt x="565" y="531"/>
                  </a:lnTo>
                  <a:lnTo>
                    <a:pt x="565" y="533"/>
                  </a:lnTo>
                  <a:lnTo>
                    <a:pt x="565" y="531"/>
                  </a:lnTo>
                  <a:lnTo>
                    <a:pt x="565" y="537"/>
                  </a:lnTo>
                  <a:lnTo>
                    <a:pt x="566" y="540"/>
                  </a:lnTo>
                  <a:lnTo>
                    <a:pt x="566" y="546"/>
                  </a:lnTo>
                  <a:lnTo>
                    <a:pt x="570" y="548"/>
                  </a:lnTo>
                  <a:lnTo>
                    <a:pt x="570" y="555"/>
                  </a:lnTo>
                  <a:lnTo>
                    <a:pt x="573" y="557"/>
                  </a:lnTo>
                  <a:lnTo>
                    <a:pt x="573" y="562"/>
                  </a:lnTo>
                  <a:lnTo>
                    <a:pt x="577" y="564"/>
                  </a:lnTo>
                  <a:lnTo>
                    <a:pt x="578" y="567"/>
                  </a:lnTo>
                  <a:lnTo>
                    <a:pt x="578" y="571"/>
                  </a:lnTo>
                  <a:lnTo>
                    <a:pt x="582" y="573"/>
                  </a:lnTo>
                  <a:lnTo>
                    <a:pt x="582" y="578"/>
                  </a:lnTo>
                  <a:lnTo>
                    <a:pt x="585" y="580"/>
                  </a:lnTo>
                  <a:lnTo>
                    <a:pt x="585" y="585"/>
                  </a:lnTo>
                  <a:lnTo>
                    <a:pt x="587" y="587"/>
                  </a:lnTo>
                  <a:lnTo>
                    <a:pt x="587" y="591"/>
                  </a:lnTo>
                  <a:lnTo>
                    <a:pt x="589" y="592"/>
                  </a:lnTo>
                  <a:lnTo>
                    <a:pt x="589" y="596"/>
                  </a:lnTo>
                  <a:lnTo>
                    <a:pt x="591" y="598"/>
                  </a:lnTo>
                  <a:lnTo>
                    <a:pt x="591" y="603"/>
                  </a:lnTo>
                  <a:lnTo>
                    <a:pt x="592" y="607"/>
                  </a:lnTo>
                  <a:lnTo>
                    <a:pt x="592" y="626"/>
                  </a:lnTo>
                  <a:lnTo>
                    <a:pt x="592" y="623"/>
                  </a:lnTo>
                  <a:lnTo>
                    <a:pt x="591" y="626"/>
                  </a:lnTo>
                  <a:lnTo>
                    <a:pt x="587" y="637"/>
                  </a:lnTo>
                  <a:lnTo>
                    <a:pt x="584" y="642"/>
                  </a:lnTo>
                  <a:lnTo>
                    <a:pt x="582" y="648"/>
                  </a:lnTo>
                  <a:lnTo>
                    <a:pt x="578" y="653"/>
                  </a:lnTo>
                  <a:lnTo>
                    <a:pt x="577" y="660"/>
                  </a:lnTo>
                  <a:lnTo>
                    <a:pt x="571" y="671"/>
                  </a:lnTo>
                  <a:lnTo>
                    <a:pt x="563" y="685"/>
                  </a:lnTo>
                  <a:lnTo>
                    <a:pt x="561" y="691"/>
                  </a:lnTo>
                  <a:lnTo>
                    <a:pt x="549" y="719"/>
                  </a:lnTo>
                  <a:lnTo>
                    <a:pt x="544" y="725"/>
                  </a:lnTo>
                  <a:lnTo>
                    <a:pt x="539" y="734"/>
                  </a:lnTo>
                  <a:lnTo>
                    <a:pt x="537" y="741"/>
                  </a:lnTo>
                  <a:lnTo>
                    <a:pt x="520" y="777"/>
                  </a:lnTo>
                  <a:lnTo>
                    <a:pt x="518" y="784"/>
                  </a:lnTo>
                  <a:lnTo>
                    <a:pt x="514" y="791"/>
                  </a:lnTo>
                  <a:lnTo>
                    <a:pt x="513" y="798"/>
                  </a:lnTo>
                  <a:lnTo>
                    <a:pt x="511" y="802"/>
                  </a:lnTo>
                  <a:lnTo>
                    <a:pt x="507" y="811"/>
                  </a:lnTo>
                  <a:lnTo>
                    <a:pt x="506" y="818"/>
                  </a:lnTo>
                  <a:lnTo>
                    <a:pt x="504" y="823"/>
                  </a:lnTo>
                  <a:lnTo>
                    <a:pt x="504" y="832"/>
                  </a:lnTo>
                  <a:lnTo>
                    <a:pt x="504" y="830"/>
                  </a:lnTo>
                  <a:lnTo>
                    <a:pt x="502" y="836"/>
                  </a:lnTo>
                  <a:lnTo>
                    <a:pt x="502" y="843"/>
                  </a:lnTo>
                  <a:lnTo>
                    <a:pt x="500" y="848"/>
                  </a:lnTo>
                  <a:lnTo>
                    <a:pt x="500" y="870"/>
                  </a:lnTo>
                  <a:lnTo>
                    <a:pt x="502" y="877"/>
                  </a:lnTo>
                  <a:lnTo>
                    <a:pt x="502" y="891"/>
                  </a:lnTo>
                  <a:lnTo>
                    <a:pt x="504" y="897"/>
                  </a:lnTo>
                  <a:lnTo>
                    <a:pt x="504" y="900"/>
                  </a:lnTo>
                  <a:lnTo>
                    <a:pt x="506" y="909"/>
                  </a:lnTo>
                  <a:lnTo>
                    <a:pt x="507" y="915"/>
                  </a:lnTo>
                  <a:lnTo>
                    <a:pt x="507" y="922"/>
                  </a:lnTo>
                  <a:lnTo>
                    <a:pt x="511" y="933"/>
                  </a:lnTo>
                  <a:lnTo>
                    <a:pt x="513" y="938"/>
                  </a:lnTo>
                  <a:lnTo>
                    <a:pt x="513" y="945"/>
                  </a:lnTo>
                  <a:lnTo>
                    <a:pt x="516" y="956"/>
                  </a:lnTo>
                  <a:lnTo>
                    <a:pt x="516" y="961"/>
                  </a:lnTo>
                  <a:lnTo>
                    <a:pt x="518" y="967"/>
                  </a:lnTo>
                  <a:lnTo>
                    <a:pt x="518" y="977"/>
                  </a:lnTo>
                  <a:lnTo>
                    <a:pt x="520" y="983"/>
                  </a:lnTo>
                  <a:lnTo>
                    <a:pt x="520" y="990"/>
                  </a:lnTo>
                  <a:lnTo>
                    <a:pt x="518" y="993"/>
                  </a:lnTo>
                  <a:lnTo>
                    <a:pt x="518" y="999"/>
                  </a:lnTo>
                  <a:lnTo>
                    <a:pt x="516" y="1004"/>
                  </a:lnTo>
                  <a:lnTo>
                    <a:pt x="516" y="1008"/>
                  </a:lnTo>
                  <a:lnTo>
                    <a:pt x="514" y="1013"/>
                  </a:lnTo>
                  <a:lnTo>
                    <a:pt x="514" y="1011"/>
                  </a:lnTo>
                  <a:lnTo>
                    <a:pt x="516" y="1011"/>
                  </a:lnTo>
                  <a:lnTo>
                    <a:pt x="516" y="1010"/>
                  </a:lnTo>
                  <a:lnTo>
                    <a:pt x="509" y="1019"/>
                  </a:lnTo>
                  <a:lnTo>
                    <a:pt x="502" y="1022"/>
                  </a:lnTo>
                  <a:lnTo>
                    <a:pt x="497" y="1026"/>
                  </a:lnTo>
                  <a:lnTo>
                    <a:pt x="490" y="1026"/>
                  </a:lnTo>
                  <a:lnTo>
                    <a:pt x="483" y="1027"/>
                  </a:lnTo>
                  <a:lnTo>
                    <a:pt x="480" y="1029"/>
                  </a:lnTo>
                  <a:lnTo>
                    <a:pt x="476" y="1031"/>
                  </a:lnTo>
                  <a:lnTo>
                    <a:pt x="471" y="1031"/>
                  </a:lnTo>
                  <a:lnTo>
                    <a:pt x="466" y="1033"/>
                  </a:lnTo>
                  <a:lnTo>
                    <a:pt x="459" y="1033"/>
                  </a:lnTo>
                  <a:lnTo>
                    <a:pt x="454" y="1035"/>
                  </a:lnTo>
                  <a:lnTo>
                    <a:pt x="449" y="1035"/>
                  </a:lnTo>
                  <a:lnTo>
                    <a:pt x="443" y="1036"/>
                  </a:lnTo>
                  <a:lnTo>
                    <a:pt x="438" y="1036"/>
                  </a:lnTo>
                  <a:lnTo>
                    <a:pt x="433" y="1038"/>
                  </a:lnTo>
                  <a:lnTo>
                    <a:pt x="428" y="1038"/>
                  </a:lnTo>
                  <a:lnTo>
                    <a:pt x="412" y="1044"/>
                  </a:lnTo>
                  <a:lnTo>
                    <a:pt x="407" y="1044"/>
                  </a:lnTo>
                  <a:lnTo>
                    <a:pt x="400" y="1047"/>
                  </a:lnTo>
                  <a:lnTo>
                    <a:pt x="397" y="1051"/>
                  </a:lnTo>
                  <a:lnTo>
                    <a:pt x="391" y="1051"/>
                  </a:lnTo>
                  <a:lnTo>
                    <a:pt x="372" y="1070"/>
                  </a:lnTo>
                  <a:lnTo>
                    <a:pt x="374" y="1070"/>
                  </a:lnTo>
                  <a:lnTo>
                    <a:pt x="374" y="1069"/>
                  </a:lnTo>
                  <a:lnTo>
                    <a:pt x="371" y="1074"/>
                  </a:lnTo>
                  <a:lnTo>
                    <a:pt x="367" y="1078"/>
                  </a:lnTo>
                  <a:lnTo>
                    <a:pt x="358" y="1106"/>
                  </a:lnTo>
                  <a:lnTo>
                    <a:pt x="358" y="1119"/>
                  </a:lnTo>
                  <a:lnTo>
                    <a:pt x="357" y="1124"/>
                  </a:lnTo>
                  <a:lnTo>
                    <a:pt x="357" y="1160"/>
                  </a:lnTo>
                  <a:lnTo>
                    <a:pt x="358" y="1167"/>
                  </a:lnTo>
                  <a:lnTo>
                    <a:pt x="358" y="1228"/>
                  </a:lnTo>
                  <a:lnTo>
                    <a:pt x="357" y="1233"/>
                  </a:lnTo>
                  <a:lnTo>
                    <a:pt x="357" y="1239"/>
                  </a:lnTo>
                  <a:lnTo>
                    <a:pt x="355" y="1244"/>
                  </a:lnTo>
                  <a:lnTo>
                    <a:pt x="355" y="1248"/>
                  </a:lnTo>
                  <a:lnTo>
                    <a:pt x="353" y="1251"/>
                  </a:lnTo>
                  <a:lnTo>
                    <a:pt x="352" y="1255"/>
                  </a:lnTo>
                  <a:lnTo>
                    <a:pt x="353" y="1255"/>
                  </a:lnTo>
                  <a:lnTo>
                    <a:pt x="353" y="1253"/>
                  </a:lnTo>
                  <a:lnTo>
                    <a:pt x="355" y="1251"/>
                  </a:lnTo>
                  <a:lnTo>
                    <a:pt x="350" y="1255"/>
                  </a:lnTo>
                  <a:lnTo>
                    <a:pt x="348" y="1258"/>
                  </a:lnTo>
                  <a:lnTo>
                    <a:pt x="334" y="1266"/>
                  </a:lnTo>
                  <a:lnTo>
                    <a:pt x="331" y="1266"/>
                  </a:lnTo>
                  <a:lnTo>
                    <a:pt x="327" y="1267"/>
                  </a:lnTo>
                  <a:lnTo>
                    <a:pt x="319" y="1267"/>
                  </a:lnTo>
                  <a:lnTo>
                    <a:pt x="315" y="1269"/>
                  </a:lnTo>
                  <a:lnTo>
                    <a:pt x="274" y="1269"/>
                  </a:lnTo>
                  <a:lnTo>
                    <a:pt x="268" y="1271"/>
                  </a:lnTo>
                  <a:lnTo>
                    <a:pt x="258" y="1271"/>
                  </a:lnTo>
                  <a:lnTo>
                    <a:pt x="253" y="1273"/>
                  </a:lnTo>
                  <a:lnTo>
                    <a:pt x="249" y="1273"/>
                  </a:lnTo>
                  <a:lnTo>
                    <a:pt x="237" y="1280"/>
                  </a:lnTo>
                  <a:lnTo>
                    <a:pt x="234" y="1282"/>
                  </a:lnTo>
                  <a:lnTo>
                    <a:pt x="236" y="1280"/>
                  </a:lnTo>
                  <a:lnTo>
                    <a:pt x="229" y="1285"/>
                  </a:lnTo>
                  <a:lnTo>
                    <a:pt x="210" y="1305"/>
                  </a:lnTo>
                  <a:lnTo>
                    <a:pt x="206" y="1307"/>
                  </a:lnTo>
                  <a:lnTo>
                    <a:pt x="204" y="1312"/>
                  </a:lnTo>
                  <a:lnTo>
                    <a:pt x="199" y="1318"/>
                  </a:lnTo>
                  <a:lnTo>
                    <a:pt x="197" y="1321"/>
                  </a:lnTo>
                  <a:lnTo>
                    <a:pt x="192" y="1327"/>
                  </a:lnTo>
                  <a:lnTo>
                    <a:pt x="189" y="1328"/>
                  </a:lnTo>
                  <a:lnTo>
                    <a:pt x="185" y="1335"/>
                  </a:lnTo>
                  <a:lnTo>
                    <a:pt x="182" y="1337"/>
                  </a:lnTo>
                  <a:lnTo>
                    <a:pt x="180" y="1341"/>
                  </a:lnTo>
                  <a:lnTo>
                    <a:pt x="177" y="1343"/>
                  </a:lnTo>
                  <a:lnTo>
                    <a:pt x="175" y="1346"/>
                  </a:lnTo>
                  <a:lnTo>
                    <a:pt x="171" y="1348"/>
                  </a:lnTo>
                  <a:lnTo>
                    <a:pt x="170" y="1352"/>
                  </a:lnTo>
                  <a:lnTo>
                    <a:pt x="166" y="1355"/>
                  </a:lnTo>
                  <a:lnTo>
                    <a:pt x="163" y="1357"/>
                  </a:lnTo>
                  <a:lnTo>
                    <a:pt x="161" y="1359"/>
                  </a:lnTo>
                  <a:lnTo>
                    <a:pt x="154" y="1362"/>
                  </a:lnTo>
                  <a:lnTo>
                    <a:pt x="151" y="1364"/>
                  </a:lnTo>
                  <a:lnTo>
                    <a:pt x="154" y="1362"/>
                  </a:lnTo>
                  <a:lnTo>
                    <a:pt x="156" y="1362"/>
                  </a:lnTo>
                  <a:lnTo>
                    <a:pt x="128" y="1362"/>
                  </a:lnTo>
                  <a:lnTo>
                    <a:pt x="125" y="1361"/>
                  </a:lnTo>
                  <a:lnTo>
                    <a:pt x="116" y="1361"/>
                  </a:lnTo>
                  <a:lnTo>
                    <a:pt x="113" y="1359"/>
                  </a:lnTo>
                  <a:lnTo>
                    <a:pt x="107" y="1357"/>
                  </a:lnTo>
                  <a:lnTo>
                    <a:pt x="102" y="1357"/>
                  </a:lnTo>
                  <a:lnTo>
                    <a:pt x="100" y="1355"/>
                  </a:lnTo>
                  <a:lnTo>
                    <a:pt x="90" y="1352"/>
                  </a:lnTo>
                  <a:lnTo>
                    <a:pt x="87" y="1350"/>
                  </a:lnTo>
                  <a:lnTo>
                    <a:pt x="66" y="1343"/>
                  </a:lnTo>
                  <a:lnTo>
                    <a:pt x="61" y="1339"/>
                  </a:lnTo>
                  <a:lnTo>
                    <a:pt x="50" y="1335"/>
                  </a:lnTo>
                  <a:lnTo>
                    <a:pt x="40" y="1328"/>
                  </a:lnTo>
                  <a:lnTo>
                    <a:pt x="35" y="1327"/>
                  </a:lnTo>
                  <a:lnTo>
                    <a:pt x="24" y="1319"/>
                  </a:lnTo>
                  <a:lnTo>
                    <a:pt x="17" y="1318"/>
                  </a:lnTo>
                  <a:lnTo>
                    <a:pt x="7" y="1312"/>
                  </a:lnTo>
                  <a:lnTo>
                    <a:pt x="0" y="13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1" name="Line 601"/>
            <p:cNvSpPr>
              <a:spLocks noChangeShapeType="1"/>
            </p:cNvSpPr>
            <p:nvPr/>
          </p:nvSpPr>
          <p:spPr bwMode="auto">
            <a:xfrm>
              <a:off x="1866" y="2244"/>
              <a:ext cx="123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2" name="Freeform 602"/>
            <p:cNvSpPr>
              <a:spLocks/>
            </p:cNvSpPr>
            <p:nvPr/>
          </p:nvSpPr>
          <p:spPr bwMode="auto">
            <a:xfrm>
              <a:off x="1921" y="2219"/>
              <a:ext cx="68" cy="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8" y="41"/>
                </a:cxn>
                <a:cxn ang="0">
                  <a:pos x="0" y="66"/>
                </a:cxn>
                <a:cxn ang="0">
                  <a:pos x="37" y="36"/>
                </a:cxn>
                <a:cxn ang="0">
                  <a:pos x="7" y="0"/>
                </a:cxn>
              </a:cxnLst>
              <a:rect l="0" t="0" r="r" b="b"/>
              <a:pathLst>
                <a:path w="68" h="66">
                  <a:moveTo>
                    <a:pt x="7" y="0"/>
                  </a:moveTo>
                  <a:lnTo>
                    <a:pt x="68" y="41"/>
                  </a:lnTo>
                  <a:lnTo>
                    <a:pt x="0" y="66"/>
                  </a:lnTo>
                  <a:lnTo>
                    <a:pt x="37" y="3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3" name="Freeform 603"/>
            <p:cNvSpPr>
              <a:spLocks/>
            </p:cNvSpPr>
            <p:nvPr/>
          </p:nvSpPr>
          <p:spPr bwMode="auto">
            <a:xfrm>
              <a:off x="2654" y="1376"/>
              <a:ext cx="222" cy="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16"/>
                </a:cxn>
                <a:cxn ang="0">
                  <a:pos x="26" y="34"/>
                </a:cxn>
                <a:cxn ang="0">
                  <a:pos x="38" y="7"/>
                </a:cxn>
                <a:cxn ang="0">
                  <a:pos x="50" y="50"/>
                </a:cxn>
                <a:cxn ang="0">
                  <a:pos x="62" y="0"/>
                </a:cxn>
                <a:cxn ang="0">
                  <a:pos x="74" y="59"/>
                </a:cxn>
                <a:cxn ang="0">
                  <a:pos x="87" y="7"/>
                </a:cxn>
                <a:cxn ang="0">
                  <a:pos x="99" y="41"/>
                </a:cxn>
                <a:cxn ang="0">
                  <a:pos x="111" y="16"/>
                </a:cxn>
                <a:cxn ang="0">
                  <a:pos x="123" y="34"/>
                </a:cxn>
                <a:cxn ang="0">
                  <a:pos x="137" y="16"/>
                </a:cxn>
                <a:cxn ang="0">
                  <a:pos x="149" y="50"/>
                </a:cxn>
                <a:cxn ang="0">
                  <a:pos x="161" y="7"/>
                </a:cxn>
                <a:cxn ang="0">
                  <a:pos x="173" y="50"/>
                </a:cxn>
                <a:cxn ang="0">
                  <a:pos x="185" y="7"/>
                </a:cxn>
                <a:cxn ang="0">
                  <a:pos x="197" y="34"/>
                </a:cxn>
                <a:cxn ang="0">
                  <a:pos x="210" y="16"/>
                </a:cxn>
                <a:cxn ang="0">
                  <a:pos x="222" y="25"/>
                </a:cxn>
              </a:cxnLst>
              <a:rect l="0" t="0" r="r" b="b"/>
              <a:pathLst>
                <a:path w="222" h="59">
                  <a:moveTo>
                    <a:pt x="0" y="25"/>
                  </a:moveTo>
                  <a:lnTo>
                    <a:pt x="12" y="16"/>
                  </a:lnTo>
                  <a:lnTo>
                    <a:pt x="26" y="34"/>
                  </a:lnTo>
                  <a:lnTo>
                    <a:pt x="38" y="7"/>
                  </a:lnTo>
                  <a:lnTo>
                    <a:pt x="50" y="50"/>
                  </a:lnTo>
                  <a:lnTo>
                    <a:pt x="62" y="0"/>
                  </a:lnTo>
                  <a:lnTo>
                    <a:pt x="74" y="59"/>
                  </a:lnTo>
                  <a:lnTo>
                    <a:pt x="87" y="7"/>
                  </a:lnTo>
                  <a:lnTo>
                    <a:pt x="99" y="41"/>
                  </a:lnTo>
                  <a:lnTo>
                    <a:pt x="111" y="16"/>
                  </a:lnTo>
                  <a:lnTo>
                    <a:pt x="123" y="34"/>
                  </a:lnTo>
                  <a:lnTo>
                    <a:pt x="137" y="16"/>
                  </a:lnTo>
                  <a:lnTo>
                    <a:pt x="149" y="50"/>
                  </a:lnTo>
                  <a:lnTo>
                    <a:pt x="161" y="7"/>
                  </a:lnTo>
                  <a:lnTo>
                    <a:pt x="173" y="50"/>
                  </a:lnTo>
                  <a:lnTo>
                    <a:pt x="185" y="7"/>
                  </a:lnTo>
                  <a:lnTo>
                    <a:pt x="197" y="34"/>
                  </a:lnTo>
                  <a:lnTo>
                    <a:pt x="210" y="16"/>
                  </a:lnTo>
                  <a:lnTo>
                    <a:pt x="222" y="2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4" name="Freeform 604"/>
            <p:cNvSpPr>
              <a:spLocks/>
            </p:cNvSpPr>
            <p:nvPr/>
          </p:nvSpPr>
          <p:spPr bwMode="auto">
            <a:xfrm>
              <a:off x="2432" y="1342"/>
              <a:ext cx="222" cy="10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0"/>
                </a:cxn>
                <a:cxn ang="0">
                  <a:pos x="26" y="68"/>
                </a:cxn>
                <a:cxn ang="0">
                  <a:pos x="38" y="41"/>
                </a:cxn>
                <a:cxn ang="0">
                  <a:pos x="51" y="84"/>
                </a:cxn>
                <a:cxn ang="0">
                  <a:pos x="63" y="34"/>
                </a:cxn>
                <a:cxn ang="0">
                  <a:pos x="75" y="93"/>
                </a:cxn>
                <a:cxn ang="0">
                  <a:pos x="87" y="41"/>
                </a:cxn>
                <a:cxn ang="0">
                  <a:pos x="99" y="75"/>
                </a:cxn>
                <a:cxn ang="0">
                  <a:pos x="111" y="50"/>
                </a:cxn>
                <a:cxn ang="0">
                  <a:pos x="123" y="68"/>
                </a:cxn>
                <a:cxn ang="0">
                  <a:pos x="137" y="34"/>
                </a:cxn>
                <a:cxn ang="0">
                  <a:pos x="149" y="93"/>
                </a:cxn>
                <a:cxn ang="0">
                  <a:pos x="161" y="0"/>
                </a:cxn>
                <a:cxn ang="0">
                  <a:pos x="173" y="109"/>
                </a:cxn>
                <a:cxn ang="0">
                  <a:pos x="186" y="41"/>
                </a:cxn>
                <a:cxn ang="0">
                  <a:pos x="198" y="68"/>
                </a:cxn>
                <a:cxn ang="0">
                  <a:pos x="210" y="50"/>
                </a:cxn>
                <a:cxn ang="0">
                  <a:pos x="222" y="59"/>
                </a:cxn>
              </a:cxnLst>
              <a:rect l="0" t="0" r="r" b="b"/>
              <a:pathLst>
                <a:path w="222" h="109">
                  <a:moveTo>
                    <a:pt x="0" y="59"/>
                  </a:moveTo>
                  <a:lnTo>
                    <a:pt x="12" y="50"/>
                  </a:lnTo>
                  <a:lnTo>
                    <a:pt x="26" y="68"/>
                  </a:lnTo>
                  <a:lnTo>
                    <a:pt x="38" y="41"/>
                  </a:lnTo>
                  <a:lnTo>
                    <a:pt x="51" y="84"/>
                  </a:lnTo>
                  <a:lnTo>
                    <a:pt x="63" y="34"/>
                  </a:lnTo>
                  <a:lnTo>
                    <a:pt x="75" y="93"/>
                  </a:lnTo>
                  <a:lnTo>
                    <a:pt x="87" y="41"/>
                  </a:lnTo>
                  <a:lnTo>
                    <a:pt x="99" y="75"/>
                  </a:lnTo>
                  <a:lnTo>
                    <a:pt x="111" y="50"/>
                  </a:lnTo>
                  <a:lnTo>
                    <a:pt x="123" y="68"/>
                  </a:lnTo>
                  <a:lnTo>
                    <a:pt x="137" y="34"/>
                  </a:lnTo>
                  <a:lnTo>
                    <a:pt x="149" y="93"/>
                  </a:lnTo>
                  <a:lnTo>
                    <a:pt x="161" y="0"/>
                  </a:lnTo>
                  <a:lnTo>
                    <a:pt x="173" y="109"/>
                  </a:lnTo>
                  <a:lnTo>
                    <a:pt x="186" y="41"/>
                  </a:lnTo>
                  <a:lnTo>
                    <a:pt x="198" y="68"/>
                  </a:lnTo>
                  <a:lnTo>
                    <a:pt x="210" y="50"/>
                  </a:lnTo>
                  <a:lnTo>
                    <a:pt x="222" y="5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5" name="Freeform 605"/>
            <p:cNvSpPr>
              <a:spLocks/>
            </p:cNvSpPr>
            <p:nvPr/>
          </p:nvSpPr>
          <p:spPr bwMode="auto">
            <a:xfrm>
              <a:off x="2654" y="1465"/>
              <a:ext cx="222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2" y="0"/>
                </a:cxn>
                <a:cxn ang="0">
                  <a:pos x="26" y="68"/>
                </a:cxn>
                <a:cxn ang="0">
                  <a:pos x="38" y="25"/>
                </a:cxn>
                <a:cxn ang="0">
                  <a:pos x="50" y="68"/>
                </a:cxn>
                <a:cxn ang="0">
                  <a:pos x="62" y="16"/>
                </a:cxn>
                <a:cxn ang="0">
                  <a:pos x="74" y="77"/>
                </a:cxn>
                <a:cxn ang="0">
                  <a:pos x="87" y="25"/>
                </a:cxn>
                <a:cxn ang="0">
                  <a:pos x="99" y="59"/>
                </a:cxn>
                <a:cxn ang="0">
                  <a:pos x="111" y="34"/>
                </a:cxn>
                <a:cxn ang="0">
                  <a:pos x="123" y="59"/>
                </a:cxn>
                <a:cxn ang="0">
                  <a:pos x="137" y="25"/>
                </a:cxn>
                <a:cxn ang="0">
                  <a:pos x="149" y="77"/>
                </a:cxn>
                <a:cxn ang="0">
                  <a:pos x="161" y="25"/>
                </a:cxn>
                <a:cxn ang="0">
                  <a:pos x="173" y="68"/>
                </a:cxn>
                <a:cxn ang="0">
                  <a:pos x="185" y="25"/>
                </a:cxn>
                <a:cxn ang="0">
                  <a:pos x="197" y="52"/>
                </a:cxn>
                <a:cxn ang="0">
                  <a:pos x="210" y="34"/>
                </a:cxn>
                <a:cxn ang="0">
                  <a:pos x="222" y="43"/>
                </a:cxn>
              </a:cxnLst>
              <a:rect l="0" t="0" r="r" b="b"/>
              <a:pathLst>
                <a:path w="222" h="77">
                  <a:moveTo>
                    <a:pt x="0" y="77"/>
                  </a:moveTo>
                  <a:lnTo>
                    <a:pt x="12" y="0"/>
                  </a:lnTo>
                  <a:lnTo>
                    <a:pt x="26" y="68"/>
                  </a:lnTo>
                  <a:lnTo>
                    <a:pt x="38" y="25"/>
                  </a:lnTo>
                  <a:lnTo>
                    <a:pt x="50" y="68"/>
                  </a:lnTo>
                  <a:lnTo>
                    <a:pt x="62" y="16"/>
                  </a:lnTo>
                  <a:lnTo>
                    <a:pt x="74" y="77"/>
                  </a:lnTo>
                  <a:lnTo>
                    <a:pt x="87" y="25"/>
                  </a:lnTo>
                  <a:lnTo>
                    <a:pt x="99" y="59"/>
                  </a:lnTo>
                  <a:lnTo>
                    <a:pt x="111" y="34"/>
                  </a:lnTo>
                  <a:lnTo>
                    <a:pt x="123" y="59"/>
                  </a:lnTo>
                  <a:lnTo>
                    <a:pt x="137" y="25"/>
                  </a:lnTo>
                  <a:lnTo>
                    <a:pt x="149" y="77"/>
                  </a:lnTo>
                  <a:lnTo>
                    <a:pt x="161" y="25"/>
                  </a:lnTo>
                  <a:lnTo>
                    <a:pt x="173" y="68"/>
                  </a:lnTo>
                  <a:lnTo>
                    <a:pt x="185" y="25"/>
                  </a:lnTo>
                  <a:lnTo>
                    <a:pt x="197" y="52"/>
                  </a:lnTo>
                  <a:lnTo>
                    <a:pt x="210" y="34"/>
                  </a:lnTo>
                  <a:lnTo>
                    <a:pt x="222" y="4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06" name="Group 606"/>
          <p:cNvGrpSpPr>
            <a:grpSpLocks/>
          </p:cNvGrpSpPr>
          <p:nvPr/>
        </p:nvGrpSpPr>
        <p:grpSpPr bwMode="auto">
          <a:xfrm>
            <a:off x="3962400" y="1955800"/>
            <a:ext cx="4525963" cy="4192588"/>
            <a:chOff x="2432" y="1245"/>
            <a:chExt cx="2851" cy="2641"/>
          </a:xfrm>
        </p:grpSpPr>
        <p:sp>
          <p:nvSpPr>
            <p:cNvPr id="607" name="Freeform 607"/>
            <p:cNvSpPr>
              <a:spLocks/>
            </p:cNvSpPr>
            <p:nvPr/>
          </p:nvSpPr>
          <p:spPr bwMode="auto">
            <a:xfrm>
              <a:off x="2432" y="1465"/>
              <a:ext cx="222" cy="8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2" y="34"/>
                </a:cxn>
                <a:cxn ang="0">
                  <a:pos x="26" y="52"/>
                </a:cxn>
                <a:cxn ang="0">
                  <a:pos x="38" y="25"/>
                </a:cxn>
                <a:cxn ang="0">
                  <a:pos x="51" y="68"/>
                </a:cxn>
                <a:cxn ang="0">
                  <a:pos x="63" y="16"/>
                </a:cxn>
                <a:cxn ang="0">
                  <a:pos x="75" y="77"/>
                </a:cxn>
                <a:cxn ang="0">
                  <a:pos x="87" y="25"/>
                </a:cxn>
                <a:cxn ang="0">
                  <a:pos x="99" y="59"/>
                </a:cxn>
                <a:cxn ang="0">
                  <a:pos x="111" y="34"/>
                </a:cxn>
                <a:cxn ang="0">
                  <a:pos x="123" y="52"/>
                </a:cxn>
                <a:cxn ang="0">
                  <a:pos x="137" y="16"/>
                </a:cxn>
                <a:cxn ang="0">
                  <a:pos x="149" y="77"/>
                </a:cxn>
                <a:cxn ang="0">
                  <a:pos x="161" y="0"/>
                </a:cxn>
                <a:cxn ang="0">
                  <a:pos x="173" y="86"/>
                </a:cxn>
                <a:cxn ang="0">
                  <a:pos x="186" y="25"/>
                </a:cxn>
                <a:cxn ang="0">
                  <a:pos x="198" y="68"/>
                </a:cxn>
                <a:cxn ang="0">
                  <a:pos x="210" y="9"/>
                </a:cxn>
                <a:cxn ang="0">
                  <a:pos x="222" y="77"/>
                </a:cxn>
              </a:cxnLst>
              <a:rect l="0" t="0" r="r" b="b"/>
              <a:pathLst>
                <a:path w="222" h="86">
                  <a:moveTo>
                    <a:pt x="0" y="43"/>
                  </a:moveTo>
                  <a:lnTo>
                    <a:pt x="12" y="34"/>
                  </a:lnTo>
                  <a:lnTo>
                    <a:pt x="26" y="52"/>
                  </a:lnTo>
                  <a:lnTo>
                    <a:pt x="38" y="25"/>
                  </a:lnTo>
                  <a:lnTo>
                    <a:pt x="51" y="68"/>
                  </a:lnTo>
                  <a:lnTo>
                    <a:pt x="63" y="16"/>
                  </a:lnTo>
                  <a:lnTo>
                    <a:pt x="75" y="77"/>
                  </a:lnTo>
                  <a:lnTo>
                    <a:pt x="87" y="25"/>
                  </a:lnTo>
                  <a:lnTo>
                    <a:pt x="99" y="59"/>
                  </a:lnTo>
                  <a:lnTo>
                    <a:pt x="111" y="34"/>
                  </a:lnTo>
                  <a:lnTo>
                    <a:pt x="123" y="52"/>
                  </a:lnTo>
                  <a:lnTo>
                    <a:pt x="137" y="16"/>
                  </a:lnTo>
                  <a:lnTo>
                    <a:pt x="149" y="77"/>
                  </a:lnTo>
                  <a:lnTo>
                    <a:pt x="161" y="0"/>
                  </a:lnTo>
                  <a:lnTo>
                    <a:pt x="173" y="86"/>
                  </a:lnTo>
                  <a:lnTo>
                    <a:pt x="186" y="25"/>
                  </a:lnTo>
                  <a:lnTo>
                    <a:pt x="198" y="68"/>
                  </a:lnTo>
                  <a:lnTo>
                    <a:pt x="210" y="9"/>
                  </a:lnTo>
                  <a:lnTo>
                    <a:pt x="222" y="7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8" name="Freeform 608"/>
            <p:cNvSpPr>
              <a:spLocks/>
            </p:cNvSpPr>
            <p:nvPr/>
          </p:nvSpPr>
          <p:spPr bwMode="auto">
            <a:xfrm>
              <a:off x="2432" y="1567"/>
              <a:ext cx="222" cy="8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2" y="34"/>
                </a:cxn>
                <a:cxn ang="0">
                  <a:pos x="26" y="50"/>
                </a:cxn>
                <a:cxn ang="0">
                  <a:pos x="38" y="25"/>
                </a:cxn>
                <a:cxn ang="0">
                  <a:pos x="51" y="68"/>
                </a:cxn>
                <a:cxn ang="0">
                  <a:pos x="63" y="7"/>
                </a:cxn>
                <a:cxn ang="0">
                  <a:pos x="75" y="77"/>
                </a:cxn>
                <a:cxn ang="0">
                  <a:pos x="87" y="25"/>
                </a:cxn>
                <a:cxn ang="0">
                  <a:pos x="99" y="59"/>
                </a:cxn>
                <a:cxn ang="0">
                  <a:pos x="111" y="34"/>
                </a:cxn>
                <a:cxn ang="0">
                  <a:pos x="123" y="50"/>
                </a:cxn>
                <a:cxn ang="0">
                  <a:pos x="137" y="16"/>
                </a:cxn>
                <a:cxn ang="0">
                  <a:pos x="149" y="77"/>
                </a:cxn>
                <a:cxn ang="0">
                  <a:pos x="161" y="0"/>
                </a:cxn>
                <a:cxn ang="0">
                  <a:pos x="173" y="86"/>
                </a:cxn>
                <a:cxn ang="0">
                  <a:pos x="186" y="25"/>
                </a:cxn>
                <a:cxn ang="0">
                  <a:pos x="198" y="50"/>
                </a:cxn>
                <a:cxn ang="0">
                  <a:pos x="210" y="34"/>
                </a:cxn>
                <a:cxn ang="0">
                  <a:pos x="222" y="43"/>
                </a:cxn>
              </a:cxnLst>
              <a:rect l="0" t="0" r="r" b="b"/>
              <a:pathLst>
                <a:path w="222" h="86">
                  <a:moveTo>
                    <a:pt x="0" y="43"/>
                  </a:moveTo>
                  <a:lnTo>
                    <a:pt x="12" y="34"/>
                  </a:lnTo>
                  <a:lnTo>
                    <a:pt x="26" y="50"/>
                  </a:lnTo>
                  <a:lnTo>
                    <a:pt x="38" y="25"/>
                  </a:lnTo>
                  <a:lnTo>
                    <a:pt x="51" y="68"/>
                  </a:lnTo>
                  <a:lnTo>
                    <a:pt x="63" y="7"/>
                  </a:lnTo>
                  <a:lnTo>
                    <a:pt x="75" y="77"/>
                  </a:lnTo>
                  <a:lnTo>
                    <a:pt x="87" y="25"/>
                  </a:lnTo>
                  <a:lnTo>
                    <a:pt x="99" y="59"/>
                  </a:lnTo>
                  <a:lnTo>
                    <a:pt x="111" y="34"/>
                  </a:lnTo>
                  <a:lnTo>
                    <a:pt x="123" y="50"/>
                  </a:lnTo>
                  <a:lnTo>
                    <a:pt x="137" y="16"/>
                  </a:lnTo>
                  <a:lnTo>
                    <a:pt x="149" y="77"/>
                  </a:lnTo>
                  <a:lnTo>
                    <a:pt x="161" y="0"/>
                  </a:lnTo>
                  <a:lnTo>
                    <a:pt x="173" y="86"/>
                  </a:lnTo>
                  <a:lnTo>
                    <a:pt x="186" y="25"/>
                  </a:lnTo>
                  <a:lnTo>
                    <a:pt x="198" y="50"/>
                  </a:lnTo>
                  <a:lnTo>
                    <a:pt x="210" y="34"/>
                  </a:lnTo>
                  <a:lnTo>
                    <a:pt x="222" y="4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9" name="Freeform 609"/>
            <p:cNvSpPr>
              <a:spLocks/>
            </p:cNvSpPr>
            <p:nvPr/>
          </p:nvSpPr>
          <p:spPr bwMode="auto">
            <a:xfrm>
              <a:off x="2654" y="1549"/>
              <a:ext cx="222" cy="11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2" y="52"/>
                </a:cxn>
                <a:cxn ang="0">
                  <a:pos x="26" y="68"/>
                </a:cxn>
                <a:cxn ang="0">
                  <a:pos x="38" y="43"/>
                </a:cxn>
                <a:cxn ang="0">
                  <a:pos x="50" y="86"/>
                </a:cxn>
                <a:cxn ang="0">
                  <a:pos x="62" y="0"/>
                </a:cxn>
                <a:cxn ang="0">
                  <a:pos x="74" y="111"/>
                </a:cxn>
                <a:cxn ang="0">
                  <a:pos x="87" y="25"/>
                </a:cxn>
                <a:cxn ang="0">
                  <a:pos x="99" y="77"/>
                </a:cxn>
                <a:cxn ang="0">
                  <a:pos x="111" y="52"/>
                </a:cxn>
                <a:cxn ang="0">
                  <a:pos x="123" y="68"/>
                </a:cxn>
                <a:cxn ang="0">
                  <a:pos x="137" y="34"/>
                </a:cxn>
                <a:cxn ang="0">
                  <a:pos x="149" y="95"/>
                </a:cxn>
                <a:cxn ang="0">
                  <a:pos x="161" y="34"/>
                </a:cxn>
                <a:cxn ang="0">
                  <a:pos x="173" y="86"/>
                </a:cxn>
                <a:cxn ang="0">
                  <a:pos x="185" y="43"/>
                </a:cxn>
                <a:cxn ang="0">
                  <a:pos x="197" y="68"/>
                </a:cxn>
                <a:cxn ang="0">
                  <a:pos x="210" y="52"/>
                </a:cxn>
                <a:cxn ang="0">
                  <a:pos x="222" y="61"/>
                </a:cxn>
              </a:cxnLst>
              <a:rect l="0" t="0" r="r" b="b"/>
              <a:pathLst>
                <a:path w="222" h="111">
                  <a:moveTo>
                    <a:pt x="0" y="61"/>
                  </a:moveTo>
                  <a:lnTo>
                    <a:pt x="12" y="52"/>
                  </a:lnTo>
                  <a:lnTo>
                    <a:pt x="26" y="68"/>
                  </a:lnTo>
                  <a:lnTo>
                    <a:pt x="38" y="43"/>
                  </a:lnTo>
                  <a:lnTo>
                    <a:pt x="50" y="86"/>
                  </a:lnTo>
                  <a:lnTo>
                    <a:pt x="62" y="0"/>
                  </a:lnTo>
                  <a:lnTo>
                    <a:pt x="74" y="111"/>
                  </a:lnTo>
                  <a:lnTo>
                    <a:pt x="87" y="25"/>
                  </a:lnTo>
                  <a:lnTo>
                    <a:pt x="99" y="77"/>
                  </a:lnTo>
                  <a:lnTo>
                    <a:pt x="111" y="52"/>
                  </a:lnTo>
                  <a:lnTo>
                    <a:pt x="123" y="68"/>
                  </a:lnTo>
                  <a:lnTo>
                    <a:pt x="137" y="34"/>
                  </a:lnTo>
                  <a:lnTo>
                    <a:pt x="149" y="95"/>
                  </a:lnTo>
                  <a:lnTo>
                    <a:pt x="161" y="34"/>
                  </a:lnTo>
                  <a:lnTo>
                    <a:pt x="173" y="86"/>
                  </a:lnTo>
                  <a:lnTo>
                    <a:pt x="185" y="43"/>
                  </a:lnTo>
                  <a:lnTo>
                    <a:pt x="197" y="68"/>
                  </a:lnTo>
                  <a:lnTo>
                    <a:pt x="210" y="52"/>
                  </a:lnTo>
                  <a:lnTo>
                    <a:pt x="222" y="6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0" name="Freeform 610"/>
            <p:cNvSpPr>
              <a:spLocks/>
            </p:cNvSpPr>
            <p:nvPr/>
          </p:nvSpPr>
          <p:spPr bwMode="auto">
            <a:xfrm>
              <a:off x="2654" y="1677"/>
              <a:ext cx="222" cy="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2" y="25"/>
                </a:cxn>
                <a:cxn ang="0">
                  <a:pos x="26" y="42"/>
                </a:cxn>
                <a:cxn ang="0">
                  <a:pos x="38" y="17"/>
                </a:cxn>
                <a:cxn ang="0">
                  <a:pos x="50" y="59"/>
                </a:cxn>
                <a:cxn ang="0">
                  <a:pos x="62" y="8"/>
                </a:cxn>
                <a:cxn ang="0">
                  <a:pos x="74" y="68"/>
                </a:cxn>
                <a:cxn ang="0">
                  <a:pos x="87" y="17"/>
                </a:cxn>
                <a:cxn ang="0">
                  <a:pos x="99" y="51"/>
                </a:cxn>
                <a:cxn ang="0">
                  <a:pos x="111" y="25"/>
                </a:cxn>
                <a:cxn ang="0">
                  <a:pos x="123" y="42"/>
                </a:cxn>
                <a:cxn ang="0">
                  <a:pos x="137" y="8"/>
                </a:cxn>
                <a:cxn ang="0">
                  <a:pos x="149" y="68"/>
                </a:cxn>
                <a:cxn ang="0">
                  <a:pos x="161" y="0"/>
                </a:cxn>
                <a:cxn ang="0">
                  <a:pos x="173" y="59"/>
                </a:cxn>
                <a:cxn ang="0">
                  <a:pos x="185" y="17"/>
                </a:cxn>
                <a:cxn ang="0">
                  <a:pos x="197" y="42"/>
                </a:cxn>
                <a:cxn ang="0">
                  <a:pos x="210" y="25"/>
                </a:cxn>
                <a:cxn ang="0">
                  <a:pos x="222" y="34"/>
                </a:cxn>
              </a:cxnLst>
              <a:rect l="0" t="0" r="r" b="b"/>
              <a:pathLst>
                <a:path w="222" h="68">
                  <a:moveTo>
                    <a:pt x="0" y="34"/>
                  </a:moveTo>
                  <a:lnTo>
                    <a:pt x="12" y="25"/>
                  </a:lnTo>
                  <a:lnTo>
                    <a:pt x="26" y="42"/>
                  </a:lnTo>
                  <a:lnTo>
                    <a:pt x="38" y="17"/>
                  </a:lnTo>
                  <a:lnTo>
                    <a:pt x="50" y="59"/>
                  </a:lnTo>
                  <a:lnTo>
                    <a:pt x="62" y="8"/>
                  </a:lnTo>
                  <a:lnTo>
                    <a:pt x="74" y="68"/>
                  </a:lnTo>
                  <a:lnTo>
                    <a:pt x="87" y="17"/>
                  </a:lnTo>
                  <a:lnTo>
                    <a:pt x="99" y="51"/>
                  </a:lnTo>
                  <a:lnTo>
                    <a:pt x="111" y="25"/>
                  </a:lnTo>
                  <a:lnTo>
                    <a:pt x="123" y="42"/>
                  </a:lnTo>
                  <a:lnTo>
                    <a:pt x="137" y="8"/>
                  </a:lnTo>
                  <a:lnTo>
                    <a:pt x="149" y="68"/>
                  </a:lnTo>
                  <a:lnTo>
                    <a:pt x="161" y="0"/>
                  </a:lnTo>
                  <a:lnTo>
                    <a:pt x="173" y="59"/>
                  </a:lnTo>
                  <a:lnTo>
                    <a:pt x="185" y="17"/>
                  </a:lnTo>
                  <a:lnTo>
                    <a:pt x="197" y="42"/>
                  </a:lnTo>
                  <a:lnTo>
                    <a:pt x="210" y="25"/>
                  </a:lnTo>
                  <a:lnTo>
                    <a:pt x="222" y="3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1" name="Freeform 611"/>
            <p:cNvSpPr>
              <a:spLocks/>
            </p:cNvSpPr>
            <p:nvPr/>
          </p:nvSpPr>
          <p:spPr bwMode="auto">
            <a:xfrm>
              <a:off x="2432" y="1660"/>
              <a:ext cx="222" cy="85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2" y="42"/>
                </a:cxn>
                <a:cxn ang="0">
                  <a:pos x="26" y="59"/>
                </a:cxn>
                <a:cxn ang="0">
                  <a:pos x="38" y="34"/>
                </a:cxn>
                <a:cxn ang="0">
                  <a:pos x="51" y="76"/>
                </a:cxn>
                <a:cxn ang="0">
                  <a:pos x="63" y="25"/>
                </a:cxn>
                <a:cxn ang="0">
                  <a:pos x="75" y="85"/>
                </a:cxn>
                <a:cxn ang="0">
                  <a:pos x="87" y="34"/>
                </a:cxn>
                <a:cxn ang="0">
                  <a:pos x="99" y="68"/>
                </a:cxn>
                <a:cxn ang="0">
                  <a:pos x="111" y="42"/>
                </a:cxn>
                <a:cxn ang="0">
                  <a:pos x="123" y="59"/>
                </a:cxn>
                <a:cxn ang="0">
                  <a:pos x="137" y="25"/>
                </a:cxn>
                <a:cxn ang="0">
                  <a:pos x="149" y="85"/>
                </a:cxn>
                <a:cxn ang="0">
                  <a:pos x="161" y="0"/>
                </a:cxn>
                <a:cxn ang="0">
                  <a:pos x="173" y="85"/>
                </a:cxn>
                <a:cxn ang="0">
                  <a:pos x="186" y="34"/>
                </a:cxn>
                <a:cxn ang="0">
                  <a:pos x="198" y="59"/>
                </a:cxn>
                <a:cxn ang="0">
                  <a:pos x="210" y="42"/>
                </a:cxn>
                <a:cxn ang="0">
                  <a:pos x="222" y="51"/>
                </a:cxn>
              </a:cxnLst>
              <a:rect l="0" t="0" r="r" b="b"/>
              <a:pathLst>
                <a:path w="222" h="85">
                  <a:moveTo>
                    <a:pt x="0" y="51"/>
                  </a:moveTo>
                  <a:lnTo>
                    <a:pt x="12" y="42"/>
                  </a:lnTo>
                  <a:lnTo>
                    <a:pt x="26" y="59"/>
                  </a:lnTo>
                  <a:lnTo>
                    <a:pt x="38" y="34"/>
                  </a:lnTo>
                  <a:lnTo>
                    <a:pt x="51" y="76"/>
                  </a:lnTo>
                  <a:lnTo>
                    <a:pt x="63" y="25"/>
                  </a:lnTo>
                  <a:lnTo>
                    <a:pt x="75" y="85"/>
                  </a:lnTo>
                  <a:lnTo>
                    <a:pt x="87" y="34"/>
                  </a:lnTo>
                  <a:lnTo>
                    <a:pt x="99" y="68"/>
                  </a:lnTo>
                  <a:lnTo>
                    <a:pt x="111" y="42"/>
                  </a:lnTo>
                  <a:lnTo>
                    <a:pt x="123" y="59"/>
                  </a:lnTo>
                  <a:lnTo>
                    <a:pt x="137" y="25"/>
                  </a:lnTo>
                  <a:lnTo>
                    <a:pt x="149" y="85"/>
                  </a:lnTo>
                  <a:lnTo>
                    <a:pt x="161" y="0"/>
                  </a:lnTo>
                  <a:lnTo>
                    <a:pt x="173" y="85"/>
                  </a:lnTo>
                  <a:lnTo>
                    <a:pt x="186" y="34"/>
                  </a:lnTo>
                  <a:lnTo>
                    <a:pt x="198" y="59"/>
                  </a:lnTo>
                  <a:lnTo>
                    <a:pt x="210" y="42"/>
                  </a:lnTo>
                  <a:lnTo>
                    <a:pt x="222" y="5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2" name="Freeform 612"/>
            <p:cNvSpPr>
              <a:spLocks/>
            </p:cNvSpPr>
            <p:nvPr/>
          </p:nvSpPr>
          <p:spPr bwMode="auto">
            <a:xfrm>
              <a:off x="2654" y="1759"/>
              <a:ext cx="222" cy="10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0"/>
                </a:cxn>
                <a:cxn ang="0">
                  <a:pos x="26" y="68"/>
                </a:cxn>
                <a:cxn ang="0">
                  <a:pos x="38" y="41"/>
                </a:cxn>
                <a:cxn ang="0">
                  <a:pos x="50" y="84"/>
                </a:cxn>
                <a:cxn ang="0">
                  <a:pos x="62" y="34"/>
                </a:cxn>
                <a:cxn ang="0">
                  <a:pos x="74" y="93"/>
                </a:cxn>
                <a:cxn ang="0">
                  <a:pos x="87" y="41"/>
                </a:cxn>
                <a:cxn ang="0">
                  <a:pos x="99" y="75"/>
                </a:cxn>
                <a:cxn ang="0">
                  <a:pos x="111" y="50"/>
                </a:cxn>
                <a:cxn ang="0">
                  <a:pos x="123" y="68"/>
                </a:cxn>
                <a:cxn ang="0">
                  <a:pos x="137" y="34"/>
                </a:cxn>
                <a:cxn ang="0">
                  <a:pos x="149" y="93"/>
                </a:cxn>
                <a:cxn ang="0">
                  <a:pos x="161" y="0"/>
                </a:cxn>
                <a:cxn ang="0">
                  <a:pos x="173" y="109"/>
                </a:cxn>
                <a:cxn ang="0">
                  <a:pos x="185" y="41"/>
                </a:cxn>
                <a:cxn ang="0">
                  <a:pos x="197" y="68"/>
                </a:cxn>
                <a:cxn ang="0">
                  <a:pos x="210" y="50"/>
                </a:cxn>
                <a:cxn ang="0">
                  <a:pos x="222" y="59"/>
                </a:cxn>
              </a:cxnLst>
              <a:rect l="0" t="0" r="r" b="b"/>
              <a:pathLst>
                <a:path w="222" h="109">
                  <a:moveTo>
                    <a:pt x="0" y="59"/>
                  </a:moveTo>
                  <a:lnTo>
                    <a:pt x="12" y="50"/>
                  </a:lnTo>
                  <a:lnTo>
                    <a:pt x="26" y="68"/>
                  </a:lnTo>
                  <a:lnTo>
                    <a:pt x="38" y="41"/>
                  </a:lnTo>
                  <a:lnTo>
                    <a:pt x="50" y="84"/>
                  </a:lnTo>
                  <a:lnTo>
                    <a:pt x="62" y="34"/>
                  </a:lnTo>
                  <a:lnTo>
                    <a:pt x="74" y="93"/>
                  </a:lnTo>
                  <a:lnTo>
                    <a:pt x="87" y="41"/>
                  </a:lnTo>
                  <a:lnTo>
                    <a:pt x="99" y="75"/>
                  </a:lnTo>
                  <a:lnTo>
                    <a:pt x="111" y="50"/>
                  </a:lnTo>
                  <a:lnTo>
                    <a:pt x="123" y="68"/>
                  </a:lnTo>
                  <a:lnTo>
                    <a:pt x="137" y="34"/>
                  </a:lnTo>
                  <a:lnTo>
                    <a:pt x="149" y="93"/>
                  </a:lnTo>
                  <a:lnTo>
                    <a:pt x="161" y="0"/>
                  </a:lnTo>
                  <a:lnTo>
                    <a:pt x="173" y="109"/>
                  </a:lnTo>
                  <a:lnTo>
                    <a:pt x="185" y="41"/>
                  </a:lnTo>
                  <a:lnTo>
                    <a:pt x="197" y="68"/>
                  </a:lnTo>
                  <a:lnTo>
                    <a:pt x="210" y="50"/>
                  </a:lnTo>
                  <a:lnTo>
                    <a:pt x="222" y="5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3" name="Freeform 613"/>
            <p:cNvSpPr>
              <a:spLocks/>
            </p:cNvSpPr>
            <p:nvPr/>
          </p:nvSpPr>
          <p:spPr bwMode="auto">
            <a:xfrm>
              <a:off x="2432" y="1775"/>
              <a:ext cx="222" cy="7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2" y="34"/>
                </a:cxn>
                <a:cxn ang="0">
                  <a:pos x="26" y="52"/>
                </a:cxn>
                <a:cxn ang="0">
                  <a:pos x="38" y="25"/>
                </a:cxn>
                <a:cxn ang="0">
                  <a:pos x="51" y="68"/>
                </a:cxn>
                <a:cxn ang="0">
                  <a:pos x="63" y="18"/>
                </a:cxn>
                <a:cxn ang="0">
                  <a:pos x="75" y="77"/>
                </a:cxn>
                <a:cxn ang="0">
                  <a:pos x="87" y="25"/>
                </a:cxn>
                <a:cxn ang="0">
                  <a:pos x="99" y="59"/>
                </a:cxn>
                <a:cxn ang="0">
                  <a:pos x="111" y="34"/>
                </a:cxn>
                <a:cxn ang="0">
                  <a:pos x="123" y="52"/>
                </a:cxn>
                <a:cxn ang="0">
                  <a:pos x="137" y="18"/>
                </a:cxn>
                <a:cxn ang="0">
                  <a:pos x="149" y="77"/>
                </a:cxn>
                <a:cxn ang="0">
                  <a:pos x="161" y="0"/>
                </a:cxn>
                <a:cxn ang="0">
                  <a:pos x="173" y="77"/>
                </a:cxn>
                <a:cxn ang="0">
                  <a:pos x="186" y="25"/>
                </a:cxn>
                <a:cxn ang="0">
                  <a:pos x="198" y="52"/>
                </a:cxn>
                <a:cxn ang="0">
                  <a:pos x="210" y="34"/>
                </a:cxn>
                <a:cxn ang="0">
                  <a:pos x="222" y="43"/>
                </a:cxn>
              </a:cxnLst>
              <a:rect l="0" t="0" r="r" b="b"/>
              <a:pathLst>
                <a:path w="222" h="77">
                  <a:moveTo>
                    <a:pt x="0" y="43"/>
                  </a:moveTo>
                  <a:lnTo>
                    <a:pt x="12" y="34"/>
                  </a:lnTo>
                  <a:lnTo>
                    <a:pt x="26" y="52"/>
                  </a:lnTo>
                  <a:lnTo>
                    <a:pt x="38" y="25"/>
                  </a:lnTo>
                  <a:lnTo>
                    <a:pt x="51" y="68"/>
                  </a:lnTo>
                  <a:lnTo>
                    <a:pt x="63" y="18"/>
                  </a:lnTo>
                  <a:lnTo>
                    <a:pt x="75" y="77"/>
                  </a:lnTo>
                  <a:lnTo>
                    <a:pt x="87" y="25"/>
                  </a:lnTo>
                  <a:lnTo>
                    <a:pt x="99" y="59"/>
                  </a:lnTo>
                  <a:lnTo>
                    <a:pt x="111" y="34"/>
                  </a:lnTo>
                  <a:lnTo>
                    <a:pt x="123" y="52"/>
                  </a:lnTo>
                  <a:lnTo>
                    <a:pt x="137" y="18"/>
                  </a:lnTo>
                  <a:lnTo>
                    <a:pt x="149" y="77"/>
                  </a:lnTo>
                  <a:lnTo>
                    <a:pt x="161" y="0"/>
                  </a:lnTo>
                  <a:lnTo>
                    <a:pt x="173" y="77"/>
                  </a:lnTo>
                  <a:lnTo>
                    <a:pt x="186" y="25"/>
                  </a:lnTo>
                  <a:lnTo>
                    <a:pt x="198" y="52"/>
                  </a:lnTo>
                  <a:lnTo>
                    <a:pt x="210" y="34"/>
                  </a:lnTo>
                  <a:lnTo>
                    <a:pt x="222" y="4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4" name="Line 614"/>
            <p:cNvSpPr>
              <a:spLocks noChangeShapeType="1"/>
            </p:cNvSpPr>
            <p:nvPr/>
          </p:nvSpPr>
          <p:spPr bwMode="auto">
            <a:xfrm>
              <a:off x="2453" y="1279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5" name="Freeform 615"/>
            <p:cNvSpPr>
              <a:spLocks/>
            </p:cNvSpPr>
            <p:nvPr/>
          </p:nvSpPr>
          <p:spPr bwMode="auto">
            <a:xfrm>
              <a:off x="2872" y="1245"/>
              <a:ext cx="64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4"/>
                </a:cxn>
                <a:cxn ang="0">
                  <a:pos x="0" y="66"/>
                </a:cxn>
                <a:cxn ang="0">
                  <a:pos x="33" y="34"/>
                </a:cxn>
                <a:cxn ang="0">
                  <a:pos x="0" y="0"/>
                </a:cxn>
              </a:cxnLst>
              <a:rect l="0" t="0" r="r" b="b"/>
              <a:pathLst>
                <a:path w="64" h="66">
                  <a:moveTo>
                    <a:pt x="0" y="0"/>
                  </a:moveTo>
                  <a:lnTo>
                    <a:pt x="64" y="34"/>
                  </a:lnTo>
                  <a:lnTo>
                    <a:pt x="0" y="66"/>
                  </a:lnTo>
                  <a:lnTo>
                    <a:pt x="3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6" name="Oval 616"/>
            <p:cNvSpPr>
              <a:spLocks noChangeArrowheads="1"/>
            </p:cNvSpPr>
            <p:nvPr/>
          </p:nvSpPr>
          <p:spPr bwMode="auto">
            <a:xfrm>
              <a:off x="2895" y="2457"/>
              <a:ext cx="1054" cy="109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7" name="Freeform 617"/>
            <p:cNvSpPr>
              <a:spLocks/>
            </p:cNvSpPr>
            <p:nvPr/>
          </p:nvSpPr>
          <p:spPr bwMode="auto">
            <a:xfrm>
              <a:off x="2888" y="2450"/>
              <a:ext cx="1067" cy="1103"/>
            </a:xfrm>
            <a:custGeom>
              <a:avLst/>
              <a:gdLst/>
              <a:ahLst/>
              <a:cxnLst>
                <a:cxn ang="0">
                  <a:pos x="5" y="636"/>
                </a:cxn>
                <a:cxn ang="0">
                  <a:pos x="52" y="792"/>
                </a:cxn>
                <a:cxn ang="0">
                  <a:pos x="105" y="881"/>
                </a:cxn>
                <a:cxn ang="0">
                  <a:pos x="194" y="976"/>
                </a:cxn>
                <a:cxn ang="0">
                  <a:pos x="324" y="1060"/>
                </a:cxn>
                <a:cxn ang="0">
                  <a:pos x="450" y="1096"/>
                </a:cxn>
                <a:cxn ang="0">
                  <a:pos x="559" y="1101"/>
                </a:cxn>
                <a:cxn ang="0">
                  <a:pos x="691" y="1078"/>
                </a:cxn>
                <a:cxn ang="0">
                  <a:pos x="809" y="1023"/>
                </a:cxn>
                <a:cxn ang="0">
                  <a:pos x="911" y="942"/>
                </a:cxn>
                <a:cxn ang="0">
                  <a:pos x="989" y="836"/>
                </a:cxn>
                <a:cxn ang="0">
                  <a:pos x="1042" y="715"/>
                </a:cxn>
                <a:cxn ang="0">
                  <a:pos x="1065" y="578"/>
                </a:cxn>
                <a:cxn ang="0">
                  <a:pos x="1060" y="466"/>
                </a:cxn>
                <a:cxn ang="0">
                  <a:pos x="1025" y="335"/>
                </a:cxn>
                <a:cxn ang="0">
                  <a:pos x="944" y="201"/>
                </a:cxn>
                <a:cxn ang="0">
                  <a:pos x="852" y="109"/>
                </a:cxn>
                <a:cxn ang="0">
                  <a:pos x="765" y="54"/>
                </a:cxn>
                <a:cxn ang="0">
                  <a:pos x="615" y="5"/>
                </a:cxn>
                <a:cxn ang="0">
                  <a:pos x="480" y="2"/>
                </a:cxn>
                <a:cxn ang="0">
                  <a:pos x="374" y="23"/>
                </a:cxn>
                <a:cxn ang="0">
                  <a:pos x="256" y="81"/>
                </a:cxn>
                <a:cxn ang="0">
                  <a:pos x="138" y="179"/>
                </a:cxn>
                <a:cxn ang="0">
                  <a:pos x="62" y="288"/>
                </a:cxn>
                <a:cxn ang="0">
                  <a:pos x="15" y="414"/>
                </a:cxn>
                <a:cxn ang="0">
                  <a:pos x="0" y="523"/>
                </a:cxn>
                <a:cxn ang="0">
                  <a:pos x="15" y="496"/>
                </a:cxn>
                <a:cxn ang="0">
                  <a:pos x="36" y="390"/>
                </a:cxn>
                <a:cxn ang="0">
                  <a:pos x="88" y="272"/>
                </a:cxn>
                <a:cxn ang="0">
                  <a:pos x="183" y="154"/>
                </a:cxn>
                <a:cxn ang="0">
                  <a:pos x="286" y="79"/>
                </a:cxn>
                <a:cxn ang="0">
                  <a:pos x="403" y="31"/>
                </a:cxn>
                <a:cxn ang="0">
                  <a:pos x="506" y="14"/>
                </a:cxn>
                <a:cxn ang="0">
                  <a:pos x="663" y="31"/>
                </a:cxn>
                <a:cxn ang="0">
                  <a:pos x="781" y="77"/>
                </a:cxn>
                <a:cxn ang="0">
                  <a:pos x="862" y="136"/>
                </a:cxn>
                <a:cxn ang="0">
                  <a:pos x="964" y="251"/>
                </a:cxn>
                <a:cxn ang="0">
                  <a:pos x="1029" y="390"/>
                </a:cxn>
                <a:cxn ang="0">
                  <a:pos x="1049" y="496"/>
                </a:cxn>
                <a:cxn ang="0">
                  <a:pos x="1049" y="607"/>
                </a:cxn>
                <a:cxn ang="0">
                  <a:pos x="1011" y="761"/>
                </a:cxn>
                <a:cxn ang="0">
                  <a:pos x="964" y="852"/>
                </a:cxn>
                <a:cxn ang="0">
                  <a:pos x="881" y="949"/>
                </a:cxn>
                <a:cxn ang="0">
                  <a:pos x="781" y="1024"/>
                </a:cxn>
                <a:cxn ang="0">
                  <a:pos x="663" y="1071"/>
                </a:cxn>
                <a:cxn ang="0">
                  <a:pos x="533" y="1089"/>
                </a:cxn>
                <a:cxn ang="0">
                  <a:pos x="428" y="1078"/>
                </a:cxn>
                <a:cxn ang="0">
                  <a:pos x="308" y="1035"/>
                </a:cxn>
                <a:cxn ang="0">
                  <a:pos x="183" y="949"/>
                </a:cxn>
                <a:cxn ang="0">
                  <a:pos x="102" y="852"/>
                </a:cxn>
                <a:cxn ang="0">
                  <a:pos x="45" y="736"/>
                </a:cxn>
                <a:cxn ang="0">
                  <a:pos x="15" y="607"/>
                </a:cxn>
              </a:cxnLst>
              <a:rect l="0" t="0" r="r" b="b"/>
              <a:pathLst>
                <a:path w="1067" h="1103">
                  <a:moveTo>
                    <a:pt x="0" y="552"/>
                  </a:moveTo>
                  <a:lnTo>
                    <a:pt x="0" y="578"/>
                  </a:lnTo>
                  <a:lnTo>
                    <a:pt x="2" y="607"/>
                  </a:lnTo>
                  <a:lnTo>
                    <a:pt x="5" y="636"/>
                  </a:lnTo>
                  <a:lnTo>
                    <a:pt x="15" y="689"/>
                  </a:lnTo>
                  <a:lnTo>
                    <a:pt x="22" y="715"/>
                  </a:lnTo>
                  <a:lnTo>
                    <a:pt x="31" y="740"/>
                  </a:lnTo>
                  <a:lnTo>
                    <a:pt x="52" y="792"/>
                  </a:lnTo>
                  <a:lnTo>
                    <a:pt x="64" y="815"/>
                  </a:lnTo>
                  <a:lnTo>
                    <a:pt x="78" y="836"/>
                  </a:lnTo>
                  <a:lnTo>
                    <a:pt x="92" y="860"/>
                  </a:lnTo>
                  <a:lnTo>
                    <a:pt x="105" y="881"/>
                  </a:lnTo>
                  <a:lnTo>
                    <a:pt x="121" y="903"/>
                  </a:lnTo>
                  <a:lnTo>
                    <a:pt x="156" y="942"/>
                  </a:lnTo>
                  <a:lnTo>
                    <a:pt x="173" y="960"/>
                  </a:lnTo>
                  <a:lnTo>
                    <a:pt x="194" y="976"/>
                  </a:lnTo>
                  <a:lnTo>
                    <a:pt x="235" y="1008"/>
                  </a:lnTo>
                  <a:lnTo>
                    <a:pt x="256" y="1023"/>
                  </a:lnTo>
                  <a:lnTo>
                    <a:pt x="301" y="1049"/>
                  </a:lnTo>
                  <a:lnTo>
                    <a:pt x="324" y="1060"/>
                  </a:lnTo>
                  <a:lnTo>
                    <a:pt x="374" y="1078"/>
                  </a:lnTo>
                  <a:lnTo>
                    <a:pt x="400" y="1085"/>
                  </a:lnTo>
                  <a:lnTo>
                    <a:pt x="424" y="1092"/>
                  </a:lnTo>
                  <a:lnTo>
                    <a:pt x="450" y="1096"/>
                  </a:lnTo>
                  <a:lnTo>
                    <a:pt x="480" y="1100"/>
                  </a:lnTo>
                  <a:lnTo>
                    <a:pt x="506" y="1101"/>
                  </a:lnTo>
                  <a:lnTo>
                    <a:pt x="533" y="1103"/>
                  </a:lnTo>
                  <a:lnTo>
                    <a:pt x="559" y="1101"/>
                  </a:lnTo>
                  <a:lnTo>
                    <a:pt x="587" y="1100"/>
                  </a:lnTo>
                  <a:lnTo>
                    <a:pt x="641" y="1092"/>
                  </a:lnTo>
                  <a:lnTo>
                    <a:pt x="667" y="1085"/>
                  </a:lnTo>
                  <a:lnTo>
                    <a:pt x="691" y="1078"/>
                  </a:lnTo>
                  <a:lnTo>
                    <a:pt x="739" y="1060"/>
                  </a:lnTo>
                  <a:lnTo>
                    <a:pt x="765" y="1049"/>
                  </a:lnTo>
                  <a:lnTo>
                    <a:pt x="788" y="1035"/>
                  </a:lnTo>
                  <a:lnTo>
                    <a:pt x="809" y="1023"/>
                  </a:lnTo>
                  <a:lnTo>
                    <a:pt x="831" y="1008"/>
                  </a:lnTo>
                  <a:lnTo>
                    <a:pt x="852" y="992"/>
                  </a:lnTo>
                  <a:lnTo>
                    <a:pt x="892" y="960"/>
                  </a:lnTo>
                  <a:lnTo>
                    <a:pt x="911" y="942"/>
                  </a:lnTo>
                  <a:lnTo>
                    <a:pt x="928" y="922"/>
                  </a:lnTo>
                  <a:lnTo>
                    <a:pt x="959" y="881"/>
                  </a:lnTo>
                  <a:lnTo>
                    <a:pt x="975" y="860"/>
                  </a:lnTo>
                  <a:lnTo>
                    <a:pt x="989" y="836"/>
                  </a:lnTo>
                  <a:lnTo>
                    <a:pt x="1001" y="815"/>
                  </a:lnTo>
                  <a:lnTo>
                    <a:pt x="1015" y="792"/>
                  </a:lnTo>
                  <a:lnTo>
                    <a:pt x="1025" y="765"/>
                  </a:lnTo>
                  <a:lnTo>
                    <a:pt x="1042" y="715"/>
                  </a:lnTo>
                  <a:lnTo>
                    <a:pt x="1049" y="689"/>
                  </a:lnTo>
                  <a:lnTo>
                    <a:pt x="1056" y="663"/>
                  </a:lnTo>
                  <a:lnTo>
                    <a:pt x="1063" y="607"/>
                  </a:lnTo>
                  <a:lnTo>
                    <a:pt x="1065" y="578"/>
                  </a:lnTo>
                  <a:lnTo>
                    <a:pt x="1067" y="552"/>
                  </a:lnTo>
                  <a:lnTo>
                    <a:pt x="1065" y="523"/>
                  </a:lnTo>
                  <a:lnTo>
                    <a:pt x="1063" y="496"/>
                  </a:lnTo>
                  <a:lnTo>
                    <a:pt x="1060" y="466"/>
                  </a:lnTo>
                  <a:lnTo>
                    <a:pt x="1056" y="439"/>
                  </a:lnTo>
                  <a:lnTo>
                    <a:pt x="1049" y="414"/>
                  </a:lnTo>
                  <a:lnTo>
                    <a:pt x="1042" y="387"/>
                  </a:lnTo>
                  <a:lnTo>
                    <a:pt x="1025" y="335"/>
                  </a:lnTo>
                  <a:lnTo>
                    <a:pt x="1015" y="312"/>
                  </a:lnTo>
                  <a:lnTo>
                    <a:pt x="989" y="265"/>
                  </a:lnTo>
                  <a:lnTo>
                    <a:pt x="975" y="244"/>
                  </a:lnTo>
                  <a:lnTo>
                    <a:pt x="944" y="201"/>
                  </a:lnTo>
                  <a:lnTo>
                    <a:pt x="928" y="179"/>
                  </a:lnTo>
                  <a:lnTo>
                    <a:pt x="911" y="161"/>
                  </a:lnTo>
                  <a:lnTo>
                    <a:pt x="873" y="125"/>
                  </a:lnTo>
                  <a:lnTo>
                    <a:pt x="852" y="109"/>
                  </a:lnTo>
                  <a:lnTo>
                    <a:pt x="831" y="95"/>
                  </a:lnTo>
                  <a:lnTo>
                    <a:pt x="809" y="81"/>
                  </a:lnTo>
                  <a:lnTo>
                    <a:pt x="788" y="66"/>
                  </a:lnTo>
                  <a:lnTo>
                    <a:pt x="765" y="54"/>
                  </a:lnTo>
                  <a:lnTo>
                    <a:pt x="715" y="32"/>
                  </a:lnTo>
                  <a:lnTo>
                    <a:pt x="691" y="23"/>
                  </a:lnTo>
                  <a:lnTo>
                    <a:pt x="667" y="16"/>
                  </a:lnTo>
                  <a:lnTo>
                    <a:pt x="615" y="5"/>
                  </a:lnTo>
                  <a:lnTo>
                    <a:pt x="587" y="2"/>
                  </a:lnTo>
                  <a:lnTo>
                    <a:pt x="559" y="0"/>
                  </a:lnTo>
                  <a:lnTo>
                    <a:pt x="506" y="0"/>
                  </a:lnTo>
                  <a:lnTo>
                    <a:pt x="480" y="2"/>
                  </a:lnTo>
                  <a:lnTo>
                    <a:pt x="450" y="5"/>
                  </a:lnTo>
                  <a:lnTo>
                    <a:pt x="424" y="11"/>
                  </a:lnTo>
                  <a:lnTo>
                    <a:pt x="400" y="16"/>
                  </a:lnTo>
                  <a:lnTo>
                    <a:pt x="374" y="23"/>
                  </a:lnTo>
                  <a:lnTo>
                    <a:pt x="350" y="32"/>
                  </a:lnTo>
                  <a:lnTo>
                    <a:pt x="324" y="43"/>
                  </a:lnTo>
                  <a:lnTo>
                    <a:pt x="279" y="65"/>
                  </a:lnTo>
                  <a:lnTo>
                    <a:pt x="256" y="81"/>
                  </a:lnTo>
                  <a:lnTo>
                    <a:pt x="215" y="109"/>
                  </a:lnTo>
                  <a:lnTo>
                    <a:pt x="192" y="125"/>
                  </a:lnTo>
                  <a:lnTo>
                    <a:pt x="173" y="143"/>
                  </a:lnTo>
                  <a:lnTo>
                    <a:pt x="138" y="179"/>
                  </a:lnTo>
                  <a:lnTo>
                    <a:pt x="121" y="199"/>
                  </a:lnTo>
                  <a:lnTo>
                    <a:pt x="105" y="222"/>
                  </a:lnTo>
                  <a:lnTo>
                    <a:pt x="78" y="265"/>
                  </a:lnTo>
                  <a:lnTo>
                    <a:pt x="62" y="288"/>
                  </a:lnTo>
                  <a:lnTo>
                    <a:pt x="41" y="335"/>
                  </a:lnTo>
                  <a:lnTo>
                    <a:pt x="31" y="362"/>
                  </a:lnTo>
                  <a:lnTo>
                    <a:pt x="22" y="387"/>
                  </a:lnTo>
                  <a:lnTo>
                    <a:pt x="15" y="414"/>
                  </a:lnTo>
                  <a:lnTo>
                    <a:pt x="10" y="439"/>
                  </a:lnTo>
                  <a:lnTo>
                    <a:pt x="5" y="466"/>
                  </a:lnTo>
                  <a:lnTo>
                    <a:pt x="2" y="496"/>
                  </a:lnTo>
                  <a:lnTo>
                    <a:pt x="0" y="523"/>
                  </a:lnTo>
                  <a:lnTo>
                    <a:pt x="0" y="552"/>
                  </a:lnTo>
                  <a:lnTo>
                    <a:pt x="14" y="552"/>
                  </a:lnTo>
                  <a:lnTo>
                    <a:pt x="14" y="523"/>
                  </a:lnTo>
                  <a:lnTo>
                    <a:pt x="15" y="496"/>
                  </a:lnTo>
                  <a:lnTo>
                    <a:pt x="19" y="469"/>
                  </a:lnTo>
                  <a:lnTo>
                    <a:pt x="24" y="442"/>
                  </a:lnTo>
                  <a:lnTo>
                    <a:pt x="29" y="417"/>
                  </a:lnTo>
                  <a:lnTo>
                    <a:pt x="36" y="390"/>
                  </a:lnTo>
                  <a:lnTo>
                    <a:pt x="45" y="365"/>
                  </a:lnTo>
                  <a:lnTo>
                    <a:pt x="55" y="342"/>
                  </a:lnTo>
                  <a:lnTo>
                    <a:pt x="76" y="296"/>
                  </a:lnTo>
                  <a:lnTo>
                    <a:pt x="88" y="272"/>
                  </a:lnTo>
                  <a:lnTo>
                    <a:pt x="116" y="229"/>
                  </a:lnTo>
                  <a:lnTo>
                    <a:pt x="131" y="210"/>
                  </a:lnTo>
                  <a:lnTo>
                    <a:pt x="149" y="190"/>
                  </a:lnTo>
                  <a:lnTo>
                    <a:pt x="183" y="154"/>
                  </a:lnTo>
                  <a:lnTo>
                    <a:pt x="202" y="136"/>
                  </a:lnTo>
                  <a:lnTo>
                    <a:pt x="221" y="120"/>
                  </a:lnTo>
                  <a:lnTo>
                    <a:pt x="263" y="91"/>
                  </a:lnTo>
                  <a:lnTo>
                    <a:pt x="286" y="79"/>
                  </a:lnTo>
                  <a:lnTo>
                    <a:pt x="331" y="57"/>
                  </a:lnTo>
                  <a:lnTo>
                    <a:pt x="353" y="47"/>
                  </a:lnTo>
                  <a:lnTo>
                    <a:pt x="377" y="38"/>
                  </a:lnTo>
                  <a:lnTo>
                    <a:pt x="403" y="31"/>
                  </a:lnTo>
                  <a:lnTo>
                    <a:pt x="428" y="25"/>
                  </a:lnTo>
                  <a:lnTo>
                    <a:pt x="454" y="20"/>
                  </a:lnTo>
                  <a:lnTo>
                    <a:pt x="480" y="16"/>
                  </a:lnTo>
                  <a:lnTo>
                    <a:pt x="506" y="14"/>
                  </a:lnTo>
                  <a:lnTo>
                    <a:pt x="559" y="14"/>
                  </a:lnTo>
                  <a:lnTo>
                    <a:pt x="587" y="16"/>
                  </a:lnTo>
                  <a:lnTo>
                    <a:pt x="611" y="20"/>
                  </a:lnTo>
                  <a:lnTo>
                    <a:pt x="663" y="31"/>
                  </a:lnTo>
                  <a:lnTo>
                    <a:pt x="687" y="38"/>
                  </a:lnTo>
                  <a:lnTo>
                    <a:pt x="712" y="47"/>
                  </a:lnTo>
                  <a:lnTo>
                    <a:pt x="758" y="68"/>
                  </a:lnTo>
                  <a:lnTo>
                    <a:pt x="781" y="77"/>
                  </a:lnTo>
                  <a:lnTo>
                    <a:pt x="802" y="91"/>
                  </a:lnTo>
                  <a:lnTo>
                    <a:pt x="824" y="106"/>
                  </a:lnTo>
                  <a:lnTo>
                    <a:pt x="845" y="120"/>
                  </a:lnTo>
                  <a:lnTo>
                    <a:pt x="862" y="136"/>
                  </a:lnTo>
                  <a:lnTo>
                    <a:pt x="900" y="172"/>
                  </a:lnTo>
                  <a:lnTo>
                    <a:pt x="918" y="190"/>
                  </a:lnTo>
                  <a:lnTo>
                    <a:pt x="933" y="208"/>
                  </a:lnTo>
                  <a:lnTo>
                    <a:pt x="964" y="251"/>
                  </a:lnTo>
                  <a:lnTo>
                    <a:pt x="978" y="272"/>
                  </a:lnTo>
                  <a:lnTo>
                    <a:pt x="1001" y="319"/>
                  </a:lnTo>
                  <a:lnTo>
                    <a:pt x="1011" y="342"/>
                  </a:lnTo>
                  <a:lnTo>
                    <a:pt x="1029" y="390"/>
                  </a:lnTo>
                  <a:lnTo>
                    <a:pt x="1035" y="417"/>
                  </a:lnTo>
                  <a:lnTo>
                    <a:pt x="1042" y="442"/>
                  </a:lnTo>
                  <a:lnTo>
                    <a:pt x="1046" y="469"/>
                  </a:lnTo>
                  <a:lnTo>
                    <a:pt x="1049" y="496"/>
                  </a:lnTo>
                  <a:lnTo>
                    <a:pt x="1051" y="523"/>
                  </a:lnTo>
                  <a:lnTo>
                    <a:pt x="1053" y="552"/>
                  </a:lnTo>
                  <a:lnTo>
                    <a:pt x="1051" y="578"/>
                  </a:lnTo>
                  <a:lnTo>
                    <a:pt x="1049" y="607"/>
                  </a:lnTo>
                  <a:lnTo>
                    <a:pt x="1042" y="659"/>
                  </a:lnTo>
                  <a:lnTo>
                    <a:pt x="1035" y="686"/>
                  </a:lnTo>
                  <a:lnTo>
                    <a:pt x="1029" y="711"/>
                  </a:lnTo>
                  <a:lnTo>
                    <a:pt x="1011" y="761"/>
                  </a:lnTo>
                  <a:lnTo>
                    <a:pt x="1001" y="784"/>
                  </a:lnTo>
                  <a:lnTo>
                    <a:pt x="990" y="808"/>
                  </a:lnTo>
                  <a:lnTo>
                    <a:pt x="978" y="829"/>
                  </a:lnTo>
                  <a:lnTo>
                    <a:pt x="964" y="852"/>
                  </a:lnTo>
                  <a:lnTo>
                    <a:pt x="949" y="874"/>
                  </a:lnTo>
                  <a:lnTo>
                    <a:pt x="918" y="912"/>
                  </a:lnTo>
                  <a:lnTo>
                    <a:pt x="900" y="931"/>
                  </a:lnTo>
                  <a:lnTo>
                    <a:pt x="881" y="949"/>
                  </a:lnTo>
                  <a:lnTo>
                    <a:pt x="845" y="981"/>
                  </a:lnTo>
                  <a:lnTo>
                    <a:pt x="824" y="997"/>
                  </a:lnTo>
                  <a:lnTo>
                    <a:pt x="802" y="1012"/>
                  </a:lnTo>
                  <a:lnTo>
                    <a:pt x="781" y="1024"/>
                  </a:lnTo>
                  <a:lnTo>
                    <a:pt x="758" y="1035"/>
                  </a:lnTo>
                  <a:lnTo>
                    <a:pt x="736" y="1046"/>
                  </a:lnTo>
                  <a:lnTo>
                    <a:pt x="687" y="1064"/>
                  </a:lnTo>
                  <a:lnTo>
                    <a:pt x="663" y="1071"/>
                  </a:lnTo>
                  <a:lnTo>
                    <a:pt x="637" y="1078"/>
                  </a:lnTo>
                  <a:lnTo>
                    <a:pt x="587" y="1085"/>
                  </a:lnTo>
                  <a:lnTo>
                    <a:pt x="559" y="1087"/>
                  </a:lnTo>
                  <a:lnTo>
                    <a:pt x="533" y="1089"/>
                  </a:lnTo>
                  <a:lnTo>
                    <a:pt x="506" y="1087"/>
                  </a:lnTo>
                  <a:lnTo>
                    <a:pt x="480" y="1085"/>
                  </a:lnTo>
                  <a:lnTo>
                    <a:pt x="454" y="1082"/>
                  </a:lnTo>
                  <a:lnTo>
                    <a:pt x="428" y="1078"/>
                  </a:lnTo>
                  <a:lnTo>
                    <a:pt x="403" y="1071"/>
                  </a:lnTo>
                  <a:lnTo>
                    <a:pt x="377" y="1064"/>
                  </a:lnTo>
                  <a:lnTo>
                    <a:pt x="331" y="1046"/>
                  </a:lnTo>
                  <a:lnTo>
                    <a:pt x="308" y="1035"/>
                  </a:lnTo>
                  <a:lnTo>
                    <a:pt x="263" y="1012"/>
                  </a:lnTo>
                  <a:lnTo>
                    <a:pt x="242" y="997"/>
                  </a:lnTo>
                  <a:lnTo>
                    <a:pt x="201" y="965"/>
                  </a:lnTo>
                  <a:lnTo>
                    <a:pt x="183" y="949"/>
                  </a:lnTo>
                  <a:lnTo>
                    <a:pt x="166" y="931"/>
                  </a:lnTo>
                  <a:lnTo>
                    <a:pt x="131" y="892"/>
                  </a:lnTo>
                  <a:lnTo>
                    <a:pt x="116" y="874"/>
                  </a:lnTo>
                  <a:lnTo>
                    <a:pt x="102" y="852"/>
                  </a:lnTo>
                  <a:lnTo>
                    <a:pt x="88" y="829"/>
                  </a:lnTo>
                  <a:lnTo>
                    <a:pt x="74" y="808"/>
                  </a:lnTo>
                  <a:lnTo>
                    <a:pt x="66" y="784"/>
                  </a:lnTo>
                  <a:lnTo>
                    <a:pt x="45" y="736"/>
                  </a:lnTo>
                  <a:lnTo>
                    <a:pt x="36" y="711"/>
                  </a:lnTo>
                  <a:lnTo>
                    <a:pt x="29" y="686"/>
                  </a:lnTo>
                  <a:lnTo>
                    <a:pt x="19" y="632"/>
                  </a:lnTo>
                  <a:lnTo>
                    <a:pt x="15" y="607"/>
                  </a:lnTo>
                  <a:lnTo>
                    <a:pt x="14" y="578"/>
                  </a:lnTo>
                  <a:lnTo>
                    <a:pt x="14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8" name="Oval 618"/>
            <p:cNvSpPr>
              <a:spLocks noChangeArrowheads="1"/>
            </p:cNvSpPr>
            <p:nvPr/>
          </p:nvSpPr>
          <p:spPr bwMode="auto">
            <a:xfrm>
              <a:off x="3607" y="2142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9" name="Oval 619"/>
            <p:cNvSpPr>
              <a:spLocks noChangeArrowheads="1"/>
            </p:cNvSpPr>
            <p:nvPr/>
          </p:nvSpPr>
          <p:spPr bwMode="auto">
            <a:xfrm>
              <a:off x="3681" y="2144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0" name="Oval 620"/>
            <p:cNvSpPr>
              <a:spLocks noChangeArrowheads="1"/>
            </p:cNvSpPr>
            <p:nvPr/>
          </p:nvSpPr>
          <p:spPr bwMode="auto">
            <a:xfrm>
              <a:off x="3759" y="2155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1" name="Oval 621"/>
            <p:cNvSpPr>
              <a:spLocks noChangeArrowheads="1"/>
            </p:cNvSpPr>
            <p:nvPr/>
          </p:nvSpPr>
          <p:spPr bwMode="auto">
            <a:xfrm>
              <a:off x="3833" y="2173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2" name="Oval 622"/>
            <p:cNvSpPr>
              <a:spLocks noChangeArrowheads="1"/>
            </p:cNvSpPr>
            <p:nvPr/>
          </p:nvSpPr>
          <p:spPr bwMode="auto">
            <a:xfrm>
              <a:off x="3904" y="2196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3" name="Oval 623"/>
            <p:cNvSpPr>
              <a:spLocks noChangeArrowheads="1"/>
            </p:cNvSpPr>
            <p:nvPr/>
          </p:nvSpPr>
          <p:spPr bwMode="auto">
            <a:xfrm>
              <a:off x="3974" y="2224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4" name="Oval 624"/>
            <p:cNvSpPr>
              <a:spLocks noChangeArrowheads="1"/>
            </p:cNvSpPr>
            <p:nvPr/>
          </p:nvSpPr>
          <p:spPr bwMode="auto">
            <a:xfrm>
              <a:off x="4041" y="2257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5" name="Oval 625"/>
            <p:cNvSpPr>
              <a:spLocks noChangeArrowheads="1"/>
            </p:cNvSpPr>
            <p:nvPr/>
          </p:nvSpPr>
          <p:spPr bwMode="auto">
            <a:xfrm>
              <a:off x="4100" y="2305"/>
              <a:ext cx="62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6" name="Oval 626"/>
            <p:cNvSpPr>
              <a:spLocks noChangeArrowheads="1"/>
            </p:cNvSpPr>
            <p:nvPr/>
          </p:nvSpPr>
          <p:spPr bwMode="auto">
            <a:xfrm>
              <a:off x="4159" y="2355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7" name="Oval 627"/>
            <p:cNvSpPr>
              <a:spLocks noChangeArrowheads="1"/>
            </p:cNvSpPr>
            <p:nvPr/>
          </p:nvSpPr>
          <p:spPr bwMode="auto">
            <a:xfrm>
              <a:off x="4211" y="2409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8" name="Oval 628"/>
            <p:cNvSpPr>
              <a:spLocks noChangeArrowheads="1"/>
            </p:cNvSpPr>
            <p:nvPr/>
          </p:nvSpPr>
          <p:spPr bwMode="auto">
            <a:xfrm>
              <a:off x="4263" y="2463"/>
              <a:ext cx="62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9" name="Oval 629"/>
            <p:cNvSpPr>
              <a:spLocks noChangeArrowheads="1"/>
            </p:cNvSpPr>
            <p:nvPr/>
          </p:nvSpPr>
          <p:spPr bwMode="auto">
            <a:xfrm>
              <a:off x="4303" y="2527"/>
              <a:ext cx="62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0" name="Oval 630"/>
            <p:cNvSpPr>
              <a:spLocks noChangeArrowheads="1"/>
            </p:cNvSpPr>
            <p:nvPr/>
          </p:nvSpPr>
          <p:spPr bwMode="auto">
            <a:xfrm>
              <a:off x="4339" y="2597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1" name="Oval 631"/>
            <p:cNvSpPr>
              <a:spLocks noChangeArrowheads="1"/>
            </p:cNvSpPr>
            <p:nvPr/>
          </p:nvSpPr>
          <p:spPr bwMode="auto">
            <a:xfrm>
              <a:off x="4375" y="266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2" name="Oval 632"/>
            <p:cNvSpPr>
              <a:spLocks noChangeArrowheads="1"/>
            </p:cNvSpPr>
            <p:nvPr/>
          </p:nvSpPr>
          <p:spPr bwMode="auto">
            <a:xfrm>
              <a:off x="4401" y="2753"/>
              <a:ext cx="65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3" name="Oval 633"/>
            <p:cNvSpPr>
              <a:spLocks noChangeArrowheads="1"/>
            </p:cNvSpPr>
            <p:nvPr/>
          </p:nvSpPr>
          <p:spPr bwMode="auto">
            <a:xfrm>
              <a:off x="4419" y="2833"/>
              <a:ext cx="64" cy="67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4" name="Oval 634"/>
            <p:cNvSpPr>
              <a:spLocks noChangeArrowheads="1"/>
            </p:cNvSpPr>
            <p:nvPr/>
          </p:nvSpPr>
          <p:spPr bwMode="auto">
            <a:xfrm>
              <a:off x="4429" y="2910"/>
              <a:ext cx="64" cy="67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5" name="Oval 635"/>
            <p:cNvSpPr>
              <a:spLocks noChangeArrowheads="1"/>
            </p:cNvSpPr>
            <p:nvPr/>
          </p:nvSpPr>
          <p:spPr bwMode="auto">
            <a:xfrm>
              <a:off x="4436" y="2986"/>
              <a:ext cx="62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6" name="Oval 636"/>
            <p:cNvSpPr>
              <a:spLocks noChangeArrowheads="1"/>
            </p:cNvSpPr>
            <p:nvPr/>
          </p:nvSpPr>
          <p:spPr bwMode="auto">
            <a:xfrm>
              <a:off x="3537" y="2144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7" name="Oval 637"/>
            <p:cNvSpPr>
              <a:spLocks noChangeArrowheads="1"/>
            </p:cNvSpPr>
            <p:nvPr/>
          </p:nvSpPr>
          <p:spPr bwMode="auto">
            <a:xfrm>
              <a:off x="3459" y="2155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8" name="Oval 638"/>
            <p:cNvSpPr>
              <a:spLocks noChangeArrowheads="1"/>
            </p:cNvSpPr>
            <p:nvPr/>
          </p:nvSpPr>
          <p:spPr bwMode="auto">
            <a:xfrm>
              <a:off x="3385" y="2173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9" name="Oval 639"/>
            <p:cNvSpPr>
              <a:spLocks noChangeArrowheads="1"/>
            </p:cNvSpPr>
            <p:nvPr/>
          </p:nvSpPr>
          <p:spPr bwMode="auto">
            <a:xfrm>
              <a:off x="3314" y="2196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0" name="Oval 640"/>
            <p:cNvSpPr>
              <a:spLocks noChangeArrowheads="1"/>
            </p:cNvSpPr>
            <p:nvPr/>
          </p:nvSpPr>
          <p:spPr bwMode="auto">
            <a:xfrm>
              <a:off x="3245" y="2224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1" name="Oval 641"/>
            <p:cNvSpPr>
              <a:spLocks noChangeArrowheads="1"/>
            </p:cNvSpPr>
            <p:nvPr/>
          </p:nvSpPr>
          <p:spPr bwMode="auto">
            <a:xfrm>
              <a:off x="3177" y="2257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2" name="Oval 642"/>
            <p:cNvSpPr>
              <a:spLocks noChangeArrowheads="1"/>
            </p:cNvSpPr>
            <p:nvPr/>
          </p:nvSpPr>
          <p:spPr bwMode="auto">
            <a:xfrm>
              <a:off x="3120" y="2305"/>
              <a:ext cx="62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3" name="Oval 643"/>
            <p:cNvSpPr>
              <a:spLocks noChangeArrowheads="1"/>
            </p:cNvSpPr>
            <p:nvPr/>
          </p:nvSpPr>
          <p:spPr bwMode="auto">
            <a:xfrm>
              <a:off x="3059" y="2355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4" name="Oval 644"/>
            <p:cNvSpPr>
              <a:spLocks noChangeArrowheads="1"/>
            </p:cNvSpPr>
            <p:nvPr/>
          </p:nvSpPr>
          <p:spPr bwMode="auto">
            <a:xfrm>
              <a:off x="3007" y="2409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5" name="Oval 645"/>
            <p:cNvSpPr>
              <a:spLocks noChangeArrowheads="1"/>
            </p:cNvSpPr>
            <p:nvPr/>
          </p:nvSpPr>
          <p:spPr bwMode="auto">
            <a:xfrm>
              <a:off x="2957" y="2463"/>
              <a:ext cx="62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6" name="Oval 646"/>
            <p:cNvSpPr>
              <a:spLocks noChangeArrowheads="1"/>
            </p:cNvSpPr>
            <p:nvPr/>
          </p:nvSpPr>
          <p:spPr bwMode="auto">
            <a:xfrm>
              <a:off x="2917" y="2527"/>
              <a:ext cx="63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7" name="Oval 647"/>
            <p:cNvSpPr>
              <a:spLocks noChangeArrowheads="1"/>
            </p:cNvSpPr>
            <p:nvPr/>
          </p:nvSpPr>
          <p:spPr bwMode="auto">
            <a:xfrm>
              <a:off x="2879" y="2597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8" name="Oval 648"/>
            <p:cNvSpPr>
              <a:spLocks noChangeArrowheads="1"/>
            </p:cNvSpPr>
            <p:nvPr/>
          </p:nvSpPr>
          <p:spPr bwMode="auto">
            <a:xfrm>
              <a:off x="2844" y="2667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49" name="Oval 649"/>
            <p:cNvSpPr>
              <a:spLocks noChangeArrowheads="1"/>
            </p:cNvSpPr>
            <p:nvPr/>
          </p:nvSpPr>
          <p:spPr bwMode="auto">
            <a:xfrm>
              <a:off x="2817" y="2753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0" name="Oval 650"/>
            <p:cNvSpPr>
              <a:spLocks noChangeArrowheads="1"/>
            </p:cNvSpPr>
            <p:nvPr/>
          </p:nvSpPr>
          <p:spPr bwMode="auto">
            <a:xfrm>
              <a:off x="2799" y="2876"/>
              <a:ext cx="65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1" name="Oval 651"/>
            <p:cNvSpPr>
              <a:spLocks noChangeArrowheads="1"/>
            </p:cNvSpPr>
            <p:nvPr/>
          </p:nvSpPr>
          <p:spPr bwMode="auto">
            <a:xfrm>
              <a:off x="2789" y="2953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2" name="Oval 652"/>
            <p:cNvSpPr>
              <a:spLocks noChangeArrowheads="1"/>
            </p:cNvSpPr>
            <p:nvPr/>
          </p:nvSpPr>
          <p:spPr bwMode="auto">
            <a:xfrm>
              <a:off x="2784" y="3028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3" name="Oval 653"/>
            <p:cNvSpPr>
              <a:spLocks noChangeArrowheads="1"/>
            </p:cNvSpPr>
            <p:nvPr/>
          </p:nvSpPr>
          <p:spPr bwMode="auto">
            <a:xfrm>
              <a:off x="3607" y="3820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4" name="Oval 654"/>
            <p:cNvSpPr>
              <a:spLocks noChangeArrowheads="1"/>
            </p:cNvSpPr>
            <p:nvPr/>
          </p:nvSpPr>
          <p:spPr bwMode="auto">
            <a:xfrm>
              <a:off x="3681" y="3818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5" name="Oval 655"/>
            <p:cNvSpPr>
              <a:spLocks noChangeArrowheads="1"/>
            </p:cNvSpPr>
            <p:nvPr/>
          </p:nvSpPr>
          <p:spPr bwMode="auto">
            <a:xfrm>
              <a:off x="3759" y="3807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6" name="Oval 656"/>
            <p:cNvSpPr>
              <a:spLocks noChangeArrowheads="1"/>
            </p:cNvSpPr>
            <p:nvPr/>
          </p:nvSpPr>
          <p:spPr bwMode="auto">
            <a:xfrm>
              <a:off x="3833" y="3790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7" name="Oval 657"/>
            <p:cNvSpPr>
              <a:spLocks noChangeArrowheads="1"/>
            </p:cNvSpPr>
            <p:nvPr/>
          </p:nvSpPr>
          <p:spPr bwMode="auto">
            <a:xfrm>
              <a:off x="3904" y="3766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8" name="Oval 658"/>
            <p:cNvSpPr>
              <a:spLocks noChangeArrowheads="1"/>
            </p:cNvSpPr>
            <p:nvPr/>
          </p:nvSpPr>
          <p:spPr bwMode="auto">
            <a:xfrm>
              <a:off x="3974" y="3738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9" name="Oval 659"/>
            <p:cNvSpPr>
              <a:spLocks noChangeArrowheads="1"/>
            </p:cNvSpPr>
            <p:nvPr/>
          </p:nvSpPr>
          <p:spPr bwMode="auto">
            <a:xfrm>
              <a:off x="4041" y="3705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0" name="Oval 660"/>
            <p:cNvSpPr>
              <a:spLocks noChangeArrowheads="1"/>
            </p:cNvSpPr>
            <p:nvPr/>
          </p:nvSpPr>
          <p:spPr bwMode="auto">
            <a:xfrm>
              <a:off x="4100" y="3657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1" name="Oval 661"/>
            <p:cNvSpPr>
              <a:spLocks noChangeArrowheads="1"/>
            </p:cNvSpPr>
            <p:nvPr/>
          </p:nvSpPr>
          <p:spPr bwMode="auto">
            <a:xfrm>
              <a:off x="4159" y="3607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2" name="Oval 662"/>
            <p:cNvSpPr>
              <a:spLocks noChangeArrowheads="1"/>
            </p:cNvSpPr>
            <p:nvPr/>
          </p:nvSpPr>
          <p:spPr bwMode="auto">
            <a:xfrm>
              <a:off x="4211" y="3553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3" name="Oval 663"/>
            <p:cNvSpPr>
              <a:spLocks noChangeArrowheads="1"/>
            </p:cNvSpPr>
            <p:nvPr/>
          </p:nvSpPr>
          <p:spPr bwMode="auto">
            <a:xfrm>
              <a:off x="4263" y="3499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4" name="Oval 664"/>
            <p:cNvSpPr>
              <a:spLocks noChangeArrowheads="1"/>
            </p:cNvSpPr>
            <p:nvPr/>
          </p:nvSpPr>
          <p:spPr bwMode="auto">
            <a:xfrm>
              <a:off x="4303" y="3435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5" name="Oval 665"/>
            <p:cNvSpPr>
              <a:spLocks noChangeArrowheads="1"/>
            </p:cNvSpPr>
            <p:nvPr/>
          </p:nvSpPr>
          <p:spPr bwMode="auto">
            <a:xfrm>
              <a:off x="4339" y="3365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6" name="Oval 666"/>
            <p:cNvSpPr>
              <a:spLocks noChangeArrowheads="1"/>
            </p:cNvSpPr>
            <p:nvPr/>
          </p:nvSpPr>
          <p:spPr bwMode="auto">
            <a:xfrm>
              <a:off x="4375" y="3295"/>
              <a:ext cx="63" cy="67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7" name="Oval 667"/>
            <p:cNvSpPr>
              <a:spLocks noChangeArrowheads="1"/>
            </p:cNvSpPr>
            <p:nvPr/>
          </p:nvSpPr>
          <p:spPr bwMode="auto">
            <a:xfrm>
              <a:off x="4401" y="3209"/>
              <a:ext cx="65" cy="67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8" name="Oval 668"/>
            <p:cNvSpPr>
              <a:spLocks noChangeArrowheads="1"/>
            </p:cNvSpPr>
            <p:nvPr/>
          </p:nvSpPr>
          <p:spPr bwMode="auto">
            <a:xfrm>
              <a:off x="4419" y="3129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9" name="Oval 669"/>
            <p:cNvSpPr>
              <a:spLocks noChangeArrowheads="1"/>
            </p:cNvSpPr>
            <p:nvPr/>
          </p:nvSpPr>
          <p:spPr bwMode="auto">
            <a:xfrm>
              <a:off x="4429" y="3052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0" name="Oval 670"/>
            <p:cNvSpPr>
              <a:spLocks noChangeArrowheads="1"/>
            </p:cNvSpPr>
            <p:nvPr/>
          </p:nvSpPr>
          <p:spPr bwMode="auto">
            <a:xfrm>
              <a:off x="3537" y="3818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1" name="Oval 671"/>
            <p:cNvSpPr>
              <a:spLocks noChangeArrowheads="1"/>
            </p:cNvSpPr>
            <p:nvPr/>
          </p:nvSpPr>
          <p:spPr bwMode="auto">
            <a:xfrm>
              <a:off x="3459" y="3807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2" name="Oval 672"/>
            <p:cNvSpPr>
              <a:spLocks noChangeArrowheads="1"/>
            </p:cNvSpPr>
            <p:nvPr/>
          </p:nvSpPr>
          <p:spPr bwMode="auto">
            <a:xfrm>
              <a:off x="3385" y="3790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3" name="Oval 673"/>
            <p:cNvSpPr>
              <a:spLocks noChangeArrowheads="1"/>
            </p:cNvSpPr>
            <p:nvPr/>
          </p:nvSpPr>
          <p:spPr bwMode="auto">
            <a:xfrm>
              <a:off x="3314" y="3766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4" name="Oval 674"/>
            <p:cNvSpPr>
              <a:spLocks noChangeArrowheads="1"/>
            </p:cNvSpPr>
            <p:nvPr/>
          </p:nvSpPr>
          <p:spPr bwMode="auto">
            <a:xfrm>
              <a:off x="3245" y="3738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5" name="Oval 675"/>
            <p:cNvSpPr>
              <a:spLocks noChangeArrowheads="1"/>
            </p:cNvSpPr>
            <p:nvPr/>
          </p:nvSpPr>
          <p:spPr bwMode="auto">
            <a:xfrm>
              <a:off x="3177" y="3705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6" name="Oval 676"/>
            <p:cNvSpPr>
              <a:spLocks noChangeArrowheads="1"/>
            </p:cNvSpPr>
            <p:nvPr/>
          </p:nvSpPr>
          <p:spPr bwMode="auto">
            <a:xfrm>
              <a:off x="3120" y="3657"/>
              <a:ext cx="62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7" name="Oval 677"/>
            <p:cNvSpPr>
              <a:spLocks noChangeArrowheads="1"/>
            </p:cNvSpPr>
            <p:nvPr/>
          </p:nvSpPr>
          <p:spPr bwMode="auto">
            <a:xfrm>
              <a:off x="3059" y="3607"/>
              <a:ext cx="64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8" name="Oval 678"/>
            <p:cNvSpPr>
              <a:spLocks noChangeArrowheads="1"/>
            </p:cNvSpPr>
            <p:nvPr/>
          </p:nvSpPr>
          <p:spPr bwMode="auto">
            <a:xfrm>
              <a:off x="3007" y="3553"/>
              <a:ext cx="64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9" name="Oval 679"/>
            <p:cNvSpPr>
              <a:spLocks noChangeArrowheads="1"/>
            </p:cNvSpPr>
            <p:nvPr/>
          </p:nvSpPr>
          <p:spPr bwMode="auto">
            <a:xfrm>
              <a:off x="2957" y="3499"/>
              <a:ext cx="62" cy="65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0" name="Oval 680"/>
            <p:cNvSpPr>
              <a:spLocks noChangeArrowheads="1"/>
            </p:cNvSpPr>
            <p:nvPr/>
          </p:nvSpPr>
          <p:spPr bwMode="auto">
            <a:xfrm>
              <a:off x="2917" y="3435"/>
              <a:ext cx="63" cy="64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1" name="Oval 681"/>
            <p:cNvSpPr>
              <a:spLocks noChangeArrowheads="1"/>
            </p:cNvSpPr>
            <p:nvPr/>
          </p:nvSpPr>
          <p:spPr bwMode="auto">
            <a:xfrm>
              <a:off x="2879" y="3365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2" name="Oval 682"/>
            <p:cNvSpPr>
              <a:spLocks noChangeArrowheads="1"/>
            </p:cNvSpPr>
            <p:nvPr/>
          </p:nvSpPr>
          <p:spPr bwMode="auto">
            <a:xfrm>
              <a:off x="2844" y="3295"/>
              <a:ext cx="63" cy="67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3" name="Oval 683"/>
            <p:cNvSpPr>
              <a:spLocks noChangeArrowheads="1"/>
            </p:cNvSpPr>
            <p:nvPr/>
          </p:nvSpPr>
          <p:spPr bwMode="auto">
            <a:xfrm>
              <a:off x="2817" y="3209"/>
              <a:ext cx="64" cy="67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4" name="Oval 684"/>
            <p:cNvSpPr>
              <a:spLocks noChangeArrowheads="1"/>
            </p:cNvSpPr>
            <p:nvPr/>
          </p:nvSpPr>
          <p:spPr bwMode="auto">
            <a:xfrm>
              <a:off x="2799" y="3170"/>
              <a:ext cx="65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5" name="Oval 685"/>
            <p:cNvSpPr>
              <a:spLocks noChangeArrowheads="1"/>
            </p:cNvSpPr>
            <p:nvPr/>
          </p:nvSpPr>
          <p:spPr bwMode="auto">
            <a:xfrm>
              <a:off x="2789" y="3093"/>
              <a:ext cx="64" cy="66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6" name="Line 686"/>
            <p:cNvSpPr>
              <a:spLocks noChangeShapeType="1"/>
            </p:cNvSpPr>
            <p:nvPr/>
          </p:nvSpPr>
          <p:spPr bwMode="auto">
            <a:xfrm>
              <a:off x="4668" y="2171"/>
              <a:ext cx="61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7" name="Line 687"/>
            <p:cNvSpPr>
              <a:spLocks noChangeShapeType="1"/>
            </p:cNvSpPr>
            <p:nvPr/>
          </p:nvSpPr>
          <p:spPr bwMode="auto">
            <a:xfrm>
              <a:off x="4668" y="2276"/>
              <a:ext cx="61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8" name="Line 688"/>
            <p:cNvSpPr>
              <a:spLocks noChangeShapeType="1"/>
            </p:cNvSpPr>
            <p:nvPr/>
          </p:nvSpPr>
          <p:spPr bwMode="auto">
            <a:xfrm>
              <a:off x="4668" y="2384"/>
              <a:ext cx="61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9" name="Line 689"/>
            <p:cNvSpPr>
              <a:spLocks noChangeShapeType="1"/>
            </p:cNvSpPr>
            <p:nvPr/>
          </p:nvSpPr>
          <p:spPr bwMode="auto">
            <a:xfrm>
              <a:off x="4668" y="2489"/>
              <a:ext cx="61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0" name="Line 690"/>
            <p:cNvSpPr>
              <a:spLocks noChangeShapeType="1"/>
            </p:cNvSpPr>
            <p:nvPr/>
          </p:nvSpPr>
          <p:spPr bwMode="auto">
            <a:xfrm>
              <a:off x="4668" y="2595"/>
              <a:ext cx="61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1" name="Line 691"/>
            <p:cNvSpPr>
              <a:spLocks noChangeShapeType="1"/>
            </p:cNvSpPr>
            <p:nvPr/>
          </p:nvSpPr>
          <p:spPr bwMode="auto">
            <a:xfrm flipH="1">
              <a:off x="4433" y="2595"/>
              <a:ext cx="235" cy="9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2" name="Line 692"/>
            <p:cNvSpPr>
              <a:spLocks noChangeShapeType="1"/>
            </p:cNvSpPr>
            <p:nvPr/>
          </p:nvSpPr>
          <p:spPr bwMode="auto">
            <a:xfrm flipH="1">
              <a:off x="4393" y="2489"/>
              <a:ext cx="275" cy="1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3" name="Line 693"/>
            <p:cNvSpPr>
              <a:spLocks noChangeShapeType="1"/>
            </p:cNvSpPr>
            <p:nvPr/>
          </p:nvSpPr>
          <p:spPr bwMode="auto">
            <a:xfrm flipH="1">
              <a:off x="4360" y="2384"/>
              <a:ext cx="308" cy="15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4" name="Line 694"/>
            <p:cNvSpPr>
              <a:spLocks noChangeShapeType="1"/>
            </p:cNvSpPr>
            <p:nvPr/>
          </p:nvSpPr>
          <p:spPr bwMode="auto">
            <a:xfrm flipH="1">
              <a:off x="4320" y="2276"/>
              <a:ext cx="348" cy="20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5" name="Line 695"/>
            <p:cNvSpPr>
              <a:spLocks noChangeShapeType="1"/>
            </p:cNvSpPr>
            <p:nvPr/>
          </p:nvSpPr>
          <p:spPr bwMode="auto">
            <a:xfrm flipH="1">
              <a:off x="4268" y="2171"/>
              <a:ext cx="400" cy="24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6" name="Oval 696"/>
            <p:cNvSpPr>
              <a:spLocks noChangeArrowheads="1"/>
            </p:cNvSpPr>
            <p:nvPr/>
          </p:nvSpPr>
          <p:spPr bwMode="auto">
            <a:xfrm>
              <a:off x="3411" y="2986"/>
              <a:ext cx="22" cy="2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7" name="Freeform 697"/>
            <p:cNvSpPr>
              <a:spLocks/>
            </p:cNvSpPr>
            <p:nvPr/>
          </p:nvSpPr>
          <p:spPr bwMode="auto">
            <a:xfrm>
              <a:off x="3168" y="2735"/>
              <a:ext cx="506" cy="523"/>
            </a:xfrm>
            <a:custGeom>
              <a:avLst/>
              <a:gdLst/>
              <a:ahLst/>
              <a:cxnLst>
                <a:cxn ang="0">
                  <a:pos x="2" y="301"/>
                </a:cxn>
                <a:cxn ang="0">
                  <a:pos x="11" y="338"/>
                </a:cxn>
                <a:cxn ang="0">
                  <a:pos x="37" y="396"/>
                </a:cxn>
                <a:cxn ang="0">
                  <a:pos x="75" y="446"/>
                </a:cxn>
                <a:cxn ang="0">
                  <a:pos x="103" y="469"/>
                </a:cxn>
                <a:cxn ang="0">
                  <a:pos x="132" y="490"/>
                </a:cxn>
                <a:cxn ang="0">
                  <a:pos x="167" y="507"/>
                </a:cxn>
                <a:cxn ang="0">
                  <a:pos x="201" y="517"/>
                </a:cxn>
                <a:cxn ang="0">
                  <a:pos x="303" y="517"/>
                </a:cxn>
                <a:cxn ang="0">
                  <a:pos x="350" y="503"/>
                </a:cxn>
                <a:cxn ang="0">
                  <a:pos x="423" y="455"/>
                </a:cxn>
                <a:cxn ang="0">
                  <a:pos x="475" y="385"/>
                </a:cxn>
                <a:cxn ang="0">
                  <a:pos x="494" y="338"/>
                </a:cxn>
                <a:cxn ang="0">
                  <a:pos x="506" y="247"/>
                </a:cxn>
                <a:cxn ang="0">
                  <a:pos x="494" y="184"/>
                </a:cxn>
                <a:cxn ang="0">
                  <a:pos x="482" y="147"/>
                </a:cxn>
                <a:cxn ang="0">
                  <a:pos x="461" y="116"/>
                </a:cxn>
                <a:cxn ang="0">
                  <a:pos x="440" y="84"/>
                </a:cxn>
                <a:cxn ang="0">
                  <a:pos x="404" y="52"/>
                </a:cxn>
                <a:cxn ang="0">
                  <a:pos x="338" y="14"/>
                </a:cxn>
                <a:cxn ang="0">
                  <a:pos x="303" y="5"/>
                </a:cxn>
                <a:cxn ang="0">
                  <a:pos x="227" y="0"/>
                </a:cxn>
                <a:cxn ang="0">
                  <a:pos x="189" y="7"/>
                </a:cxn>
                <a:cxn ang="0">
                  <a:pos x="154" y="20"/>
                </a:cxn>
                <a:cxn ang="0">
                  <a:pos x="113" y="45"/>
                </a:cxn>
                <a:cxn ang="0">
                  <a:pos x="82" y="68"/>
                </a:cxn>
                <a:cxn ang="0">
                  <a:pos x="58" y="95"/>
                </a:cxn>
                <a:cxn ang="0">
                  <a:pos x="37" y="125"/>
                </a:cxn>
                <a:cxn ang="0">
                  <a:pos x="14" y="172"/>
                </a:cxn>
                <a:cxn ang="0">
                  <a:pos x="6" y="208"/>
                </a:cxn>
                <a:cxn ang="0">
                  <a:pos x="0" y="261"/>
                </a:cxn>
                <a:cxn ang="0">
                  <a:pos x="16" y="224"/>
                </a:cxn>
                <a:cxn ang="0">
                  <a:pos x="25" y="188"/>
                </a:cxn>
                <a:cxn ang="0">
                  <a:pos x="38" y="154"/>
                </a:cxn>
                <a:cxn ang="0">
                  <a:pos x="61" y="113"/>
                </a:cxn>
                <a:cxn ang="0">
                  <a:pos x="85" y="88"/>
                </a:cxn>
                <a:cxn ang="0">
                  <a:pos x="109" y="62"/>
                </a:cxn>
                <a:cxn ang="0">
                  <a:pos x="149" y="39"/>
                </a:cxn>
                <a:cxn ang="0">
                  <a:pos x="182" y="25"/>
                </a:cxn>
                <a:cxn ang="0">
                  <a:pos x="217" y="16"/>
                </a:cxn>
                <a:cxn ang="0">
                  <a:pos x="288" y="16"/>
                </a:cxn>
                <a:cxn ang="0">
                  <a:pos x="324" y="25"/>
                </a:cxn>
                <a:cxn ang="0">
                  <a:pos x="376" y="48"/>
                </a:cxn>
                <a:cxn ang="0">
                  <a:pos x="430" y="95"/>
                </a:cxn>
                <a:cxn ang="0">
                  <a:pos x="451" y="123"/>
                </a:cxn>
                <a:cxn ang="0">
                  <a:pos x="468" y="154"/>
                </a:cxn>
                <a:cxn ang="0">
                  <a:pos x="480" y="188"/>
                </a:cxn>
                <a:cxn ang="0">
                  <a:pos x="492" y="247"/>
                </a:cxn>
                <a:cxn ang="0">
                  <a:pos x="480" y="335"/>
                </a:cxn>
                <a:cxn ang="0">
                  <a:pos x="465" y="378"/>
                </a:cxn>
                <a:cxn ang="0">
                  <a:pos x="413" y="444"/>
                </a:cxn>
                <a:cxn ang="0">
                  <a:pos x="347" y="489"/>
                </a:cxn>
                <a:cxn ang="0">
                  <a:pos x="300" y="503"/>
                </a:cxn>
                <a:cxn ang="0">
                  <a:pos x="205" y="503"/>
                </a:cxn>
                <a:cxn ang="0">
                  <a:pos x="170" y="492"/>
                </a:cxn>
                <a:cxn ang="0">
                  <a:pos x="139" y="480"/>
                </a:cxn>
                <a:cxn ang="0">
                  <a:pos x="109" y="458"/>
                </a:cxn>
                <a:cxn ang="0">
                  <a:pos x="85" y="435"/>
                </a:cxn>
                <a:cxn ang="0">
                  <a:pos x="33" y="356"/>
                </a:cxn>
                <a:cxn ang="0">
                  <a:pos x="21" y="322"/>
                </a:cxn>
                <a:cxn ang="0">
                  <a:pos x="14" y="286"/>
                </a:cxn>
              </a:cxnLst>
              <a:rect l="0" t="0" r="r" b="b"/>
              <a:pathLst>
                <a:path w="506" h="523">
                  <a:moveTo>
                    <a:pt x="0" y="261"/>
                  </a:moveTo>
                  <a:lnTo>
                    <a:pt x="0" y="286"/>
                  </a:lnTo>
                  <a:lnTo>
                    <a:pt x="2" y="301"/>
                  </a:lnTo>
                  <a:lnTo>
                    <a:pt x="6" y="313"/>
                  </a:lnTo>
                  <a:lnTo>
                    <a:pt x="7" y="326"/>
                  </a:lnTo>
                  <a:lnTo>
                    <a:pt x="11" y="338"/>
                  </a:lnTo>
                  <a:lnTo>
                    <a:pt x="14" y="349"/>
                  </a:lnTo>
                  <a:lnTo>
                    <a:pt x="19" y="363"/>
                  </a:lnTo>
                  <a:lnTo>
                    <a:pt x="37" y="396"/>
                  </a:lnTo>
                  <a:lnTo>
                    <a:pt x="51" y="417"/>
                  </a:lnTo>
                  <a:lnTo>
                    <a:pt x="58" y="428"/>
                  </a:lnTo>
                  <a:lnTo>
                    <a:pt x="75" y="446"/>
                  </a:lnTo>
                  <a:lnTo>
                    <a:pt x="82" y="455"/>
                  </a:lnTo>
                  <a:lnTo>
                    <a:pt x="94" y="462"/>
                  </a:lnTo>
                  <a:lnTo>
                    <a:pt x="103" y="469"/>
                  </a:lnTo>
                  <a:lnTo>
                    <a:pt x="113" y="476"/>
                  </a:lnTo>
                  <a:lnTo>
                    <a:pt x="122" y="483"/>
                  </a:lnTo>
                  <a:lnTo>
                    <a:pt x="132" y="490"/>
                  </a:lnTo>
                  <a:lnTo>
                    <a:pt x="142" y="498"/>
                  </a:lnTo>
                  <a:lnTo>
                    <a:pt x="156" y="503"/>
                  </a:lnTo>
                  <a:lnTo>
                    <a:pt x="167" y="507"/>
                  </a:lnTo>
                  <a:lnTo>
                    <a:pt x="179" y="510"/>
                  </a:lnTo>
                  <a:lnTo>
                    <a:pt x="189" y="514"/>
                  </a:lnTo>
                  <a:lnTo>
                    <a:pt x="201" y="517"/>
                  </a:lnTo>
                  <a:lnTo>
                    <a:pt x="239" y="523"/>
                  </a:lnTo>
                  <a:lnTo>
                    <a:pt x="265" y="523"/>
                  </a:lnTo>
                  <a:lnTo>
                    <a:pt x="303" y="517"/>
                  </a:lnTo>
                  <a:lnTo>
                    <a:pt x="328" y="510"/>
                  </a:lnTo>
                  <a:lnTo>
                    <a:pt x="338" y="507"/>
                  </a:lnTo>
                  <a:lnTo>
                    <a:pt x="350" y="503"/>
                  </a:lnTo>
                  <a:lnTo>
                    <a:pt x="373" y="490"/>
                  </a:lnTo>
                  <a:lnTo>
                    <a:pt x="404" y="469"/>
                  </a:lnTo>
                  <a:lnTo>
                    <a:pt x="423" y="455"/>
                  </a:lnTo>
                  <a:lnTo>
                    <a:pt x="440" y="437"/>
                  </a:lnTo>
                  <a:lnTo>
                    <a:pt x="454" y="417"/>
                  </a:lnTo>
                  <a:lnTo>
                    <a:pt x="475" y="385"/>
                  </a:lnTo>
                  <a:lnTo>
                    <a:pt x="487" y="362"/>
                  </a:lnTo>
                  <a:lnTo>
                    <a:pt x="490" y="349"/>
                  </a:lnTo>
                  <a:lnTo>
                    <a:pt x="494" y="338"/>
                  </a:lnTo>
                  <a:lnTo>
                    <a:pt x="501" y="313"/>
                  </a:lnTo>
                  <a:lnTo>
                    <a:pt x="506" y="274"/>
                  </a:lnTo>
                  <a:lnTo>
                    <a:pt x="506" y="247"/>
                  </a:lnTo>
                  <a:lnTo>
                    <a:pt x="501" y="208"/>
                  </a:lnTo>
                  <a:lnTo>
                    <a:pt x="497" y="195"/>
                  </a:lnTo>
                  <a:lnTo>
                    <a:pt x="494" y="184"/>
                  </a:lnTo>
                  <a:lnTo>
                    <a:pt x="490" y="172"/>
                  </a:lnTo>
                  <a:lnTo>
                    <a:pt x="487" y="161"/>
                  </a:lnTo>
                  <a:lnTo>
                    <a:pt x="482" y="147"/>
                  </a:lnTo>
                  <a:lnTo>
                    <a:pt x="475" y="136"/>
                  </a:lnTo>
                  <a:lnTo>
                    <a:pt x="468" y="125"/>
                  </a:lnTo>
                  <a:lnTo>
                    <a:pt x="461" y="116"/>
                  </a:lnTo>
                  <a:lnTo>
                    <a:pt x="454" y="105"/>
                  </a:lnTo>
                  <a:lnTo>
                    <a:pt x="447" y="97"/>
                  </a:lnTo>
                  <a:lnTo>
                    <a:pt x="440" y="84"/>
                  </a:lnTo>
                  <a:lnTo>
                    <a:pt x="432" y="77"/>
                  </a:lnTo>
                  <a:lnTo>
                    <a:pt x="414" y="59"/>
                  </a:lnTo>
                  <a:lnTo>
                    <a:pt x="404" y="52"/>
                  </a:lnTo>
                  <a:lnTo>
                    <a:pt x="383" y="37"/>
                  </a:lnTo>
                  <a:lnTo>
                    <a:pt x="352" y="20"/>
                  </a:lnTo>
                  <a:lnTo>
                    <a:pt x="338" y="14"/>
                  </a:lnTo>
                  <a:lnTo>
                    <a:pt x="328" y="11"/>
                  </a:lnTo>
                  <a:lnTo>
                    <a:pt x="316" y="7"/>
                  </a:lnTo>
                  <a:lnTo>
                    <a:pt x="303" y="5"/>
                  </a:lnTo>
                  <a:lnTo>
                    <a:pt x="291" y="2"/>
                  </a:lnTo>
                  <a:lnTo>
                    <a:pt x="277" y="0"/>
                  </a:lnTo>
                  <a:lnTo>
                    <a:pt x="227" y="0"/>
                  </a:lnTo>
                  <a:lnTo>
                    <a:pt x="213" y="2"/>
                  </a:lnTo>
                  <a:lnTo>
                    <a:pt x="201" y="5"/>
                  </a:lnTo>
                  <a:lnTo>
                    <a:pt x="189" y="7"/>
                  </a:lnTo>
                  <a:lnTo>
                    <a:pt x="179" y="11"/>
                  </a:lnTo>
                  <a:lnTo>
                    <a:pt x="167" y="14"/>
                  </a:lnTo>
                  <a:lnTo>
                    <a:pt x="154" y="20"/>
                  </a:lnTo>
                  <a:lnTo>
                    <a:pt x="142" y="25"/>
                  </a:lnTo>
                  <a:lnTo>
                    <a:pt x="122" y="37"/>
                  </a:lnTo>
                  <a:lnTo>
                    <a:pt x="113" y="45"/>
                  </a:lnTo>
                  <a:lnTo>
                    <a:pt x="103" y="52"/>
                  </a:lnTo>
                  <a:lnTo>
                    <a:pt x="92" y="59"/>
                  </a:lnTo>
                  <a:lnTo>
                    <a:pt x="82" y="68"/>
                  </a:lnTo>
                  <a:lnTo>
                    <a:pt x="75" y="77"/>
                  </a:lnTo>
                  <a:lnTo>
                    <a:pt x="66" y="84"/>
                  </a:lnTo>
                  <a:lnTo>
                    <a:pt x="58" y="95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7" y="125"/>
                  </a:lnTo>
                  <a:lnTo>
                    <a:pt x="25" y="147"/>
                  </a:lnTo>
                  <a:lnTo>
                    <a:pt x="19" y="159"/>
                  </a:lnTo>
                  <a:lnTo>
                    <a:pt x="14" y="172"/>
                  </a:lnTo>
                  <a:lnTo>
                    <a:pt x="11" y="184"/>
                  </a:lnTo>
                  <a:lnTo>
                    <a:pt x="7" y="195"/>
                  </a:lnTo>
                  <a:lnTo>
                    <a:pt x="6" y="208"/>
                  </a:lnTo>
                  <a:lnTo>
                    <a:pt x="2" y="220"/>
                  </a:lnTo>
                  <a:lnTo>
                    <a:pt x="0" y="234"/>
                  </a:lnTo>
                  <a:lnTo>
                    <a:pt x="0" y="261"/>
                  </a:lnTo>
                  <a:lnTo>
                    <a:pt x="14" y="261"/>
                  </a:lnTo>
                  <a:lnTo>
                    <a:pt x="14" y="234"/>
                  </a:lnTo>
                  <a:lnTo>
                    <a:pt x="16" y="224"/>
                  </a:lnTo>
                  <a:lnTo>
                    <a:pt x="19" y="211"/>
                  </a:lnTo>
                  <a:lnTo>
                    <a:pt x="21" y="199"/>
                  </a:lnTo>
                  <a:lnTo>
                    <a:pt x="25" y="188"/>
                  </a:lnTo>
                  <a:lnTo>
                    <a:pt x="28" y="175"/>
                  </a:lnTo>
                  <a:lnTo>
                    <a:pt x="33" y="166"/>
                  </a:lnTo>
                  <a:lnTo>
                    <a:pt x="38" y="154"/>
                  </a:lnTo>
                  <a:lnTo>
                    <a:pt x="47" y="132"/>
                  </a:lnTo>
                  <a:lnTo>
                    <a:pt x="54" y="123"/>
                  </a:lnTo>
                  <a:lnTo>
                    <a:pt x="61" y="113"/>
                  </a:lnTo>
                  <a:lnTo>
                    <a:pt x="68" y="105"/>
                  </a:lnTo>
                  <a:lnTo>
                    <a:pt x="77" y="95"/>
                  </a:lnTo>
                  <a:lnTo>
                    <a:pt x="85" y="88"/>
                  </a:lnTo>
                  <a:lnTo>
                    <a:pt x="92" y="79"/>
                  </a:lnTo>
                  <a:lnTo>
                    <a:pt x="103" y="70"/>
                  </a:lnTo>
                  <a:lnTo>
                    <a:pt x="109" y="62"/>
                  </a:lnTo>
                  <a:lnTo>
                    <a:pt x="120" y="55"/>
                  </a:lnTo>
                  <a:lnTo>
                    <a:pt x="129" y="48"/>
                  </a:lnTo>
                  <a:lnTo>
                    <a:pt x="149" y="39"/>
                  </a:lnTo>
                  <a:lnTo>
                    <a:pt x="161" y="34"/>
                  </a:lnTo>
                  <a:lnTo>
                    <a:pt x="170" y="28"/>
                  </a:lnTo>
                  <a:lnTo>
                    <a:pt x="182" y="25"/>
                  </a:lnTo>
                  <a:lnTo>
                    <a:pt x="193" y="21"/>
                  </a:lnTo>
                  <a:lnTo>
                    <a:pt x="205" y="20"/>
                  </a:lnTo>
                  <a:lnTo>
                    <a:pt x="217" y="16"/>
                  </a:lnTo>
                  <a:lnTo>
                    <a:pt x="227" y="14"/>
                  </a:lnTo>
                  <a:lnTo>
                    <a:pt x="277" y="14"/>
                  </a:lnTo>
                  <a:lnTo>
                    <a:pt x="288" y="16"/>
                  </a:lnTo>
                  <a:lnTo>
                    <a:pt x="300" y="20"/>
                  </a:lnTo>
                  <a:lnTo>
                    <a:pt x="312" y="21"/>
                  </a:lnTo>
                  <a:lnTo>
                    <a:pt x="324" y="25"/>
                  </a:lnTo>
                  <a:lnTo>
                    <a:pt x="335" y="28"/>
                  </a:lnTo>
                  <a:lnTo>
                    <a:pt x="345" y="34"/>
                  </a:lnTo>
                  <a:lnTo>
                    <a:pt x="376" y="48"/>
                  </a:lnTo>
                  <a:lnTo>
                    <a:pt x="397" y="62"/>
                  </a:lnTo>
                  <a:lnTo>
                    <a:pt x="421" y="88"/>
                  </a:lnTo>
                  <a:lnTo>
                    <a:pt x="430" y="95"/>
                  </a:lnTo>
                  <a:lnTo>
                    <a:pt x="437" y="104"/>
                  </a:lnTo>
                  <a:lnTo>
                    <a:pt x="444" y="113"/>
                  </a:lnTo>
                  <a:lnTo>
                    <a:pt x="451" y="123"/>
                  </a:lnTo>
                  <a:lnTo>
                    <a:pt x="458" y="132"/>
                  </a:lnTo>
                  <a:lnTo>
                    <a:pt x="465" y="143"/>
                  </a:lnTo>
                  <a:lnTo>
                    <a:pt x="468" y="154"/>
                  </a:lnTo>
                  <a:lnTo>
                    <a:pt x="473" y="165"/>
                  </a:lnTo>
                  <a:lnTo>
                    <a:pt x="477" y="175"/>
                  </a:lnTo>
                  <a:lnTo>
                    <a:pt x="480" y="188"/>
                  </a:lnTo>
                  <a:lnTo>
                    <a:pt x="484" y="199"/>
                  </a:lnTo>
                  <a:lnTo>
                    <a:pt x="487" y="211"/>
                  </a:lnTo>
                  <a:lnTo>
                    <a:pt x="492" y="247"/>
                  </a:lnTo>
                  <a:lnTo>
                    <a:pt x="492" y="274"/>
                  </a:lnTo>
                  <a:lnTo>
                    <a:pt x="487" y="310"/>
                  </a:lnTo>
                  <a:lnTo>
                    <a:pt x="480" y="335"/>
                  </a:lnTo>
                  <a:lnTo>
                    <a:pt x="477" y="345"/>
                  </a:lnTo>
                  <a:lnTo>
                    <a:pt x="473" y="358"/>
                  </a:lnTo>
                  <a:lnTo>
                    <a:pt x="465" y="378"/>
                  </a:lnTo>
                  <a:lnTo>
                    <a:pt x="444" y="410"/>
                  </a:lnTo>
                  <a:lnTo>
                    <a:pt x="430" y="426"/>
                  </a:lnTo>
                  <a:lnTo>
                    <a:pt x="413" y="444"/>
                  </a:lnTo>
                  <a:lnTo>
                    <a:pt x="397" y="458"/>
                  </a:lnTo>
                  <a:lnTo>
                    <a:pt x="366" y="480"/>
                  </a:lnTo>
                  <a:lnTo>
                    <a:pt x="347" y="489"/>
                  </a:lnTo>
                  <a:lnTo>
                    <a:pt x="335" y="492"/>
                  </a:lnTo>
                  <a:lnTo>
                    <a:pt x="324" y="496"/>
                  </a:lnTo>
                  <a:lnTo>
                    <a:pt x="300" y="503"/>
                  </a:lnTo>
                  <a:lnTo>
                    <a:pt x="265" y="508"/>
                  </a:lnTo>
                  <a:lnTo>
                    <a:pt x="239" y="508"/>
                  </a:lnTo>
                  <a:lnTo>
                    <a:pt x="205" y="503"/>
                  </a:lnTo>
                  <a:lnTo>
                    <a:pt x="193" y="499"/>
                  </a:lnTo>
                  <a:lnTo>
                    <a:pt x="182" y="496"/>
                  </a:lnTo>
                  <a:lnTo>
                    <a:pt x="170" y="492"/>
                  </a:lnTo>
                  <a:lnTo>
                    <a:pt x="160" y="489"/>
                  </a:lnTo>
                  <a:lnTo>
                    <a:pt x="149" y="483"/>
                  </a:lnTo>
                  <a:lnTo>
                    <a:pt x="139" y="480"/>
                  </a:lnTo>
                  <a:lnTo>
                    <a:pt x="129" y="473"/>
                  </a:lnTo>
                  <a:lnTo>
                    <a:pt x="120" y="465"/>
                  </a:lnTo>
                  <a:lnTo>
                    <a:pt x="109" y="458"/>
                  </a:lnTo>
                  <a:lnTo>
                    <a:pt x="101" y="451"/>
                  </a:lnTo>
                  <a:lnTo>
                    <a:pt x="92" y="444"/>
                  </a:lnTo>
                  <a:lnTo>
                    <a:pt x="85" y="435"/>
                  </a:lnTo>
                  <a:lnTo>
                    <a:pt x="61" y="410"/>
                  </a:lnTo>
                  <a:lnTo>
                    <a:pt x="47" y="388"/>
                  </a:lnTo>
                  <a:lnTo>
                    <a:pt x="33" y="356"/>
                  </a:lnTo>
                  <a:lnTo>
                    <a:pt x="28" y="345"/>
                  </a:lnTo>
                  <a:lnTo>
                    <a:pt x="25" y="335"/>
                  </a:lnTo>
                  <a:lnTo>
                    <a:pt x="21" y="322"/>
                  </a:lnTo>
                  <a:lnTo>
                    <a:pt x="19" y="310"/>
                  </a:lnTo>
                  <a:lnTo>
                    <a:pt x="16" y="297"/>
                  </a:lnTo>
                  <a:lnTo>
                    <a:pt x="14" y="286"/>
                  </a:lnTo>
                  <a:lnTo>
                    <a:pt x="14" y="261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8" name="Line 698"/>
            <p:cNvSpPr>
              <a:spLocks noChangeShapeType="1"/>
            </p:cNvSpPr>
            <p:nvPr/>
          </p:nvSpPr>
          <p:spPr bwMode="auto">
            <a:xfrm flipH="1">
              <a:off x="3257" y="3102"/>
              <a:ext cx="76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9" name="Freeform 699"/>
            <p:cNvSpPr>
              <a:spLocks/>
            </p:cNvSpPr>
            <p:nvPr/>
          </p:nvSpPr>
          <p:spPr bwMode="auto">
            <a:xfrm>
              <a:off x="3269" y="3102"/>
              <a:ext cx="64" cy="73"/>
            </a:xfrm>
            <a:custGeom>
              <a:avLst/>
              <a:gdLst/>
              <a:ahLst/>
              <a:cxnLst>
                <a:cxn ang="0">
                  <a:pos x="52" y="73"/>
                </a:cxn>
                <a:cxn ang="0">
                  <a:pos x="64" y="0"/>
                </a:cxn>
                <a:cxn ang="0">
                  <a:pos x="0" y="34"/>
                </a:cxn>
                <a:cxn ang="0">
                  <a:pos x="45" y="27"/>
                </a:cxn>
                <a:cxn ang="0">
                  <a:pos x="52" y="73"/>
                </a:cxn>
              </a:cxnLst>
              <a:rect l="0" t="0" r="r" b="b"/>
              <a:pathLst>
                <a:path w="64" h="73">
                  <a:moveTo>
                    <a:pt x="52" y="73"/>
                  </a:moveTo>
                  <a:lnTo>
                    <a:pt x="64" y="0"/>
                  </a:lnTo>
                  <a:lnTo>
                    <a:pt x="0" y="34"/>
                  </a:lnTo>
                  <a:lnTo>
                    <a:pt x="45" y="27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0" name="Line 700"/>
            <p:cNvSpPr>
              <a:spLocks noChangeShapeType="1"/>
            </p:cNvSpPr>
            <p:nvPr/>
          </p:nvSpPr>
          <p:spPr bwMode="auto">
            <a:xfrm flipH="1" flipV="1">
              <a:off x="3177" y="2957"/>
              <a:ext cx="12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1" name="Freeform 701"/>
            <p:cNvSpPr>
              <a:spLocks/>
            </p:cNvSpPr>
            <p:nvPr/>
          </p:nvSpPr>
          <p:spPr bwMode="auto">
            <a:xfrm>
              <a:off x="3234" y="2932"/>
              <a:ext cx="68" cy="6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68" y="41"/>
                </a:cxn>
                <a:cxn ang="0">
                  <a:pos x="7" y="0"/>
                </a:cxn>
                <a:cxn ang="0">
                  <a:pos x="37" y="37"/>
                </a:cxn>
                <a:cxn ang="0">
                  <a:pos x="0" y="66"/>
                </a:cxn>
              </a:cxnLst>
              <a:rect l="0" t="0" r="r" b="b"/>
              <a:pathLst>
                <a:path w="68" h="66">
                  <a:moveTo>
                    <a:pt x="0" y="66"/>
                  </a:moveTo>
                  <a:lnTo>
                    <a:pt x="68" y="41"/>
                  </a:lnTo>
                  <a:lnTo>
                    <a:pt x="7" y="0"/>
                  </a:lnTo>
                  <a:lnTo>
                    <a:pt x="37" y="3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2" name="Line 702"/>
            <p:cNvSpPr>
              <a:spLocks noChangeShapeType="1"/>
            </p:cNvSpPr>
            <p:nvPr/>
          </p:nvSpPr>
          <p:spPr bwMode="auto">
            <a:xfrm flipH="1" flipV="1">
              <a:off x="3380" y="2735"/>
              <a:ext cx="10" cy="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3" name="Freeform 703"/>
            <p:cNvSpPr>
              <a:spLocks/>
            </p:cNvSpPr>
            <p:nvPr/>
          </p:nvSpPr>
          <p:spPr bwMode="auto">
            <a:xfrm>
              <a:off x="3352" y="2801"/>
              <a:ext cx="66" cy="7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70"/>
                </a:cxn>
                <a:cxn ang="0">
                  <a:pos x="66" y="0"/>
                </a:cxn>
                <a:cxn ang="0">
                  <a:pos x="36" y="36"/>
                </a:cxn>
                <a:cxn ang="0">
                  <a:pos x="0" y="5"/>
                </a:cxn>
              </a:cxnLst>
              <a:rect l="0" t="0" r="r" b="b"/>
              <a:pathLst>
                <a:path w="66" h="70">
                  <a:moveTo>
                    <a:pt x="0" y="5"/>
                  </a:moveTo>
                  <a:lnTo>
                    <a:pt x="38" y="70"/>
                  </a:lnTo>
                  <a:lnTo>
                    <a:pt x="66" y="0"/>
                  </a:lnTo>
                  <a:lnTo>
                    <a:pt x="36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4" name="Line 704"/>
            <p:cNvSpPr>
              <a:spLocks noChangeShapeType="1"/>
            </p:cNvSpPr>
            <p:nvPr/>
          </p:nvSpPr>
          <p:spPr bwMode="auto">
            <a:xfrm flipV="1">
              <a:off x="3546" y="2867"/>
              <a:ext cx="11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5" name="Freeform 705"/>
            <p:cNvSpPr>
              <a:spLocks/>
            </p:cNvSpPr>
            <p:nvPr/>
          </p:nvSpPr>
          <p:spPr bwMode="auto">
            <a:xfrm>
              <a:off x="3546" y="2878"/>
              <a:ext cx="73" cy="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66"/>
                </a:cxn>
                <a:cxn ang="0">
                  <a:pos x="73" y="56"/>
                </a:cxn>
                <a:cxn ang="0">
                  <a:pos x="28" y="48"/>
                </a:cxn>
                <a:cxn ang="0">
                  <a:pos x="36" y="0"/>
                </a:cxn>
              </a:cxnLst>
              <a:rect l="0" t="0" r="r" b="b"/>
              <a:pathLst>
                <a:path w="73" h="66">
                  <a:moveTo>
                    <a:pt x="36" y="0"/>
                  </a:moveTo>
                  <a:lnTo>
                    <a:pt x="0" y="66"/>
                  </a:lnTo>
                  <a:lnTo>
                    <a:pt x="73" y="56"/>
                  </a:lnTo>
                  <a:lnTo>
                    <a:pt x="28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6" name="Line 706"/>
            <p:cNvSpPr>
              <a:spLocks noChangeShapeType="1"/>
            </p:cNvSpPr>
            <p:nvPr/>
          </p:nvSpPr>
          <p:spPr bwMode="auto">
            <a:xfrm>
              <a:off x="3541" y="3086"/>
              <a:ext cx="105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7" name="Freeform 707"/>
            <p:cNvSpPr>
              <a:spLocks/>
            </p:cNvSpPr>
            <p:nvPr/>
          </p:nvSpPr>
          <p:spPr bwMode="auto">
            <a:xfrm>
              <a:off x="3541" y="3086"/>
              <a:ext cx="71" cy="66"/>
            </a:xfrm>
            <a:custGeom>
              <a:avLst/>
              <a:gdLst/>
              <a:ahLst/>
              <a:cxnLst>
                <a:cxn ang="0">
                  <a:pos x="71" y="12"/>
                </a:cxn>
                <a:cxn ang="0">
                  <a:pos x="0" y="0"/>
                </a:cxn>
                <a:cxn ang="0">
                  <a:pos x="33" y="66"/>
                </a:cxn>
                <a:cxn ang="0">
                  <a:pos x="26" y="19"/>
                </a:cxn>
                <a:cxn ang="0">
                  <a:pos x="71" y="12"/>
                </a:cxn>
              </a:cxnLst>
              <a:rect l="0" t="0" r="r" b="b"/>
              <a:pathLst>
                <a:path w="71" h="66">
                  <a:moveTo>
                    <a:pt x="71" y="12"/>
                  </a:moveTo>
                  <a:lnTo>
                    <a:pt x="0" y="0"/>
                  </a:lnTo>
                  <a:lnTo>
                    <a:pt x="33" y="66"/>
                  </a:lnTo>
                  <a:lnTo>
                    <a:pt x="26" y="19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8" name="Rectangle 708"/>
            <p:cNvSpPr>
              <a:spLocks noChangeArrowheads="1"/>
            </p:cNvSpPr>
            <p:nvPr/>
          </p:nvSpPr>
          <p:spPr bwMode="auto">
            <a:xfrm>
              <a:off x="3757" y="2391"/>
              <a:ext cx="2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9" name="Rectangle 709"/>
            <p:cNvSpPr>
              <a:spLocks noChangeArrowheads="1"/>
            </p:cNvSpPr>
            <p:nvPr/>
          </p:nvSpPr>
          <p:spPr bwMode="auto">
            <a:xfrm>
              <a:off x="3750" y="2393"/>
              <a:ext cx="3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0" name="Rectangle 710"/>
            <p:cNvSpPr>
              <a:spLocks noChangeArrowheads="1"/>
            </p:cNvSpPr>
            <p:nvPr/>
          </p:nvSpPr>
          <p:spPr bwMode="auto">
            <a:xfrm>
              <a:off x="3747" y="2395"/>
              <a:ext cx="4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1" name="Rectangle 711"/>
            <p:cNvSpPr>
              <a:spLocks noChangeArrowheads="1"/>
            </p:cNvSpPr>
            <p:nvPr/>
          </p:nvSpPr>
          <p:spPr bwMode="auto">
            <a:xfrm>
              <a:off x="3743" y="2396"/>
              <a:ext cx="5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2" name="Rectangle 712"/>
            <p:cNvSpPr>
              <a:spLocks noChangeArrowheads="1"/>
            </p:cNvSpPr>
            <p:nvPr/>
          </p:nvSpPr>
          <p:spPr bwMode="auto">
            <a:xfrm>
              <a:off x="3742" y="2398"/>
              <a:ext cx="6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3" name="Rectangle 713"/>
            <p:cNvSpPr>
              <a:spLocks noChangeArrowheads="1"/>
            </p:cNvSpPr>
            <p:nvPr/>
          </p:nvSpPr>
          <p:spPr bwMode="auto">
            <a:xfrm>
              <a:off x="3740" y="2400"/>
              <a:ext cx="6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4" name="Rectangle 714"/>
            <p:cNvSpPr>
              <a:spLocks noChangeArrowheads="1"/>
            </p:cNvSpPr>
            <p:nvPr/>
          </p:nvSpPr>
          <p:spPr bwMode="auto">
            <a:xfrm>
              <a:off x="3738" y="2402"/>
              <a:ext cx="7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5" name="Rectangle 715"/>
            <p:cNvSpPr>
              <a:spLocks noChangeArrowheads="1"/>
            </p:cNvSpPr>
            <p:nvPr/>
          </p:nvSpPr>
          <p:spPr bwMode="auto">
            <a:xfrm>
              <a:off x="3736" y="2404"/>
              <a:ext cx="8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6" name="Rectangle 716"/>
            <p:cNvSpPr>
              <a:spLocks noChangeArrowheads="1"/>
            </p:cNvSpPr>
            <p:nvPr/>
          </p:nvSpPr>
          <p:spPr bwMode="auto">
            <a:xfrm>
              <a:off x="3735" y="2405"/>
              <a:ext cx="8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7" name="Rectangle 717"/>
            <p:cNvSpPr>
              <a:spLocks noChangeArrowheads="1"/>
            </p:cNvSpPr>
            <p:nvPr/>
          </p:nvSpPr>
          <p:spPr bwMode="auto">
            <a:xfrm>
              <a:off x="3733" y="2407"/>
              <a:ext cx="9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8" name="Rectangle 718"/>
            <p:cNvSpPr>
              <a:spLocks noChangeArrowheads="1"/>
            </p:cNvSpPr>
            <p:nvPr/>
          </p:nvSpPr>
          <p:spPr bwMode="auto">
            <a:xfrm>
              <a:off x="3731" y="2409"/>
              <a:ext cx="9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9" name="Rectangle 719"/>
            <p:cNvSpPr>
              <a:spLocks noChangeArrowheads="1"/>
            </p:cNvSpPr>
            <p:nvPr/>
          </p:nvSpPr>
          <p:spPr bwMode="auto">
            <a:xfrm>
              <a:off x="3731" y="2411"/>
              <a:ext cx="10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0" name="Rectangle 720"/>
            <p:cNvSpPr>
              <a:spLocks noChangeArrowheads="1"/>
            </p:cNvSpPr>
            <p:nvPr/>
          </p:nvSpPr>
          <p:spPr bwMode="auto">
            <a:xfrm>
              <a:off x="3731" y="2412"/>
              <a:ext cx="10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1" name="Rectangle 721"/>
            <p:cNvSpPr>
              <a:spLocks noChangeArrowheads="1"/>
            </p:cNvSpPr>
            <p:nvPr/>
          </p:nvSpPr>
          <p:spPr bwMode="auto">
            <a:xfrm>
              <a:off x="3729" y="2414"/>
              <a:ext cx="11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2" name="Rectangle 722"/>
            <p:cNvSpPr>
              <a:spLocks noChangeArrowheads="1"/>
            </p:cNvSpPr>
            <p:nvPr/>
          </p:nvSpPr>
          <p:spPr bwMode="auto">
            <a:xfrm>
              <a:off x="3728" y="2416"/>
              <a:ext cx="11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3" name="Rectangle 723"/>
            <p:cNvSpPr>
              <a:spLocks noChangeArrowheads="1"/>
            </p:cNvSpPr>
            <p:nvPr/>
          </p:nvSpPr>
          <p:spPr bwMode="auto">
            <a:xfrm>
              <a:off x="3728" y="2418"/>
              <a:ext cx="11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4" name="Rectangle 724"/>
            <p:cNvSpPr>
              <a:spLocks noChangeArrowheads="1"/>
            </p:cNvSpPr>
            <p:nvPr/>
          </p:nvSpPr>
          <p:spPr bwMode="auto">
            <a:xfrm>
              <a:off x="3728" y="2420"/>
              <a:ext cx="13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5" name="Rectangle 725"/>
            <p:cNvSpPr>
              <a:spLocks noChangeArrowheads="1"/>
            </p:cNvSpPr>
            <p:nvPr/>
          </p:nvSpPr>
          <p:spPr bwMode="auto">
            <a:xfrm>
              <a:off x="3726" y="2421"/>
              <a:ext cx="15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6" name="Rectangle 726"/>
            <p:cNvSpPr>
              <a:spLocks noChangeArrowheads="1"/>
            </p:cNvSpPr>
            <p:nvPr/>
          </p:nvSpPr>
          <p:spPr bwMode="auto">
            <a:xfrm>
              <a:off x="3726" y="2423"/>
              <a:ext cx="17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7" name="Rectangle 727"/>
            <p:cNvSpPr>
              <a:spLocks noChangeArrowheads="1"/>
            </p:cNvSpPr>
            <p:nvPr/>
          </p:nvSpPr>
          <p:spPr bwMode="auto">
            <a:xfrm>
              <a:off x="3726" y="2425"/>
              <a:ext cx="18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8" name="Rectangle 728"/>
            <p:cNvSpPr>
              <a:spLocks noChangeArrowheads="1"/>
            </p:cNvSpPr>
            <p:nvPr/>
          </p:nvSpPr>
          <p:spPr bwMode="auto">
            <a:xfrm>
              <a:off x="3726" y="2427"/>
              <a:ext cx="19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9" name="Rectangle 729"/>
            <p:cNvSpPr>
              <a:spLocks noChangeArrowheads="1"/>
            </p:cNvSpPr>
            <p:nvPr/>
          </p:nvSpPr>
          <p:spPr bwMode="auto">
            <a:xfrm>
              <a:off x="3726" y="2429"/>
              <a:ext cx="20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0" name="Rectangle 730"/>
            <p:cNvSpPr>
              <a:spLocks noChangeArrowheads="1"/>
            </p:cNvSpPr>
            <p:nvPr/>
          </p:nvSpPr>
          <p:spPr bwMode="auto">
            <a:xfrm>
              <a:off x="3724" y="2430"/>
              <a:ext cx="21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1" name="Rectangle 731"/>
            <p:cNvSpPr>
              <a:spLocks noChangeArrowheads="1"/>
            </p:cNvSpPr>
            <p:nvPr/>
          </p:nvSpPr>
          <p:spPr bwMode="auto">
            <a:xfrm>
              <a:off x="3724" y="2432"/>
              <a:ext cx="21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2" name="Rectangle 732"/>
            <p:cNvSpPr>
              <a:spLocks noChangeArrowheads="1"/>
            </p:cNvSpPr>
            <p:nvPr/>
          </p:nvSpPr>
          <p:spPr bwMode="auto">
            <a:xfrm>
              <a:off x="3724" y="2434"/>
              <a:ext cx="22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3" name="Rectangle 733"/>
            <p:cNvSpPr>
              <a:spLocks noChangeArrowheads="1"/>
            </p:cNvSpPr>
            <p:nvPr/>
          </p:nvSpPr>
          <p:spPr bwMode="auto">
            <a:xfrm>
              <a:off x="3724" y="2436"/>
              <a:ext cx="23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4" name="Rectangle 734"/>
            <p:cNvSpPr>
              <a:spLocks noChangeArrowheads="1"/>
            </p:cNvSpPr>
            <p:nvPr/>
          </p:nvSpPr>
          <p:spPr bwMode="auto">
            <a:xfrm>
              <a:off x="3724" y="2438"/>
              <a:ext cx="23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5" name="Rectangle 735"/>
            <p:cNvSpPr>
              <a:spLocks noChangeArrowheads="1"/>
            </p:cNvSpPr>
            <p:nvPr/>
          </p:nvSpPr>
          <p:spPr bwMode="auto">
            <a:xfrm>
              <a:off x="3724" y="2439"/>
              <a:ext cx="24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6" name="Rectangle 736"/>
            <p:cNvSpPr>
              <a:spLocks noChangeArrowheads="1"/>
            </p:cNvSpPr>
            <p:nvPr/>
          </p:nvSpPr>
          <p:spPr bwMode="auto">
            <a:xfrm>
              <a:off x="3723" y="2441"/>
              <a:ext cx="25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7" name="Rectangle 737"/>
            <p:cNvSpPr>
              <a:spLocks noChangeArrowheads="1"/>
            </p:cNvSpPr>
            <p:nvPr/>
          </p:nvSpPr>
          <p:spPr bwMode="auto">
            <a:xfrm>
              <a:off x="3723" y="2443"/>
              <a:ext cx="25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8" name="Rectangle 738"/>
            <p:cNvSpPr>
              <a:spLocks noChangeArrowheads="1"/>
            </p:cNvSpPr>
            <p:nvPr/>
          </p:nvSpPr>
          <p:spPr bwMode="auto">
            <a:xfrm>
              <a:off x="3723" y="2445"/>
              <a:ext cx="25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9" name="Rectangle 739"/>
            <p:cNvSpPr>
              <a:spLocks noChangeArrowheads="1"/>
            </p:cNvSpPr>
            <p:nvPr/>
          </p:nvSpPr>
          <p:spPr bwMode="auto">
            <a:xfrm>
              <a:off x="3723" y="2447"/>
              <a:ext cx="26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0" name="Rectangle 740"/>
            <p:cNvSpPr>
              <a:spLocks noChangeArrowheads="1"/>
            </p:cNvSpPr>
            <p:nvPr/>
          </p:nvSpPr>
          <p:spPr bwMode="auto">
            <a:xfrm>
              <a:off x="3723" y="2448"/>
              <a:ext cx="26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1" name="Rectangle 741"/>
            <p:cNvSpPr>
              <a:spLocks noChangeArrowheads="1"/>
            </p:cNvSpPr>
            <p:nvPr/>
          </p:nvSpPr>
          <p:spPr bwMode="auto">
            <a:xfrm>
              <a:off x="3723" y="2450"/>
              <a:ext cx="27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2" name="Rectangle 742"/>
            <p:cNvSpPr>
              <a:spLocks noChangeArrowheads="1"/>
            </p:cNvSpPr>
            <p:nvPr/>
          </p:nvSpPr>
          <p:spPr bwMode="auto">
            <a:xfrm>
              <a:off x="3723" y="2452"/>
              <a:ext cx="27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3" name="Rectangle 743"/>
            <p:cNvSpPr>
              <a:spLocks noChangeArrowheads="1"/>
            </p:cNvSpPr>
            <p:nvPr/>
          </p:nvSpPr>
          <p:spPr bwMode="auto">
            <a:xfrm>
              <a:off x="3723" y="2454"/>
              <a:ext cx="27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4" name="Rectangle 744"/>
            <p:cNvSpPr>
              <a:spLocks noChangeArrowheads="1"/>
            </p:cNvSpPr>
            <p:nvPr/>
          </p:nvSpPr>
          <p:spPr bwMode="auto">
            <a:xfrm>
              <a:off x="3723" y="2455"/>
              <a:ext cx="27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5" name="Rectangle 745"/>
            <p:cNvSpPr>
              <a:spLocks noChangeArrowheads="1"/>
            </p:cNvSpPr>
            <p:nvPr/>
          </p:nvSpPr>
          <p:spPr bwMode="auto">
            <a:xfrm>
              <a:off x="3723" y="2457"/>
              <a:ext cx="28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6" name="Rectangle 746"/>
            <p:cNvSpPr>
              <a:spLocks noChangeArrowheads="1"/>
            </p:cNvSpPr>
            <p:nvPr/>
          </p:nvSpPr>
          <p:spPr bwMode="auto">
            <a:xfrm>
              <a:off x="3723" y="2459"/>
              <a:ext cx="28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7" name="Rectangle 747"/>
            <p:cNvSpPr>
              <a:spLocks noChangeArrowheads="1"/>
            </p:cNvSpPr>
            <p:nvPr/>
          </p:nvSpPr>
          <p:spPr bwMode="auto">
            <a:xfrm>
              <a:off x="3723" y="2461"/>
              <a:ext cx="28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8" name="Rectangle 748"/>
            <p:cNvSpPr>
              <a:spLocks noChangeArrowheads="1"/>
            </p:cNvSpPr>
            <p:nvPr/>
          </p:nvSpPr>
          <p:spPr bwMode="auto">
            <a:xfrm>
              <a:off x="3723" y="2463"/>
              <a:ext cx="28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9" name="Rectangle 749"/>
            <p:cNvSpPr>
              <a:spLocks noChangeArrowheads="1"/>
            </p:cNvSpPr>
            <p:nvPr/>
          </p:nvSpPr>
          <p:spPr bwMode="auto">
            <a:xfrm>
              <a:off x="3723" y="2464"/>
              <a:ext cx="29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0" name="Rectangle 750"/>
            <p:cNvSpPr>
              <a:spLocks noChangeArrowheads="1"/>
            </p:cNvSpPr>
            <p:nvPr/>
          </p:nvSpPr>
          <p:spPr bwMode="auto">
            <a:xfrm>
              <a:off x="3723" y="2466"/>
              <a:ext cx="29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1" name="Rectangle 751"/>
            <p:cNvSpPr>
              <a:spLocks noChangeArrowheads="1"/>
            </p:cNvSpPr>
            <p:nvPr/>
          </p:nvSpPr>
          <p:spPr bwMode="auto">
            <a:xfrm>
              <a:off x="3724" y="2468"/>
              <a:ext cx="29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2" name="Rectangle 752"/>
            <p:cNvSpPr>
              <a:spLocks noChangeArrowheads="1"/>
            </p:cNvSpPr>
            <p:nvPr/>
          </p:nvSpPr>
          <p:spPr bwMode="auto">
            <a:xfrm>
              <a:off x="3724" y="2470"/>
              <a:ext cx="29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3" name="Rectangle 753"/>
            <p:cNvSpPr>
              <a:spLocks noChangeArrowheads="1"/>
            </p:cNvSpPr>
            <p:nvPr/>
          </p:nvSpPr>
          <p:spPr bwMode="auto">
            <a:xfrm>
              <a:off x="3724" y="2472"/>
              <a:ext cx="30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4" name="Rectangle 754"/>
            <p:cNvSpPr>
              <a:spLocks noChangeArrowheads="1"/>
            </p:cNvSpPr>
            <p:nvPr/>
          </p:nvSpPr>
          <p:spPr bwMode="auto">
            <a:xfrm>
              <a:off x="3724" y="2473"/>
              <a:ext cx="30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5" name="Rectangle 755"/>
            <p:cNvSpPr>
              <a:spLocks noChangeArrowheads="1"/>
            </p:cNvSpPr>
            <p:nvPr/>
          </p:nvSpPr>
          <p:spPr bwMode="auto">
            <a:xfrm>
              <a:off x="3724" y="2475"/>
              <a:ext cx="30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6" name="Rectangle 756"/>
            <p:cNvSpPr>
              <a:spLocks noChangeArrowheads="1"/>
            </p:cNvSpPr>
            <p:nvPr/>
          </p:nvSpPr>
          <p:spPr bwMode="auto">
            <a:xfrm>
              <a:off x="3724" y="2477"/>
              <a:ext cx="30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7" name="Rectangle 757"/>
            <p:cNvSpPr>
              <a:spLocks noChangeArrowheads="1"/>
            </p:cNvSpPr>
            <p:nvPr/>
          </p:nvSpPr>
          <p:spPr bwMode="auto">
            <a:xfrm>
              <a:off x="3724" y="2479"/>
              <a:ext cx="30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8" name="Rectangle 758"/>
            <p:cNvSpPr>
              <a:spLocks noChangeArrowheads="1"/>
            </p:cNvSpPr>
            <p:nvPr/>
          </p:nvSpPr>
          <p:spPr bwMode="auto">
            <a:xfrm>
              <a:off x="3724" y="2482"/>
              <a:ext cx="30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9" name="Rectangle 759"/>
            <p:cNvSpPr>
              <a:spLocks noChangeArrowheads="1"/>
            </p:cNvSpPr>
            <p:nvPr/>
          </p:nvSpPr>
          <p:spPr bwMode="auto">
            <a:xfrm>
              <a:off x="3726" y="2486"/>
              <a:ext cx="30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0" name="Rectangle 760"/>
            <p:cNvSpPr>
              <a:spLocks noChangeArrowheads="1"/>
            </p:cNvSpPr>
            <p:nvPr/>
          </p:nvSpPr>
          <p:spPr bwMode="auto">
            <a:xfrm>
              <a:off x="3726" y="2489"/>
              <a:ext cx="31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1" name="Rectangle 761"/>
            <p:cNvSpPr>
              <a:spLocks noChangeArrowheads="1"/>
            </p:cNvSpPr>
            <p:nvPr/>
          </p:nvSpPr>
          <p:spPr bwMode="auto">
            <a:xfrm>
              <a:off x="3726" y="2493"/>
              <a:ext cx="31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2" name="Rectangle 762"/>
            <p:cNvSpPr>
              <a:spLocks noChangeArrowheads="1"/>
            </p:cNvSpPr>
            <p:nvPr/>
          </p:nvSpPr>
          <p:spPr bwMode="auto">
            <a:xfrm>
              <a:off x="3728" y="2497"/>
              <a:ext cx="31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3" name="Rectangle 763"/>
            <p:cNvSpPr>
              <a:spLocks noChangeArrowheads="1"/>
            </p:cNvSpPr>
            <p:nvPr/>
          </p:nvSpPr>
          <p:spPr bwMode="auto">
            <a:xfrm>
              <a:off x="3728" y="2502"/>
              <a:ext cx="31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4" name="Rectangle 764"/>
            <p:cNvSpPr>
              <a:spLocks noChangeArrowheads="1"/>
            </p:cNvSpPr>
            <p:nvPr/>
          </p:nvSpPr>
          <p:spPr bwMode="auto">
            <a:xfrm>
              <a:off x="3729" y="2507"/>
              <a:ext cx="31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5" name="Rectangle 765"/>
            <p:cNvSpPr>
              <a:spLocks noChangeArrowheads="1"/>
            </p:cNvSpPr>
            <p:nvPr/>
          </p:nvSpPr>
          <p:spPr bwMode="auto">
            <a:xfrm>
              <a:off x="3729" y="2509"/>
              <a:ext cx="31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6" name="Rectangle 766"/>
            <p:cNvSpPr>
              <a:spLocks noChangeArrowheads="1"/>
            </p:cNvSpPr>
            <p:nvPr/>
          </p:nvSpPr>
          <p:spPr bwMode="auto">
            <a:xfrm>
              <a:off x="3749" y="2511"/>
              <a:ext cx="29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7" name="Rectangle 767"/>
            <p:cNvSpPr>
              <a:spLocks noChangeArrowheads="1"/>
            </p:cNvSpPr>
            <p:nvPr/>
          </p:nvSpPr>
          <p:spPr bwMode="auto">
            <a:xfrm>
              <a:off x="3750" y="2513"/>
              <a:ext cx="29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8" name="Rectangle 768"/>
            <p:cNvSpPr>
              <a:spLocks noChangeArrowheads="1"/>
            </p:cNvSpPr>
            <p:nvPr/>
          </p:nvSpPr>
          <p:spPr bwMode="auto">
            <a:xfrm>
              <a:off x="3754" y="2515"/>
              <a:ext cx="28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69" name="Rectangle 769"/>
            <p:cNvSpPr>
              <a:spLocks noChangeArrowheads="1"/>
            </p:cNvSpPr>
            <p:nvPr/>
          </p:nvSpPr>
          <p:spPr bwMode="auto">
            <a:xfrm>
              <a:off x="3755" y="2516"/>
              <a:ext cx="28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0" name="Rectangle 770"/>
            <p:cNvSpPr>
              <a:spLocks noChangeArrowheads="1"/>
            </p:cNvSpPr>
            <p:nvPr/>
          </p:nvSpPr>
          <p:spPr bwMode="auto">
            <a:xfrm>
              <a:off x="3757" y="2518"/>
              <a:ext cx="28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1" name="Rectangle 771"/>
            <p:cNvSpPr>
              <a:spLocks noChangeArrowheads="1"/>
            </p:cNvSpPr>
            <p:nvPr/>
          </p:nvSpPr>
          <p:spPr bwMode="auto">
            <a:xfrm>
              <a:off x="3761" y="2520"/>
              <a:ext cx="28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2" name="Rectangle 772"/>
            <p:cNvSpPr>
              <a:spLocks noChangeArrowheads="1"/>
            </p:cNvSpPr>
            <p:nvPr/>
          </p:nvSpPr>
          <p:spPr bwMode="auto">
            <a:xfrm>
              <a:off x="3762" y="2522"/>
              <a:ext cx="28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3" name="Rectangle 773"/>
            <p:cNvSpPr>
              <a:spLocks noChangeArrowheads="1"/>
            </p:cNvSpPr>
            <p:nvPr/>
          </p:nvSpPr>
          <p:spPr bwMode="auto">
            <a:xfrm>
              <a:off x="3764" y="2524"/>
              <a:ext cx="28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4" name="Rectangle 774"/>
            <p:cNvSpPr>
              <a:spLocks noChangeArrowheads="1"/>
            </p:cNvSpPr>
            <p:nvPr/>
          </p:nvSpPr>
          <p:spPr bwMode="auto">
            <a:xfrm>
              <a:off x="3768" y="2525"/>
              <a:ext cx="27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5" name="Rectangle 775"/>
            <p:cNvSpPr>
              <a:spLocks noChangeArrowheads="1"/>
            </p:cNvSpPr>
            <p:nvPr/>
          </p:nvSpPr>
          <p:spPr bwMode="auto">
            <a:xfrm>
              <a:off x="3769" y="2527"/>
              <a:ext cx="27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6" name="Rectangle 776"/>
            <p:cNvSpPr>
              <a:spLocks noChangeArrowheads="1"/>
            </p:cNvSpPr>
            <p:nvPr/>
          </p:nvSpPr>
          <p:spPr bwMode="auto">
            <a:xfrm>
              <a:off x="3773" y="2529"/>
              <a:ext cx="27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7" name="Rectangle 777"/>
            <p:cNvSpPr>
              <a:spLocks noChangeArrowheads="1"/>
            </p:cNvSpPr>
            <p:nvPr/>
          </p:nvSpPr>
          <p:spPr bwMode="auto">
            <a:xfrm>
              <a:off x="3775" y="2531"/>
              <a:ext cx="27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8" name="Rectangle 778"/>
            <p:cNvSpPr>
              <a:spLocks noChangeArrowheads="1"/>
            </p:cNvSpPr>
            <p:nvPr/>
          </p:nvSpPr>
          <p:spPr bwMode="auto">
            <a:xfrm>
              <a:off x="3778" y="2532"/>
              <a:ext cx="26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79" name="Rectangle 779"/>
            <p:cNvSpPr>
              <a:spLocks noChangeArrowheads="1"/>
            </p:cNvSpPr>
            <p:nvPr/>
          </p:nvSpPr>
          <p:spPr bwMode="auto">
            <a:xfrm>
              <a:off x="3780" y="2534"/>
              <a:ext cx="2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0" name="Rectangle 780"/>
            <p:cNvSpPr>
              <a:spLocks noChangeArrowheads="1"/>
            </p:cNvSpPr>
            <p:nvPr/>
          </p:nvSpPr>
          <p:spPr bwMode="auto">
            <a:xfrm>
              <a:off x="3783" y="2538"/>
              <a:ext cx="26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1" name="Rectangle 781"/>
            <p:cNvSpPr>
              <a:spLocks noChangeArrowheads="1"/>
            </p:cNvSpPr>
            <p:nvPr/>
          </p:nvSpPr>
          <p:spPr bwMode="auto">
            <a:xfrm>
              <a:off x="3785" y="2540"/>
              <a:ext cx="26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2" name="Rectangle 782"/>
            <p:cNvSpPr>
              <a:spLocks noChangeArrowheads="1"/>
            </p:cNvSpPr>
            <p:nvPr/>
          </p:nvSpPr>
          <p:spPr bwMode="auto">
            <a:xfrm>
              <a:off x="3788" y="2541"/>
              <a:ext cx="25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3" name="Rectangle 783"/>
            <p:cNvSpPr>
              <a:spLocks noChangeArrowheads="1"/>
            </p:cNvSpPr>
            <p:nvPr/>
          </p:nvSpPr>
          <p:spPr bwMode="auto">
            <a:xfrm>
              <a:off x="3790" y="2543"/>
              <a:ext cx="25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4" name="Rectangle 784"/>
            <p:cNvSpPr>
              <a:spLocks noChangeArrowheads="1"/>
            </p:cNvSpPr>
            <p:nvPr/>
          </p:nvSpPr>
          <p:spPr bwMode="auto">
            <a:xfrm>
              <a:off x="3794" y="2547"/>
              <a:ext cx="25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5" name="Rectangle 785"/>
            <p:cNvSpPr>
              <a:spLocks noChangeArrowheads="1"/>
            </p:cNvSpPr>
            <p:nvPr/>
          </p:nvSpPr>
          <p:spPr bwMode="auto">
            <a:xfrm>
              <a:off x="3795" y="2549"/>
              <a:ext cx="250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6" name="Rectangle 786"/>
            <p:cNvSpPr>
              <a:spLocks noChangeArrowheads="1"/>
            </p:cNvSpPr>
            <p:nvPr/>
          </p:nvSpPr>
          <p:spPr bwMode="auto">
            <a:xfrm>
              <a:off x="3799" y="2552"/>
              <a:ext cx="24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7" name="Rectangle 787"/>
            <p:cNvSpPr>
              <a:spLocks noChangeArrowheads="1"/>
            </p:cNvSpPr>
            <p:nvPr/>
          </p:nvSpPr>
          <p:spPr bwMode="auto">
            <a:xfrm>
              <a:off x="3800" y="2554"/>
              <a:ext cx="24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8" name="Rectangle 788"/>
            <p:cNvSpPr>
              <a:spLocks noChangeArrowheads="1"/>
            </p:cNvSpPr>
            <p:nvPr/>
          </p:nvSpPr>
          <p:spPr bwMode="auto">
            <a:xfrm>
              <a:off x="3802" y="2556"/>
              <a:ext cx="24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89" name="Rectangle 789"/>
            <p:cNvSpPr>
              <a:spLocks noChangeArrowheads="1"/>
            </p:cNvSpPr>
            <p:nvPr/>
          </p:nvSpPr>
          <p:spPr bwMode="auto">
            <a:xfrm>
              <a:off x="3806" y="2559"/>
              <a:ext cx="23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0" name="Rectangle 790"/>
            <p:cNvSpPr>
              <a:spLocks noChangeArrowheads="1"/>
            </p:cNvSpPr>
            <p:nvPr/>
          </p:nvSpPr>
          <p:spPr bwMode="auto">
            <a:xfrm>
              <a:off x="3807" y="2561"/>
              <a:ext cx="23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1" name="Rectangle 791"/>
            <p:cNvSpPr>
              <a:spLocks noChangeArrowheads="1"/>
            </p:cNvSpPr>
            <p:nvPr/>
          </p:nvSpPr>
          <p:spPr bwMode="auto">
            <a:xfrm>
              <a:off x="3809" y="2565"/>
              <a:ext cx="23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2" name="Rectangle 792"/>
            <p:cNvSpPr>
              <a:spLocks noChangeArrowheads="1"/>
            </p:cNvSpPr>
            <p:nvPr/>
          </p:nvSpPr>
          <p:spPr bwMode="auto">
            <a:xfrm>
              <a:off x="3811" y="2566"/>
              <a:ext cx="234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3" name="Rectangle 793"/>
            <p:cNvSpPr>
              <a:spLocks noChangeArrowheads="1"/>
            </p:cNvSpPr>
            <p:nvPr/>
          </p:nvSpPr>
          <p:spPr bwMode="auto">
            <a:xfrm>
              <a:off x="3813" y="2570"/>
              <a:ext cx="23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4" name="Rectangle 794"/>
            <p:cNvSpPr>
              <a:spLocks noChangeArrowheads="1"/>
            </p:cNvSpPr>
            <p:nvPr/>
          </p:nvSpPr>
          <p:spPr bwMode="auto">
            <a:xfrm>
              <a:off x="3814" y="2572"/>
              <a:ext cx="231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5" name="Rectangle 795"/>
            <p:cNvSpPr>
              <a:spLocks noChangeArrowheads="1"/>
            </p:cNvSpPr>
            <p:nvPr/>
          </p:nvSpPr>
          <p:spPr bwMode="auto">
            <a:xfrm>
              <a:off x="3816" y="2575"/>
              <a:ext cx="229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6" name="Rectangle 796"/>
            <p:cNvSpPr>
              <a:spLocks noChangeArrowheads="1"/>
            </p:cNvSpPr>
            <p:nvPr/>
          </p:nvSpPr>
          <p:spPr bwMode="auto">
            <a:xfrm>
              <a:off x="3818" y="2581"/>
              <a:ext cx="227" cy="9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7" name="Rectangle 797"/>
            <p:cNvSpPr>
              <a:spLocks noChangeArrowheads="1"/>
            </p:cNvSpPr>
            <p:nvPr/>
          </p:nvSpPr>
          <p:spPr bwMode="auto">
            <a:xfrm>
              <a:off x="3820" y="2590"/>
              <a:ext cx="225" cy="1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8" name="Rectangle 798"/>
            <p:cNvSpPr>
              <a:spLocks noChangeArrowheads="1"/>
            </p:cNvSpPr>
            <p:nvPr/>
          </p:nvSpPr>
          <p:spPr bwMode="auto">
            <a:xfrm>
              <a:off x="3820" y="2601"/>
              <a:ext cx="226" cy="7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99" name="Rectangle 799"/>
            <p:cNvSpPr>
              <a:spLocks noChangeArrowheads="1"/>
            </p:cNvSpPr>
            <p:nvPr/>
          </p:nvSpPr>
          <p:spPr bwMode="auto">
            <a:xfrm>
              <a:off x="3820" y="2608"/>
              <a:ext cx="228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0" name="Rectangle 800"/>
            <p:cNvSpPr>
              <a:spLocks noChangeArrowheads="1"/>
            </p:cNvSpPr>
            <p:nvPr/>
          </p:nvSpPr>
          <p:spPr bwMode="auto">
            <a:xfrm>
              <a:off x="3820" y="2613"/>
              <a:ext cx="230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1" name="Rectangle 801"/>
            <p:cNvSpPr>
              <a:spLocks noChangeArrowheads="1"/>
            </p:cNvSpPr>
            <p:nvPr/>
          </p:nvSpPr>
          <p:spPr bwMode="auto">
            <a:xfrm>
              <a:off x="3820" y="2618"/>
              <a:ext cx="23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2" name="Rectangle 802"/>
            <p:cNvSpPr>
              <a:spLocks noChangeArrowheads="1"/>
            </p:cNvSpPr>
            <p:nvPr/>
          </p:nvSpPr>
          <p:spPr bwMode="auto">
            <a:xfrm>
              <a:off x="3820" y="2620"/>
              <a:ext cx="233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3" name="Rectangle 803"/>
            <p:cNvSpPr>
              <a:spLocks noChangeArrowheads="1"/>
            </p:cNvSpPr>
            <p:nvPr/>
          </p:nvSpPr>
          <p:spPr bwMode="auto">
            <a:xfrm>
              <a:off x="3818" y="2626"/>
              <a:ext cx="237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4" name="Rectangle 804"/>
            <p:cNvSpPr>
              <a:spLocks noChangeArrowheads="1"/>
            </p:cNvSpPr>
            <p:nvPr/>
          </p:nvSpPr>
          <p:spPr bwMode="auto">
            <a:xfrm>
              <a:off x="3818" y="2627"/>
              <a:ext cx="239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5" name="Rectangle 805"/>
            <p:cNvSpPr>
              <a:spLocks noChangeArrowheads="1"/>
            </p:cNvSpPr>
            <p:nvPr/>
          </p:nvSpPr>
          <p:spPr bwMode="auto">
            <a:xfrm>
              <a:off x="3818" y="2631"/>
              <a:ext cx="241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6" name="Rectangle 806"/>
            <p:cNvSpPr>
              <a:spLocks noChangeArrowheads="1"/>
            </p:cNvSpPr>
            <p:nvPr/>
          </p:nvSpPr>
          <p:spPr bwMode="auto">
            <a:xfrm>
              <a:off x="3818" y="2635"/>
              <a:ext cx="242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807" name="Group 807"/>
          <p:cNvGrpSpPr>
            <a:grpSpLocks/>
          </p:cNvGrpSpPr>
          <p:nvPr/>
        </p:nvGrpSpPr>
        <p:grpSpPr bwMode="auto">
          <a:xfrm>
            <a:off x="6088063" y="4164013"/>
            <a:ext cx="503237" cy="850900"/>
            <a:chOff x="3797" y="2636"/>
            <a:chExt cx="317" cy="536"/>
          </a:xfrm>
        </p:grpSpPr>
        <p:sp>
          <p:nvSpPr>
            <p:cNvPr id="808" name="Rectangle 808"/>
            <p:cNvSpPr>
              <a:spLocks noChangeArrowheads="1"/>
            </p:cNvSpPr>
            <p:nvPr/>
          </p:nvSpPr>
          <p:spPr bwMode="auto">
            <a:xfrm>
              <a:off x="3818" y="2636"/>
              <a:ext cx="244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09" name="Rectangle 809"/>
            <p:cNvSpPr>
              <a:spLocks noChangeArrowheads="1"/>
            </p:cNvSpPr>
            <p:nvPr/>
          </p:nvSpPr>
          <p:spPr bwMode="auto">
            <a:xfrm>
              <a:off x="3818" y="2640"/>
              <a:ext cx="24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0" name="Rectangle 810"/>
            <p:cNvSpPr>
              <a:spLocks noChangeArrowheads="1"/>
            </p:cNvSpPr>
            <p:nvPr/>
          </p:nvSpPr>
          <p:spPr bwMode="auto">
            <a:xfrm>
              <a:off x="3818" y="2642"/>
              <a:ext cx="247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1" name="Rectangle 811"/>
            <p:cNvSpPr>
              <a:spLocks noChangeArrowheads="1"/>
            </p:cNvSpPr>
            <p:nvPr/>
          </p:nvSpPr>
          <p:spPr bwMode="auto">
            <a:xfrm>
              <a:off x="3818" y="2643"/>
              <a:ext cx="24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2" name="Rectangle 812"/>
            <p:cNvSpPr>
              <a:spLocks noChangeArrowheads="1"/>
            </p:cNvSpPr>
            <p:nvPr/>
          </p:nvSpPr>
          <p:spPr bwMode="auto">
            <a:xfrm>
              <a:off x="3818" y="2645"/>
              <a:ext cx="25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3" name="Rectangle 813"/>
            <p:cNvSpPr>
              <a:spLocks noChangeArrowheads="1"/>
            </p:cNvSpPr>
            <p:nvPr/>
          </p:nvSpPr>
          <p:spPr bwMode="auto">
            <a:xfrm>
              <a:off x="3816" y="2647"/>
              <a:ext cx="25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4" name="Rectangle 814"/>
            <p:cNvSpPr>
              <a:spLocks noChangeArrowheads="1"/>
            </p:cNvSpPr>
            <p:nvPr/>
          </p:nvSpPr>
          <p:spPr bwMode="auto">
            <a:xfrm>
              <a:off x="3816" y="2649"/>
              <a:ext cx="25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5" name="Rectangle 815"/>
            <p:cNvSpPr>
              <a:spLocks noChangeArrowheads="1"/>
            </p:cNvSpPr>
            <p:nvPr/>
          </p:nvSpPr>
          <p:spPr bwMode="auto">
            <a:xfrm>
              <a:off x="3816" y="2651"/>
              <a:ext cx="258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6" name="Rectangle 816"/>
            <p:cNvSpPr>
              <a:spLocks noChangeArrowheads="1"/>
            </p:cNvSpPr>
            <p:nvPr/>
          </p:nvSpPr>
          <p:spPr bwMode="auto">
            <a:xfrm>
              <a:off x="3816" y="2654"/>
              <a:ext cx="26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7" name="Rectangle 817"/>
            <p:cNvSpPr>
              <a:spLocks noChangeArrowheads="1"/>
            </p:cNvSpPr>
            <p:nvPr/>
          </p:nvSpPr>
          <p:spPr bwMode="auto">
            <a:xfrm>
              <a:off x="3816" y="2656"/>
              <a:ext cx="262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8" name="Rectangle 818"/>
            <p:cNvSpPr>
              <a:spLocks noChangeArrowheads="1"/>
            </p:cNvSpPr>
            <p:nvPr/>
          </p:nvSpPr>
          <p:spPr bwMode="auto">
            <a:xfrm>
              <a:off x="3816" y="2660"/>
              <a:ext cx="263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19" name="Rectangle 819"/>
            <p:cNvSpPr>
              <a:spLocks noChangeArrowheads="1"/>
            </p:cNvSpPr>
            <p:nvPr/>
          </p:nvSpPr>
          <p:spPr bwMode="auto">
            <a:xfrm>
              <a:off x="3816" y="2665"/>
              <a:ext cx="265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0" name="Rectangle 820"/>
            <p:cNvSpPr>
              <a:spLocks noChangeArrowheads="1"/>
            </p:cNvSpPr>
            <p:nvPr/>
          </p:nvSpPr>
          <p:spPr bwMode="auto">
            <a:xfrm>
              <a:off x="3816" y="2669"/>
              <a:ext cx="267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1" name="Rectangle 821"/>
            <p:cNvSpPr>
              <a:spLocks noChangeArrowheads="1"/>
            </p:cNvSpPr>
            <p:nvPr/>
          </p:nvSpPr>
          <p:spPr bwMode="auto">
            <a:xfrm>
              <a:off x="3818" y="2674"/>
              <a:ext cx="267" cy="9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2" name="Rectangle 822"/>
            <p:cNvSpPr>
              <a:spLocks noChangeArrowheads="1"/>
            </p:cNvSpPr>
            <p:nvPr/>
          </p:nvSpPr>
          <p:spPr bwMode="auto">
            <a:xfrm>
              <a:off x="3820" y="2683"/>
              <a:ext cx="265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3" name="Rectangle 823"/>
            <p:cNvSpPr>
              <a:spLocks noChangeArrowheads="1"/>
            </p:cNvSpPr>
            <p:nvPr/>
          </p:nvSpPr>
          <p:spPr bwMode="auto">
            <a:xfrm>
              <a:off x="3821" y="2686"/>
              <a:ext cx="265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4" name="Rectangle 824"/>
            <p:cNvSpPr>
              <a:spLocks noChangeArrowheads="1"/>
            </p:cNvSpPr>
            <p:nvPr/>
          </p:nvSpPr>
          <p:spPr bwMode="auto">
            <a:xfrm>
              <a:off x="3823" y="2692"/>
              <a:ext cx="26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5" name="Rectangle 825"/>
            <p:cNvSpPr>
              <a:spLocks noChangeArrowheads="1"/>
            </p:cNvSpPr>
            <p:nvPr/>
          </p:nvSpPr>
          <p:spPr bwMode="auto">
            <a:xfrm>
              <a:off x="3825" y="2694"/>
              <a:ext cx="261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6" name="Rectangle 826"/>
            <p:cNvSpPr>
              <a:spLocks noChangeArrowheads="1"/>
            </p:cNvSpPr>
            <p:nvPr/>
          </p:nvSpPr>
          <p:spPr bwMode="auto">
            <a:xfrm>
              <a:off x="3826" y="2695"/>
              <a:ext cx="26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7" name="Rectangle 827"/>
            <p:cNvSpPr>
              <a:spLocks noChangeArrowheads="1"/>
            </p:cNvSpPr>
            <p:nvPr/>
          </p:nvSpPr>
          <p:spPr bwMode="auto">
            <a:xfrm>
              <a:off x="3828" y="2697"/>
              <a:ext cx="25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8" name="Rectangle 828"/>
            <p:cNvSpPr>
              <a:spLocks noChangeArrowheads="1"/>
            </p:cNvSpPr>
            <p:nvPr/>
          </p:nvSpPr>
          <p:spPr bwMode="auto">
            <a:xfrm>
              <a:off x="3830" y="2699"/>
              <a:ext cx="25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29" name="Rectangle 829"/>
            <p:cNvSpPr>
              <a:spLocks noChangeArrowheads="1"/>
            </p:cNvSpPr>
            <p:nvPr/>
          </p:nvSpPr>
          <p:spPr bwMode="auto">
            <a:xfrm>
              <a:off x="3832" y="2701"/>
              <a:ext cx="25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0" name="Rectangle 830"/>
            <p:cNvSpPr>
              <a:spLocks noChangeArrowheads="1"/>
            </p:cNvSpPr>
            <p:nvPr/>
          </p:nvSpPr>
          <p:spPr bwMode="auto">
            <a:xfrm>
              <a:off x="3835" y="2703"/>
              <a:ext cx="250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1" name="Rectangle 831"/>
            <p:cNvSpPr>
              <a:spLocks noChangeArrowheads="1"/>
            </p:cNvSpPr>
            <p:nvPr/>
          </p:nvSpPr>
          <p:spPr bwMode="auto">
            <a:xfrm>
              <a:off x="3837" y="2704"/>
              <a:ext cx="24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2" name="Rectangle 832"/>
            <p:cNvSpPr>
              <a:spLocks noChangeArrowheads="1"/>
            </p:cNvSpPr>
            <p:nvPr/>
          </p:nvSpPr>
          <p:spPr bwMode="auto">
            <a:xfrm>
              <a:off x="3842" y="2706"/>
              <a:ext cx="24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3" name="Rectangle 833"/>
            <p:cNvSpPr>
              <a:spLocks noChangeArrowheads="1"/>
            </p:cNvSpPr>
            <p:nvPr/>
          </p:nvSpPr>
          <p:spPr bwMode="auto">
            <a:xfrm>
              <a:off x="3847" y="2708"/>
              <a:ext cx="23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4" name="Rectangle 834"/>
            <p:cNvSpPr>
              <a:spLocks noChangeArrowheads="1"/>
            </p:cNvSpPr>
            <p:nvPr/>
          </p:nvSpPr>
          <p:spPr bwMode="auto">
            <a:xfrm>
              <a:off x="3849" y="2710"/>
              <a:ext cx="23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5" name="Rectangle 835"/>
            <p:cNvSpPr>
              <a:spLocks noChangeArrowheads="1"/>
            </p:cNvSpPr>
            <p:nvPr/>
          </p:nvSpPr>
          <p:spPr bwMode="auto">
            <a:xfrm>
              <a:off x="3856" y="2712"/>
              <a:ext cx="229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6" name="Rectangle 836"/>
            <p:cNvSpPr>
              <a:spLocks noChangeArrowheads="1"/>
            </p:cNvSpPr>
            <p:nvPr/>
          </p:nvSpPr>
          <p:spPr bwMode="auto">
            <a:xfrm>
              <a:off x="3861" y="2713"/>
              <a:ext cx="22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7" name="Rectangle 837"/>
            <p:cNvSpPr>
              <a:spLocks noChangeArrowheads="1"/>
            </p:cNvSpPr>
            <p:nvPr/>
          </p:nvSpPr>
          <p:spPr bwMode="auto">
            <a:xfrm>
              <a:off x="3866" y="2715"/>
              <a:ext cx="21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8" name="Rectangle 838"/>
            <p:cNvSpPr>
              <a:spLocks noChangeArrowheads="1"/>
            </p:cNvSpPr>
            <p:nvPr/>
          </p:nvSpPr>
          <p:spPr bwMode="auto">
            <a:xfrm>
              <a:off x="3868" y="2717"/>
              <a:ext cx="217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39" name="Rectangle 839"/>
            <p:cNvSpPr>
              <a:spLocks noChangeArrowheads="1"/>
            </p:cNvSpPr>
            <p:nvPr/>
          </p:nvSpPr>
          <p:spPr bwMode="auto">
            <a:xfrm>
              <a:off x="3870" y="2719"/>
              <a:ext cx="215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0" name="Rectangle 840"/>
            <p:cNvSpPr>
              <a:spLocks noChangeArrowheads="1"/>
            </p:cNvSpPr>
            <p:nvPr/>
          </p:nvSpPr>
          <p:spPr bwMode="auto">
            <a:xfrm>
              <a:off x="3875" y="2720"/>
              <a:ext cx="21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1" name="Rectangle 841"/>
            <p:cNvSpPr>
              <a:spLocks noChangeArrowheads="1"/>
            </p:cNvSpPr>
            <p:nvPr/>
          </p:nvSpPr>
          <p:spPr bwMode="auto">
            <a:xfrm>
              <a:off x="3877" y="2722"/>
              <a:ext cx="20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2" name="Rectangle 842"/>
            <p:cNvSpPr>
              <a:spLocks noChangeArrowheads="1"/>
            </p:cNvSpPr>
            <p:nvPr/>
          </p:nvSpPr>
          <p:spPr bwMode="auto">
            <a:xfrm>
              <a:off x="3878" y="2724"/>
              <a:ext cx="20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3" name="Rectangle 843"/>
            <p:cNvSpPr>
              <a:spLocks noChangeArrowheads="1"/>
            </p:cNvSpPr>
            <p:nvPr/>
          </p:nvSpPr>
          <p:spPr bwMode="auto">
            <a:xfrm>
              <a:off x="3882" y="2726"/>
              <a:ext cx="20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4" name="Rectangle 844"/>
            <p:cNvSpPr>
              <a:spLocks noChangeArrowheads="1"/>
            </p:cNvSpPr>
            <p:nvPr/>
          </p:nvSpPr>
          <p:spPr bwMode="auto">
            <a:xfrm>
              <a:off x="3884" y="2728"/>
              <a:ext cx="199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5" name="Rectangle 845"/>
            <p:cNvSpPr>
              <a:spLocks noChangeArrowheads="1"/>
            </p:cNvSpPr>
            <p:nvPr/>
          </p:nvSpPr>
          <p:spPr bwMode="auto">
            <a:xfrm>
              <a:off x="3885" y="2733"/>
              <a:ext cx="19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6" name="Rectangle 846"/>
            <p:cNvSpPr>
              <a:spLocks noChangeArrowheads="1"/>
            </p:cNvSpPr>
            <p:nvPr/>
          </p:nvSpPr>
          <p:spPr bwMode="auto">
            <a:xfrm>
              <a:off x="3887" y="2735"/>
              <a:ext cx="196" cy="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7" name="Rectangle 847"/>
            <p:cNvSpPr>
              <a:spLocks noChangeArrowheads="1"/>
            </p:cNvSpPr>
            <p:nvPr/>
          </p:nvSpPr>
          <p:spPr bwMode="auto">
            <a:xfrm>
              <a:off x="3889" y="2738"/>
              <a:ext cx="194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8" name="Rectangle 848"/>
            <p:cNvSpPr>
              <a:spLocks noChangeArrowheads="1"/>
            </p:cNvSpPr>
            <p:nvPr/>
          </p:nvSpPr>
          <p:spPr bwMode="auto">
            <a:xfrm>
              <a:off x="3889" y="2742"/>
              <a:ext cx="194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49" name="Rectangle 849"/>
            <p:cNvSpPr>
              <a:spLocks noChangeArrowheads="1"/>
            </p:cNvSpPr>
            <p:nvPr/>
          </p:nvSpPr>
          <p:spPr bwMode="auto">
            <a:xfrm>
              <a:off x="3891" y="2747"/>
              <a:ext cx="192" cy="1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0" name="Rectangle 850"/>
            <p:cNvSpPr>
              <a:spLocks noChangeArrowheads="1"/>
            </p:cNvSpPr>
            <p:nvPr/>
          </p:nvSpPr>
          <p:spPr bwMode="auto">
            <a:xfrm>
              <a:off x="3891" y="2763"/>
              <a:ext cx="194" cy="8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1" name="Rectangle 851"/>
            <p:cNvSpPr>
              <a:spLocks noChangeArrowheads="1"/>
            </p:cNvSpPr>
            <p:nvPr/>
          </p:nvSpPr>
          <p:spPr bwMode="auto">
            <a:xfrm>
              <a:off x="3891" y="2771"/>
              <a:ext cx="195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2" name="Rectangle 852"/>
            <p:cNvSpPr>
              <a:spLocks noChangeArrowheads="1"/>
            </p:cNvSpPr>
            <p:nvPr/>
          </p:nvSpPr>
          <p:spPr bwMode="auto">
            <a:xfrm>
              <a:off x="3889" y="2774"/>
              <a:ext cx="19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3" name="Rectangle 853"/>
            <p:cNvSpPr>
              <a:spLocks noChangeArrowheads="1"/>
            </p:cNvSpPr>
            <p:nvPr/>
          </p:nvSpPr>
          <p:spPr bwMode="auto">
            <a:xfrm>
              <a:off x="3889" y="2776"/>
              <a:ext cx="199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4" name="Rectangle 854"/>
            <p:cNvSpPr>
              <a:spLocks noChangeArrowheads="1"/>
            </p:cNvSpPr>
            <p:nvPr/>
          </p:nvSpPr>
          <p:spPr bwMode="auto">
            <a:xfrm>
              <a:off x="3889" y="2778"/>
              <a:ext cx="201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5" name="Rectangle 855"/>
            <p:cNvSpPr>
              <a:spLocks noChangeArrowheads="1"/>
            </p:cNvSpPr>
            <p:nvPr/>
          </p:nvSpPr>
          <p:spPr bwMode="auto">
            <a:xfrm>
              <a:off x="3889" y="2783"/>
              <a:ext cx="202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6" name="Rectangle 856"/>
            <p:cNvSpPr>
              <a:spLocks noChangeArrowheads="1"/>
            </p:cNvSpPr>
            <p:nvPr/>
          </p:nvSpPr>
          <p:spPr bwMode="auto">
            <a:xfrm>
              <a:off x="3889" y="2787"/>
              <a:ext cx="20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7" name="Rectangle 857"/>
            <p:cNvSpPr>
              <a:spLocks noChangeArrowheads="1"/>
            </p:cNvSpPr>
            <p:nvPr/>
          </p:nvSpPr>
          <p:spPr bwMode="auto">
            <a:xfrm>
              <a:off x="3887" y="2789"/>
              <a:ext cx="208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8" name="Rectangle 858"/>
            <p:cNvSpPr>
              <a:spLocks noChangeArrowheads="1"/>
            </p:cNvSpPr>
            <p:nvPr/>
          </p:nvSpPr>
          <p:spPr bwMode="auto">
            <a:xfrm>
              <a:off x="3887" y="2792"/>
              <a:ext cx="21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59" name="Rectangle 859"/>
            <p:cNvSpPr>
              <a:spLocks noChangeArrowheads="1"/>
            </p:cNvSpPr>
            <p:nvPr/>
          </p:nvSpPr>
          <p:spPr bwMode="auto">
            <a:xfrm>
              <a:off x="3887" y="2796"/>
              <a:ext cx="211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0" name="Rectangle 860"/>
            <p:cNvSpPr>
              <a:spLocks noChangeArrowheads="1"/>
            </p:cNvSpPr>
            <p:nvPr/>
          </p:nvSpPr>
          <p:spPr bwMode="auto">
            <a:xfrm>
              <a:off x="3887" y="2799"/>
              <a:ext cx="21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1" name="Rectangle 861"/>
            <p:cNvSpPr>
              <a:spLocks noChangeArrowheads="1"/>
            </p:cNvSpPr>
            <p:nvPr/>
          </p:nvSpPr>
          <p:spPr bwMode="auto">
            <a:xfrm>
              <a:off x="3887" y="2801"/>
              <a:ext cx="215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2" name="Rectangle 862"/>
            <p:cNvSpPr>
              <a:spLocks noChangeArrowheads="1"/>
            </p:cNvSpPr>
            <p:nvPr/>
          </p:nvSpPr>
          <p:spPr bwMode="auto">
            <a:xfrm>
              <a:off x="3885" y="2805"/>
              <a:ext cx="219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3" name="Rectangle 863"/>
            <p:cNvSpPr>
              <a:spLocks noChangeArrowheads="1"/>
            </p:cNvSpPr>
            <p:nvPr/>
          </p:nvSpPr>
          <p:spPr bwMode="auto">
            <a:xfrm>
              <a:off x="3885" y="2806"/>
              <a:ext cx="22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4" name="Rectangle 864"/>
            <p:cNvSpPr>
              <a:spLocks noChangeArrowheads="1"/>
            </p:cNvSpPr>
            <p:nvPr/>
          </p:nvSpPr>
          <p:spPr bwMode="auto">
            <a:xfrm>
              <a:off x="3885" y="2810"/>
              <a:ext cx="222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5" name="Rectangle 865"/>
            <p:cNvSpPr>
              <a:spLocks noChangeArrowheads="1"/>
            </p:cNvSpPr>
            <p:nvPr/>
          </p:nvSpPr>
          <p:spPr bwMode="auto">
            <a:xfrm>
              <a:off x="3884" y="2815"/>
              <a:ext cx="22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6" name="Rectangle 866"/>
            <p:cNvSpPr>
              <a:spLocks noChangeArrowheads="1"/>
            </p:cNvSpPr>
            <p:nvPr/>
          </p:nvSpPr>
          <p:spPr bwMode="auto">
            <a:xfrm>
              <a:off x="3884" y="2817"/>
              <a:ext cx="227" cy="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7" name="Rectangle 867"/>
            <p:cNvSpPr>
              <a:spLocks noChangeArrowheads="1"/>
            </p:cNvSpPr>
            <p:nvPr/>
          </p:nvSpPr>
          <p:spPr bwMode="auto">
            <a:xfrm>
              <a:off x="3884" y="2823"/>
              <a:ext cx="228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8" name="Rectangle 868"/>
            <p:cNvSpPr>
              <a:spLocks noChangeArrowheads="1"/>
            </p:cNvSpPr>
            <p:nvPr/>
          </p:nvSpPr>
          <p:spPr bwMode="auto">
            <a:xfrm>
              <a:off x="3882" y="2826"/>
              <a:ext cx="23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69" name="Rectangle 869"/>
            <p:cNvSpPr>
              <a:spLocks noChangeArrowheads="1"/>
            </p:cNvSpPr>
            <p:nvPr/>
          </p:nvSpPr>
          <p:spPr bwMode="auto">
            <a:xfrm>
              <a:off x="3882" y="2830"/>
              <a:ext cx="232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0" name="Rectangle 870"/>
            <p:cNvSpPr>
              <a:spLocks noChangeArrowheads="1"/>
            </p:cNvSpPr>
            <p:nvPr/>
          </p:nvSpPr>
          <p:spPr bwMode="auto">
            <a:xfrm>
              <a:off x="3880" y="2837"/>
              <a:ext cx="234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1" name="Rectangle 871"/>
            <p:cNvSpPr>
              <a:spLocks noChangeArrowheads="1"/>
            </p:cNvSpPr>
            <p:nvPr/>
          </p:nvSpPr>
          <p:spPr bwMode="auto">
            <a:xfrm>
              <a:off x="3880" y="2844"/>
              <a:ext cx="232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2" name="Rectangle 872"/>
            <p:cNvSpPr>
              <a:spLocks noChangeArrowheads="1"/>
            </p:cNvSpPr>
            <p:nvPr/>
          </p:nvSpPr>
          <p:spPr bwMode="auto">
            <a:xfrm>
              <a:off x="3878" y="2851"/>
              <a:ext cx="234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3" name="Rectangle 873"/>
            <p:cNvSpPr>
              <a:spLocks noChangeArrowheads="1"/>
            </p:cNvSpPr>
            <p:nvPr/>
          </p:nvSpPr>
          <p:spPr bwMode="auto">
            <a:xfrm>
              <a:off x="3878" y="2855"/>
              <a:ext cx="23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4" name="Rectangle 874"/>
            <p:cNvSpPr>
              <a:spLocks noChangeArrowheads="1"/>
            </p:cNvSpPr>
            <p:nvPr/>
          </p:nvSpPr>
          <p:spPr bwMode="auto">
            <a:xfrm>
              <a:off x="3878" y="2858"/>
              <a:ext cx="231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5" name="Rectangle 875"/>
            <p:cNvSpPr>
              <a:spLocks noChangeArrowheads="1"/>
            </p:cNvSpPr>
            <p:nvPr/>
          </p:nvSpPr>
          <p:spPr bwMode="auto">
            <a:xfrm>
              <a:off x="3878" y="2862"/>
              <a:ext cx="229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6" name="Rectangle 876"/>
            <p:cNvSpPr>
              <a:spLocks noChangeArrowheads="1"/>
            </p:cNvSpPr>
            <p:nvPr/>
          </p:nvSpPr>
          <p:spPr bwMode="auto">
            <a:xfrm>
              <a:off x="3877" y="2866"/>
              <a:ext cx="22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7" name="Rectangle 877"/>
            <p:cNvSpPr>
              <a:spLocks noChangeArrowheads="1"/>
            </p:cNvSpPr>
            <p:nvPr/>
          </p:nvSpPr>
          <p:spPr bwMode="auto">
            <a:xfrm>
              <a:off x="3877" y="2867"/>
              <a:ext cx="22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8" name="Rectangle 878"/>
            <p:cNvSpPr>
              <a:spLocks noChangeArrowheads="1"/>
            </p:cNvSpPr>
            <p:nvPr/>
          </p:nvSpPr>
          <p:spPr bwMode="auto">
            <a:xfrm>
              <a:off x="3877" y="2869"/>
              <a:ext cx="225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79" name="Rectangle 879"/>
            <p:cNvSpPr>
              <a:spLocks noChangeArrowheads="1"/>
            </p:cNvSpPr>
            <p:nvPr/>
          </p:nvSpPr>
          <p:spPr bwMode="auto">
            <a:xfrm>
              <a:off x="3877" y="2873"/>
              <a:ext cx="22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0" name="Rectangle 880"/>
            <p:cNvSpPr>
              <a:spLocks noChangeArrowheads="1"/>
            </p:cNvSpPr>
            <p:nvPr/>
          </p:nvSpPr>
          <p:spPr bwMode="auto">
            <a:xfrm>
              <a:off x="3877" y="2876"/>
              <a:ext cx="22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1" name="Rectangle 881"/>
            <p:cNvSpPr>
              <a:spLocks noChangeArrowheads="1"/>
            </p:cNvSpPr>
            <p:nvPr/>
          </p:nvSpPr>
          <p:spPr bwMode="auto">
            <a:xfrm>
              <a:off x="3877" y="2878"/>
              <a:ext cx="22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2" name="Rectangle 882"/>
            <p:cNvSpPr>
              <a:spLocks noChangeArrowheads="1"/>
            </p:cNvSpPr>
            <p:nvPr/>
          </p:nvSpPr>
          <p:spPr bwMode="auto">
            <a:xfrm>
              <a:off x="3877" y="2882"/>
              <a:ext cx="218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3" name="Rectangle 883"/>
            <p:cNvSpPr>
              <a:spLocks noChangeArrowheads="1"/>
            </p:cNvSpPr>
            <p:nvPr/>
          </p:nvSpPr>
          <p:spPr bwMode="auto">
            <a:xfrm>
              <a:off x="3877" y="2885"/>
              <a:ext cx="21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4" name="Rectangle 884"/>
            <p:cNvSpPr>
              <a:spLocks noChangeArrowheads="1"/>
            </p:cNvSpPr>
            <p:nvPr/>
          </p:nvSpPr>
          <p:spPr bwMode="auto">
            <a:xfrm>
              <a:off x="3878" y="2887"/>
              <a:ext cx="21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5" name="Rectangle 885"/>
            <p:cNvSpPr>
              <a:spLocks noChangeArrowheads="1"/>
            </p:cNvSpPr>
            <p:nvPr/>
          </p:nvSpPr>
          <p:spPr bwMode="auto">
            <a:xfrm>
              <a:off x="3878" y="2889"/>
              <a:ext cx="21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6" name="Rectangle 886"/>
            <p:cNvSpPr>
              <a:spLocks noChangeArrowheads="1"/>
            </p:cNvSpPr>
            <p:nvPr/>
          </p:nvSpPr>
          <p:spPr bwMode="auto">
            <a:xfrm>
              <a:off x="3878" y="2891"/>
              <a:ext cx="210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7" name="Rectangle 887"/>
            <p:cNvSpPr>
              <a:spLocks noChangeArrowheads="1"/>
            </p:cNvSpPr>
            <p:nvPr/>
          </p:nvSpPr>
          <p:spPr bwMode="auto">
            <a:xfrm>
              <a:off x="3878" y="2894"/>
              <a:ext cx="20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8" name="Rectangle 888"/>
            <p:cNvSpPr>
              <a:spLocks noChangeArrowheads="1"/>
            </p:cNvSpPr>
            <p:nvPr/>
          </p:nvSpPr>
          <p:spPr bwMode="auto">
            <a:xfrm>
              <a:off x="3880" y="2896"/>
              <a:ext cx="20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89" name="Rectangle 889"/>
            <p:cNvSpPr>
              <a:spLocks noChangeArrowheads="1"/>
            </p:cNvSpPr>
            <p:nvPr/>
          </p:nvSpPr>
          <p:spPr bwMode="auto">
            <a:xfrm>
              <a:off x="3880" y="2898"/>
              <a:ext cx="20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0" name="Rectangle 890"/>
            <p:cNvSpPr>
              <a:spLocks noChangeArrowheads="1"/>
            </p:cNvSpPr>
            <p:nvPr/>
          </p:nvSpPr>
          <p:spPr bwMode="auto">
            <a:xfrm>
              <a:off x="3880" y="2900"/>
              <a:ext cx="199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1" name="Rectangle 891"/>
            <p:cNvSpPr>
              <a:spLocks noChangeArrowheads="1"/>
            </p:cNvSpPr>
            <p:nvPr/>
          </p:nvSpPr>
          <p:spPr bwMode="auto">
            <a:xfrm>
              <a:off x="3882" y="2903"/>
              <a:ext cx="19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2" name="Rectangle 892"/>
            <p:cNvSpPr>
              <a:spLocks noChangeArrowheads="1"/>
            </p:cNvSpPr>
            <p:nvPr/>
          </p:nvSpPr>
          <p:spPr bwMode="auto">
            <a:xfrm>
              <a:off x="3882" y="2905"/>
              <a:ext cx="19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3" name="Rectangle 893"/>
            <p:cNvSpPr>
              <a:spLocks noChangeArrowheads="1"/>
            </p:cNvSpPr>
            <p:nvPr/>
          </p:nvSpPr>
          <p:spPr bwMode="auto">
            <a:xfrm>
              <a:off x="3884" y="2907"/>
              <a:ext cx="19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4" name="Rectangle 894"/>
            <p:cNvSpPr>
              <a:spLocks noChangeArrowheads="1"/>
            </p:cNvSpPr>
            <p:nvPr/>
          </p:nvSpPr>
          <p:spPr bwMode="auto">
            <a:xfrm>
              <a:off x="3885" y="2909"/>
              <a:ext cx="189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5" name="Rectangle 895"/>
            <p:cNvSpPr>
              <a:spLocks noChangeArrowheads="1"/>
            </p:cNvSpPr>
            <p:nvPr/>
          </p:nvSpPr>
          <p:spPr bwMode="auto">
            <a:xfrm>
              <a:off x="3885" y="2910"/>
              <a:ext cx="18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6" name="Rectangle 896"/>
            <p:cNvSpPr>
              <a:spLocks noChangeArrowheads="1"/>
            </p:cNvSpPr>
            <p:nvPr/>
          </p:nvSpPr>
          <p:spPr bwMode="auto">
            <a:xfrm>
              <a:off x="3887" y="2912"/>
              <a:ext cx="18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7" name="Rectangle 897"/>
            <p:cNvSpPr>
              <a:spLocks noChangeArrowheads="1"/>
            </p:cNvSpPr>
            <p:nvPr/>
          </p:nvSpPr>
          <p:spPr bwMode="auto">
            <a:xfrm>
              <a:off x="3887" y="2914"/>
              <a:ext cx="182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8" name="Rectangle 898"/>
            <p:cNvSpPr>
              <a:spLocks noChangeArrowheads="1"/>
            </p:cNvSpPr>
            <p:nvPr/>
          </p:nvSpPr>
          <p:spPr bwMode="auto">
            <a:xfrm>
              <a:off x="3889" y="2916"/>
              <a:ext cx="17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99" name="Rectangle 899"/>
            <p:cNvSpPr>
              <a:spLocks noChangeArrowheads="1"/>
            </p:cNvSpPr>
            <p:nvPr/>
          </p:nvSpPr>
          <p:spPr bwMode="auto">
            <a:xfrm>
              <a:off x="3891" y="2917"/>
              <a:ext cx="17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0" name="Rectangle 900"/>
            <p:cNvSpPr>
              <a:spLocks noChangeArrowheads="1"/>
            </p:cNvSpPr>
            <p:nvPr/>
          </p:nvSpPr>
          <p:spPr bwMode="auto">
            <a:xfrm>
              <a:off x="3891" y="2919"/>
              <a:ext cx="17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1" name="Rectangle 901"/>
            <p:cNvSpPr>
              <a:spLocks noChangeArrowheads="1"/>
            </p:cNvSpPr>
            <p:nvPr/>
          </p:nvSpPr>
          <p:spPr bwMode="auto">
            <a:xfrm>
              <a:off x="3892" y="2921"/>
              <a:ext cx="17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2" name="Rectangle 902"/>
            <p:cNvSpPr>
              <a:spLocks noChangeArrowheads="1"/>
            </p:cNvSpPr>
            <p:nvPr/>
          </p:nvSpPr>
          <p:spPr bwMode="auto">
            <a:xfrm>
              <a:off x="3894" y="2923"/>
              <a:ext cx="16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3" name="Rectangle 903"/>
            <p:cNvSpPr>
              <a:spLocks noChangeArrowheads="1"/>
            </p:cNvSpPr>
            <p:nvPr/>
          </p:nvSpPr>
          <p:spPr bwMode="auto">
            <a:xfrm>
              <a:off x="3896" y="2925"/>
              <a:ext cx="163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4" name="Rectangle 904"/>
            <p:cNvSpPr>
              <a:spLocks noChangeArrowheads="1"/>
            </p:cNvSpPr>
            <p:nvPr/>
          </p:nvSpPr>
          <p:spPr bwMode="auto">
            <a:xfrm>
              <a:off x="3896" y="2926"/>
              <a:ext cx="16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5" name="Rectangle 905"/>
            <p:cNvSpPr>
              <a:spLocks noChangeArrowheads="1"/>
            </p:cNvSpPr>
            <p:nvPr/>
          </p:nvSpPr>
          <p:spPr bwMode="auto">
            <a:xfrm>
              <a:off x="3897" y="2928"/>
              <a:ext cx="15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6" name="Rectangle 906"/>
            <p:cNvSpPr>
              <a:spLocks noChangeArrowheads="1"/>
            </p:cNvSpPr>
            <p:nvPr/>
          </p:nvSpPr>
          <p:spPr bwMode="auto">
            <a:xfrm>
              <a:off x="3899" y="2930"/>
              <a:ext cx="15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7" name="Rectangle 907"/>
            <p:cNvSpPr>
              <a:spLocks noChangeArrowheads="1"/>
            </p:cNvSpPr>
            <p:nvPr/>
          </p:nvSpPr>
          <p:spPr bwMode="auto">
            <a:xfrm>
              <a:off x="3901" y="2932"/>
              <a:ext cx="15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8" name="Rectangle 908"/>
            <p:cNvSpPr>
              <a:spLocks noChangeArrowheads="1"/>
            </p:cNvSpPr>
            <p:nvPr/>
          </p:nvSpPr>
          <p:spPr bwMode="auto">
            <a:xfrm>
              <a:off x="3901" y="2934"/>
              <a:ext cx="151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9" name="Rectangle 909"/>
            <p:cNvSpPr>
              <a:spLocks noChangeArrowheads="1"/>
            </p:cNvSpPr>
            <p:nvPr/>
          </p:nvSpPr>
          <p:spPr bwMode="auto">
            <a:xfrm>
              <a:off x="3903" y="2935"/>
              <a:ext cx="14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0" name="Rectangle 910"/>
            <p:cNvSpPr>
              <a:spLocks noChangeArrowheads="1"/>
            </p:cNvSpPr>
            <p:nvPr/>
          </p:nvSpPr>
          <p:spPr bwMode="auto">
            <a:xfrm>
              <a:off x="3904" y="2937"/>
              <a:ext cx="14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1" name="Rectangle 911"/>
            <p:cNvSpPr>
              <a:spLocks noChangeArrowheads="1"/>
            </p:cNvSpPr>
            <p:nvPr/>
          </p:nvSpPr>
          <p:spPr bwMode="auto">
            <a:xfrm>
              <a:off x="3906" y="2939"/>
              <a:ext cx="14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2" name="Rectangle 912"/>
            <p:cNvSpPr>
              <a:spLocks noChangeArrowheads="1"/>
            </p:cNvSpPr>
            <p:nvPr/>
          </p:nvSpPr>
          <p:spPr bwMode="auto">
            <a:xfrm>
              <a:off x="3906" y="2941"/>
              <a:ext cx="14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3" name="Rectangle 913"/>
            <p:cNvSpPr>
              <a:spLocks noChangeArrowheads="1"/>
            </p:cNvSpPr>
            <p:nvPr/>
          </p:nvSpPr>
          <p:spPr bwMode="auto">
            <a:xfrm>
              <a:off x="3908" y="2943"/>
              <a:ext cx="137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4" name="Rectangle 914"/>
            <p:cNvSpPr>
              <a:spLocks noChangeArrowheads="1"/>
            </p:cNvSpPr>
            <p:nvPr/>
          </p:nvSpPr>
          <p:spPr bwMode="auto">
            <a:xfrm>
              <a:off x="3910" y="2944"/>
              <a:ext cx="13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5" name="Rectangle 915"/>
            <p:cNvSpPr>
              <a:spLocks noChangeArrowheads="1"/>
            </p:cNvSpPr>
            <p:nvPr/>
          </p:nvSpPr>
          <p:spPr bwMode="auto">
            <a:xfrm>
              <a:off x="3911" y="2946"/>
              <a:ext cx="13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6" name="Rectangle 916"/>
            <p:cNvSpPr>
              <a:spLocks noChangeArrowheads="1"/>
            </p:cNvSpPr>
            <p:nvPr/>
          </p:nvSpPr>
          <p:spPr bwMode="auto">
            <a:xfrm>
              <a:off x="3911" y="2948"/>
              <a:ext cx="128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7" name="Rectangle 917"/>
            <p:cNvSpPr>
              <a:spLocks noChangeArrowheads="1"/>
            </p:cNvSpPr>
            <p:nvPr/>
          </p:nvSpPr>
          <p:spPr bwMode="auto">
            <a:xfrm>
              <a:off x="3913" y="2951"/>
              <a:ext cx="125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8" name="Rectangle 918"/>
            <p:cNvSpPr>
              <a:spLocks noChangeArrowheads="1"/>
            </p:cNvSpPr>
            <p:nvPr/>
          </p:nvSpPr>
          <p:spPr bwMode="auto">
            <a:xfrm>
              <a:off x="3913" y="2953"/>
              <a:ext cx="12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19" name="Rectangle 919"/>
            <p:cNvSpPr>
              <a:spLocks noChangeArrowheads="1"/>
            </p:cNvSpPr>
            <p:nvPr/>
          </p:nvSpPr>
          <p:spPr bwMode="auto">
            <a:xfrm>
              <a:off x="3915" y="2955"/>
              <a:ext cx="11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0" name="Rectangle 920"/>
            <p:cNvSpPr>
              <a:spLocks noChangeArrowheads="1"/>
            </p:cNvSpPr>
            <p:nvPr/>
          </p:nvSpPr>
          <p:spPr bwMode="auto">
            <a:xfrm>
              <a:off x="3915" y="2957"/>
              <a:ext cx="118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1" name="Rectangle 921"/>
            <p:cNvSpPr>
              <a:spLocks noChangeArrowheads="1"/>
            </p:cNvSpPr>
            <p:nvPr/>
          </p:nvSpPr>
          <p:spPr bwMode="auto">
            <a:xfrm>
              <a:off x="3915" y="2960"/>
              <a:ext cx="11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2" name="Rectangle 922"/>
            <p:cNvSpPr>
              <a:spLocks noChangeArrowheads="1"/>
            </p:cNvSpPr>
            <p:nvPr/>
          </p:nvSpPr>
          <p:spPr bwMode="auto">
            <a:xfrm>
              <a:off x="3915" y="2962"/>
              <a:ext cx="114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3" name="Rectangle 923"/>
            <p:cNvSpPr>
              <a:spLocks noChangeArrowheads="1"/>
            </p:cNvSpPr>
            <p:nvPr/>
          </p:nvSpPr>
          <p:spPr bwMode="auto">
            <a:xfrm>
              <a:off x="3913" y="2966"/>
              <a:ext cx="114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4" name="Rectangle 924"/>
            <p:cNvSpPr>
              <a:spLocks noChangeArrowheads="1"/>
            </p:cNvSpPr>
            <p:nvPr/>
          </p:nvSpPr>
          <p:spPr bwMode="auto">
            <a:xfrm>
              <a:off x="3913" y="2969"/>
              <a:ext cx="11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5" name="Rectangle 925"/>
            <p:cNvSpPr>
              <a:spLocks noChangeArrowheads="1"/>
            </p:cNvSpPr>
            <p:nvPr/>
          </p:nvSpPr>
          <p:spPr bwMode="auto">
            <a:xfrm>
              <a:off x="3913" y="2971"/>
              <a:ext cx="11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6" name="Rectangle 926"/>
            <p:cNvSpPr>
              <a:spLocks noChangeArrowheads="1"/>
            </p:cNvSpPr>
            <p:nvPr/>
          </p:nvSpPr>
          <p:spPr bwMode="auto">
            <a:xfrm>
              <a:off x="3911" y="2973"/>
              <a:ext cx="11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7" name="Rectangle 927"/>
            <p:cNvSpPr>
              <a:spLocks noChangeArrowheads="1"/>
            </p:cNvSpPr>
            <p:nvPr/>
          </p:nvSpPr>
          <p:spPr bwMode="auto">
            <a:xfrm>
              <a:off x="3910" y="2975"/>
              <a:ext cx="11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8" name="Rectangle 928"/>
            <p:cNvSpPr>
              <a:spLocks noChangeArrowheads="1"/>
            </p:cNvSpPr>
            <p:nvPr/>
          </p:nvSpPr>
          <p:spPr bwMode="auto">
            <a:xfrm>
              <a:off x="3910" y="2977"/>
              <a:ext cx="110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29" name="Rectangle 929"/>
            <p:cNvSpPr>
              <a:spLocks noChangeArrowheads="1"/>
            </p:cNvSpPr>
            <p:nvPr/>
          </p:nvSpPr>
          <p:spPr bwMode="auto">
            <a:xfrm>
              <a:off x="3908" y="2978"/>
              <a:ext cx="11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0" name="Rectangle 930"/>
            <p:cNvSpPr>
              <a:spLocks noChangeArrowheads="1"/>
            </p:cNvSpPr>
            <p:nvPr/>
          </p:nvSpPr>
          <p:spPr bwMode="auto">
            <a:xfrm>
              <a:off x="3904" y="2980"/>
              <a:ext cx="115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1" name="Rectangle 931"/>
            <p:cNvSpPr>
              <a:spLocks noChangeArrowheads="1"/>
            </p:cNvSpPr>
            <p:nvPr/>
          </p:nvSpPr>
          <p:spPr bwMode="auto">
            <a:xfrm>
              <a:off x="3903" y="2984"/>
              <a:ext cx="11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2" name="Rectangle 932"/>
            <p:cNvSpPr>
              <a:spLocks noChangeArrowheads="1"/>
            </p:cNvSpPr>
            <p:nvPr/>
          </p:nvSpPr>
          <p:spPr bwMode="auto">
            <a:xfrm>
              <a:off x="3899" y="2986"/>
              <a:ext cx="118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3" name="Rectangle 933"/>
            <p:cNvSpPr>
              <a:spLocks noChangeArrowheads="1"/>
            </p:cNvSpPr>
            <p:nvPr/>
          </p:nvSpPr>
          <p:spPr bwMode="auto">
            <a:xfrm>
              <a:off x="3896" y="2987"/>
              <a:ext cx="11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4" name="Rectangle 934"/>
            <p:cNvSpPr>
              <a:spLocks noChangeArrowheads="1"/>
            </p:cNvSpPr>
            <p:nvPr/>
          </p:nvSpPr>
          <p:spPr bwMode="auto">
            <a:xfrm>
              <a:off x="3894" y="2989"/>
              <a:ext cx="12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5" name="Rectangle 935"/>
            <p:cNvSpPr>
              <a:spLocks noChangeArrowheads="1"/>
            </p:cNvSpPr>
            <p:nvPr/>
          </p:nvSpPr>
          <p:spPr bwMode="auto">
            <a:xfrm>
              <a:off x="3892" y="2991"/>
              <a:ext cx="12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6" name="Rectangle 936"/>
            <p:cNvSpPr>
              <a:spLocks noChangeArrowheads="1"/>
            </p:cNvSpPr>
            <p:nvPr/>
          </p:nvSpPr>
          <p:spPr bwMode="auto">
            <a:xfrm>
              <a:off x="3889" y="2993"/>
              <a:ext cx="126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7" name="Rectangle 937"/>
            <p:cNvSpPr>
              <a:spLocks noChangeArrowheads="1"/>
            </p:cNvSpPr>
            <p:nvPr/>
          </p:nvSpPr>
          <p:spPr bwMode="auto">
            <a:xfrm>
              <a:off x="3885" y="2994"/>
              <a:ext cx="13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8" name="Rectangle 938"/>
            <p:cNvSpPr>
              <a:spLocks noChangeArrowheads="1"/>
            </p:cNvSpPr>
            <p:nvPr/>
          </p:nvSpPr>
          <p:spPr bwMode="auto">
            <a:xfrm>
              <a:off x="3884" y="2996"/>
              <a:ext cx="13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39" name="Rectangle 939"/>
            <p:cNvSpPr>
              <a:spLocks noChangeArrowheads="1"/>
            </p:cNvSpPr>
            <p:nvPr/>
          </p:nvSpPr>
          <p:spPr bwMode="auto">
            <a:xfrm>
              <a:off x="3880" y="2998"/>
              <a:ext cx="13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0" name="Rectangle 940"/>
            <p:cNvSpPr>
              <a:spLocks noChangeArrowheads="1"/>
            </p:cNvSpPr>
            <p:nvPr/>
          </p:nvSpPr>
          <p:spPr bwMode="auto">
            <a:xfrm>
              <a:off x="3877" y="3000"/>
              <a:ext cx="13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1" name="Rectangle 941"/>
            <p:cNvSpPr>
              <a:spLocks noChangeArrowheads="1"/>
            </p:cNvSpPr>
            <p:nvPr/>
          </p:nvSpPr>
          <p:spPr bwMode="auto">
            <a:xfrm>
              <a:off x="3873" y="3002"/>
              <a:ext cx="141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2" name="Rectangle 942"/>
            <p:cNvSpPr>
              <a:spLocks noChangeArrowheads="1"/>
            </p:cNvSpPr>
            <p:nvPr/>
          </p:nvSpPr>
          <p:spPr bwMode="auto">
            <a:xfrm>
              <a:off x="3872" y="3003"/>
              <a:ext cx="14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3" name="Rectangle 943"/>
            <p:cNvSpPr>
              <a:spLocks noChangeArrowheads="1"/>
            </p:cNvSpPr>
            <p:nvPr/>
          </p:nvSpPr>
          <p:spPr bwMode="auto">
            <a:xfrm>
              <a:off x="3868" y="3005"/>
              <a:ext cx="14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4" name="Rectangle 944"/>
            <p:cNvSpPr>
              <a:spLocks noChangeArrowheads="1"/>
            </p:cNvSpPr>
            <p:nvPr/>
          </p:nvSpPr>
          <p:spPr bwMode="auto">
            <a:xfrm>
              <a:off x="3865" y="3007"/>
              <a:ext cx="14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5" name="Rectangle 945"/>
            <p:cNvSpPr>
              <a:spLocks noChangeArrowheads="1"/>
            </p:cNvSpPr>
            <p:nvPr/>
          </p:nvSpPr>
          <p:spPr bwMode="auto">
            <a:xfrm>
              <a:off x="3863" y="3009"/>
              <a:ext cx="15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6" name="Rectangle 946"/>
            <p:cNvSpPr>
              <a:spLocks noChangeArrowheads="1"/>
            </p:cNvSpPr>
            <p:nvPr/>
          </p:nvSpPr>
          <p:spPr bwMode="auto">
            <a:xfrm>
              <a:off x="3859" y="3011"/>
              <a:ext cx="156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7" name="Rectangle 947"/>
            <p:cNvSpPr>
              <a:spLocks noChangeArrowheads="1"/>
            </p:cNvSpPr>
            <p:nvPr/>
          </p:nvSpPr>
          <p:spPr bwMode="auto">
            <a:xfrm>
              <a:off x="3856" y="3012"/>
              <a:ext cx="15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8" name="Rectangle 948"/>
            <p:cNvSpPr>
              <a:spLocks noChangeArrowheads="1"/>
            </p:cNvSpPr>
            <p:nvPr/>
          </p:nvSpPr>
          <p:spPr bwMode="auto">
            <a:xfrm>
              <a:off x="3851" y="3014"/>
              <a:ext cx="16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49" name="Rectangle 949"/>
            <p:cNvSpPr>
              <a:spLocks noChangeArrowheads="1"/>
            </p:cNvSpPr>
            <p:nvPr/>
          </p:nvSpPr>
          <p:spPr bwMode="auto">
            <a:xfrm>
              <a:off x="3849" y="3016"/>
              <a:ext cx="16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0" name="Rectangle 950"/>
            <p:cNvSpPr>
              <a:spLocks noChangeArrowheads="1"/>
            </p:cNvSpPr>
            <p:nvPr/>
          </p:nvSpPr>
          <p:spPr bwMode="auto">
            <a:xfrm>
              <a:off x="3846" y="3018"/>
              <a:ext cx="17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1" name="Rectangle 951"/>
            <p:cNvSpPr>
              <a:spLocks noChangeArrowheads="1"/>
            </p:cNvSpPr>
            <p:nvPr/>
          </p:nvSpPr>
          <p:spPr bwMode="auto">
            <a:xfrm>
              <a:off x="3842" y="3020"/>
              <a:ext cx="175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2" name="Rectangle 952"/>
            <p:cNvSpPr>
              <a:spLocks noChangeArrowheads="1"/>
            </p:cNvSpPr>
            <p:nvPr/>
          </p:nvSpPr>
          <p:spPr bwMode="auto">
            <a:xfrm>
              <a:off x="3840" y="3021"/>
              <a:ext cx="17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3" name="Rectangle 953"/>
            <p:cNvSpPr>
              <a:spLocks noChangeArrowheads="1"/>
            </p:cNvSpPr>
            <p:nvPr/>
          </p:nvSpPr>
          <p:spPr bwMode="auto">
            <a:xfrm>
              <a:off x="3837" y="3023"/>
              <a:ext cx="18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4" name="Rectangle 954"/>
            <p:cNvSpPr>
              <a:spLocks noChangeArrowheads="1"/>
            </p:cNvSpPr>
            <p:nvPr/>
          </p:nvSpPr>
          <p:spPr bwMode="auto">
            <a:xfrm>
              <a:off x="3833" y="3025"/>
              <a:ext cx="187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5" name="Rectangle 955"/>
            <p:cNvSpPr>
              <a:spLocks noChangeArrowheads="1"/>
            </p:cNvSpPr>
            <p:nvPr/>
          </p:nvSpPr>
          <p:spPr bwMode="auto">
            <a:xfrm>
              <a:off x="3832" y="3027"/>
              <a:ext cx="190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6" name="Rectangle 956"/>
            <p:cNvSpPr>
              <a:spLocks noChangeArrowheads="1"/>
            </p:cNvSpPr>
            <p:nvPr/>
          </p:nvSpPr>
          <p:spPr bwMode="auto">
            <a:xfrm>
              <a:off x="3830" y="3028"/>
              <a:ext cx="19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7" name="Rectangle 957"/>
            <p:cNvSpPr>
              <a:spLocks noChangeArrowheads="1"/>
            </p:cNvSpPr>
            <p:nvPr/>
          </p:nvSpPr>
          <p:spPr bwMode="auto">
            <a:xfrm>
              <a:off x="3826" y="3030"/>
              <a:ext cx="198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8" name="Rectangle 958"/>
            <p:cNvSpPr>
              <a:spLocks noChangeArrowheads="1"/>
            </p:cNvSpPr>
            <p:nvPr/>
          </p:nvSpPr>
          <p:spPr bwMode="auto">
            <a:xfrm>
              <a:off x="3825" y="3032"/>
              <a:ext cx="20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59" name="Rectangle 959"/>
            <p:cNvSpPr>
              <a:spLocks noChangeArrowheads="1"/>
            </p:cNvSpPr>
            <p:nvPr/>
          </p:nvSpPr>
          <p:spPr bwMode="auto">
            <a:xfrm>
              <a:off x="3821" y="3034"/>
              <a:ext cx="205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0" name="Rectangle 960"/>
            <p:cNvSpPr>
              <a:spLocks noChangeArrowheads="1"/>
            </p:cNvSpPr>
            <p:nvPr/>
          </p:nvSpPr>
          <p:spPr bwMode="auto">
            <a:xfrm>
              <a:off x="3818" y="3036"/>
              <a:ext cx="209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1" name="Rectangle 961"/>
            <p:cNvSpPr>
              <a:spLocks noChangeArrowheads="1"/>
            </p:cNvSpPr>
            <p:nvPr/>
          </p:nvSpPr>
          <p:spPr bwMode="auto">
            <a:xfrm>
              <a:off x="3818" y="3037"/>
              <a:ext cx="21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2" name="Rectangle 962"/>
            <p:cNvSpPr>
              <a:spLocks noChangeArrowheads="1"/>
            </p:cNvSpPr>
            <p:nvPr/>
          </p:nvSpPr>
          <p:spPr bwMode="auto">
            <a:xfrm>
              <a:off x="3816" y="3039"/>
              <a:ext cx="215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3" name="Rectangle 963"/>
            <p:cNvSpPr>
              <a:spLocks noChangeArrowheads="1"/>
            </p:cNvSpPr>
            <p:nvPr/>
          </p:nvSpPr>
          <p:spPr bwMode="auto">
            <a:xfrm>
              <a:off x="3814" y="3041"/>
              <a:ext cx="21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4" name="Rectangle 964"/>
            <p:cNvSpPr>
              <a:spLocks noChangeArrowheads="1"/>
            </p:cNvSpPr>
            <p:nvPr/>
          </p:nvSpPr>
          <p:spPr bwMode="auto">
            <a:xfrm>
              <a:off x="3813" y="3043"/>
              <a:ext cx="220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5" name="Rectangle 965"/>
            <p:cNvSpPr>
              <a:spLocks noChangeArrowheads="1"/>
            </p:cNvSpPr>
            <p:nvPr/>
          </p:nvSpPr>
          <p:spPr bwMode="auto">
            <a:xfrm>
              <a:off x="3809" y="3045"/>
              <a:ext cx="225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6" name="Rectangle 966"/>
            <p:cNvSpPr>
              <a:spLocks noChangeArrowheads="1"/>
            </p:cNvSpPr>
            <p:nvPr/>
          </p:nvSpPr>
          <p:spPr bwMode="auto">
            <a:xfrm>
              <a:off x="3809" y="3046"/>
              <a:ext cx="229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7" name="Rectangle 967"/>
            <p:cNvSpPr>
              <a:spLocks noChangeArrowheads="1"/>
            </p:cNvSpPr>
            <p:nvPr/>
          </p:nvSpPr>
          <p:spPr bwMode="auto">
            <a:xfrm>
              <a:off x="3807" y="3048"/>
              <a:ext cx="23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8" name="Rectangle 968"/>
            <p:cNvSpPr>
              <a:spLocks noChangeArrowheads="1"/>
            </p:cNvSpPr>
            <p:nvPr/>
          </p:nvSpPr>
          <p:spPr bwMode="auto">
            <a:xfrm>
              <a:off x="3807" y="3050"/>
              <a:ext cx="23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9" name="Rectangle 969"/>
            <p:cNvSpPr>
              <a:spLocks noChangeArrowheads="1"/>
            </p:cNvSpPr>
            <p:nvPr/>
          </p:nvSpPr>
          <p:spPr bwMode="auto">
            <a:xfrm>
              <a:off x="3806" y="3052"/>
              <a:ext cx="237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0" name="Rectangle 970"/>
            <p:cNvSpPr>
              <a:spLocks noChangeArrowheads="1"/>
            </p:cNvSpPr>
            <p:nvPr/>
          </p:nvSpPr>
          <p:spPr bwMode="auto">
            <a:xfrm>
              <a:off x="3804" y="3055"/>
              <a:ext cx="241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1" name="Rectangle 971"/>
            <p:cNvSpPr>
              <a:spLocks noChangeArrowheads="1"/>
            </p:cNvSpPr>
            <p:nvPr/>
          </p:nvSpPr>
          <p:spPr bwMode="auto">
            <a:xfrm>
              <a:off x="3802" y="3057"/>
              <a:ext cx="24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2" name="Rectangle 972"/>
            <p:cNvSpPr>
              <a:spLocks noChangeArrowheads="1"/>
            </p:cNvSpPr>
            <p:nvPr/>
          </p:nvSpPr>
          <p:spPr bwMode="auto">
            <a:xfrm>
              <a:off x="3802" y="3059"/>
              <a:ext cx="246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3" name="Rectangle 973"/>
            <p:cNvSpPr>
              <a:spLocks noChangeArrowheads="1"/>
            </p:cNvSpPr>
            <p:nvPr/>
          </p:nvSpPr>
          <p:spPr bwMode="auto">
            <a:xfrm>
              <a:off x="3800" y="3061"/>
              <a:ext cx="250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4" name="Rectangle 974"/>
            <p:cNvSpPr>
              <a:spLocks noChangeArrowheads="1"/>
            </p:cNvSpPr>
            <p:nvPr/>
          </p:nvSpPr>
          <p:spPr bwMode="auto">
            <a:xfrm>
              <a:off x="3800" y="3062"/>
              <a:ext cx="252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5" name="Rectangle 975"/>
            <p:cNvSpPr>
              <a:spLocks noChangeArrowheads="1"/>
            </p:cNvSpPr>
            <p:nvPr/>
          </p:nvSpPr>
          <p:spPr bwMode="auto">
            <a:xfrm>
              <a:off x="3799" y="3064"/>
              <a:ext cx="25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6" name="Rectangle 976"/>
            <p:cNvSpPr>
              <a:spLocks noChangeArrowheads="1"/>
            </p:cNvSpPr>
            <p:nvPr/>
          </p:nvSpPr>
          <p:spPr bwMode="auto">
            <a:xfrm>
              <a:off x="3799" y="3066"/>
              <a:ext cx="254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7" name="Rectangle 977"/>
            <p:cNvSpPr>
              <a:spLocks noChangeArrowheads="1"/>
            </p:cNvSpPr>
            <p:nvPr/>
          </p:nvSpPr>
          <p:spPr bwMode="auto">
            <a:xfrm>
              <a:off x="3799" y="3070"/>
              <a:ext cx="256" cy="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8" name="Rectangle 978"/>
            <p:cNvSpPr>
              <a:spLocks noChangeArrowheads="1"/>
            </p:cNvSpPr>
            <p:nvPr/>
          </p:nvSpPr>
          <p:spPr bwMode="auto">
            <a:xfrm>
              <a:off x="3799" y="3071"/>
              <a:ext cx="25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79" name="Rectangle 979"/>
            <p:cNvSpPr>
              <a:spLocks noChangeArrowheads="1"/>
            </p:cNvSpPr>
            <p:nvPr/>
          </p:nvSpPr>
          <p:spPr bwMode="auto">
            <a:xfrm>
              <a:off x="3797" y="3075"/>
              <a:ext cx="262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0" name="Rectangle 980"/>
            <p:cNvSpPr>
              <a:spLocks noChangeArrowheads="1"/>
            </p:cNvSpPr>
            <p:nvPr/>
          </p:nvSpPr>
          <p:spPr bwMode="auto">
            <a:xfrm>
              <a:off x="3797" y="3080"/>
              <a:ext cx="263" cy="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1" name="Rectangle 981"/>
            <p:cNvSpPr>
              <a:spLocks noChangeArrowheads="1"/>
            </p:cNvSpPr>
            <p:nvPr/>
          </p:nvSpPr>
          <p:spPr bwMode="auto">
            <a:xfrm>
              <a:off x="3799" y="3086"/>
              <a:ext cx="261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2" name="Rectangle 982"/>
            <p:cNvSpPr>
              <a:spLocks noChangeArrowheads="1"/>
            </p:cNvSpPr>
            <p:nvPr/>
          </p:nvSpPr>
          <p:spPr bwMode="auto">
            <a:xfrm>
              <a:off x="3799" y="3091"/>
              <a:ext cx="26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3" name="Rectangle 983"/>
            <p:cNvSpPr>
              <a:spLocks noChangeArrowheads="1"/>
            </p:cNvSpPr>
            <p:nvPr/>
          </p:nvSpPr>
          <p:spPr bwMode="auto">
            <a:xfrm>
              <a:off x="3799" y="3093"/>
              <a:ext cx="261" cy="9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4" name="Rectangle 984"/>
            <p:cNvSpPr>
              <a:spLocks noChangeArrowheads="1"/>
            </p:cNvSpPr>
            <p:nvPr/>
          </p:nvSpPr>
          <p:spPr bwMode="auto">
            <a:xfrm>
              <a:off x="3800" y="3102"/>
              <a:ext cx="259" cy="7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5" name="Rectangle 985"/>
            <p:cNvSpPr>
              <a:spLocks noChangeArrowheads="1"/>
            </p:cNvSpPr>
            <p:nvPr/>
          </p:nvSpPr>
          <p:spPr bwMode="auto">
            <a:xfrm>
              <a:off x="3800" y="3109"/>
              <a:ext cx="25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6" name="Rectangle 986"/>
            <p:cNvSpPr>
              <a:spLocks noChangeArrowheads="1"/>
            </p:cNvSpPr>
            <p:nvPr/>
          </p:nvSpPr>
          <p:spPr bwMode="auto">
            <a:xfrm>
              <a:off x="3802" y="3111"/>
              <a:ext cx="25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7" name="Rectangle 987"/>
            <p:cNvSpPr>
              <a:spLocks noChangeArrowheads="1"/>
            </p:cNvSpPr>
            <p:nvPr/>
          </p:nvSpPr>
          <p:spPr bwMode="auto">
            <a:xfrm>
              <a:off x="3802" y="3113"/>
              <a:ext cx="25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8" name="Rectangle 988"/>
            <p:cNvSpPr>
              <a:spLocks noChangeArrowheads="1"/>
            </p:cNvSpPr>
            <p:nvPr/>
          </p:nvSpPr>
          <p:spPr bwMode="auto">
            <a:xfrm>
              <a:off x="3802" y="3116"/>
              <a:ext cx="251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89" name="Rectangle 989"/>
            <p:cNvSpPr>
              <a:spLocks noChangeArrowheads="1"/>
            </p:cNvSpPr>
            <p:nvPr/>
          </p:nvSpPr>
          <p:spPr bwMode="auto">
            <a:xfrm>
              <a:off x="3804" y="3120"/>
              <a:ext cx="248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0" name="Rectangle 990"/>
            <p:cNvSpPr>
              <a:spLocks noChangeArrowheads="1"/>
            </p:cNvSpPr>
            <p:nvPr/>
          </p:nvSpPr>
          <p:spPr bwMode="auto">
            <a:xfrm>
              <a:off x="3804" y="3123"/>
              <a:ext cx="246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1" name="Rectangle 991"/>
            <p:cNvSpPr>
              <a:spLocks noChangeArrowheads="1"/>
            </p:cNvSpPr>
            <p:nvPr/>
          </p:nvSpPr>
          <p:spPr bwMode="auto">
            <a:xfrm>
              <a:off x="3804" y="3127"/>
              <a:ext cx="24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2" name="Rectangle 992"/>
            <p:cNvSpPr>
              <a:spLocks noChangeArrowheads="1"/>
            </p:cNvSpPr>
            <p:nvPr/>
          </p:nvSpPr>
          <p:spPr bwMode="auto">
            <a:xfrm>
              <a:off x="3806" y="3129"/>
              <a:ext cx="242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3" name="Rectangle 993"/>
            <p:cNvSpPr>
              <a:spLocks noChangeArrowheads="1"/>
            </p:cNvSpPr>
            <p:nvPr/>
          </p:nvSpPr>
          <p:spPr bwMode="auto">
            <a:xfrm>
              <a:off x="3806" y="3132"/>
              <a:ext cx="24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4" name="Rectangle 994"/>
            <p:cNvSpPr>
              <a:spLocks noChangeArrowheads="1"/>
            </p:cNvSpPr>
            <p:nvPr/>
          </p:nvSpPr>
          <p:spPr bwMode="auto">
            <a:xfrm>
              <a:off x="3807" y="3136"/>
              <a:ext cx="238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5" name="Rectangle 995"/>
            <p:cNvSpPr>
              <a:spLocks noChangeArrowheads="1"/>
            </p:cNvSpPr>
            <p:nvPr/>
          </p:nvSpPr>
          <p:spPr bwMode="auto">
            <a:xfrm>
              <a:off x="3807" y="3139"/>
              <a:ext cx="23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6" name="Rectangle 996"/>
            <p:cNvSpPr>
              <a:spLocks noChangeArrowheads="1"/>
            </p:cNvSpPr>
            <p:nvPr/>
          </p:nvSpPr>
          <p:spPr bwMode="auto">
            <a:xfrm>
              <a:off x="3807" y="3141"/>
              <a:ext cx="23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7" name="Rectangle 997"/>
            <p:cNvSpPr>
              <a:spLocks noChangeArrowheads="1"/>
            </p:cNvSpPr>
            <p:nvPr/>
          </p:nvSpPr>
          <p:spPr bwMode="auto">
            <a:xfrm>
              <a:off x="3807" y="3143"/>
              <a:ext cx="232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8" name="Rectangle 998"/>
            <p:cNvSpPr>
              <a:spLocks noChangeArrowheads="1"/>
            </p:cNvSpPr>
            <p:nvPr/>
          </p:nvSpPr>
          <p:spPr bwMode="auto">
            <a:xfrm>
              <a:off x="3807" y="3147"/>
              <a:ext cx="231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99" name="Rectangle 999"/>
            <p:cNvSpPr>
              <a:spLocks noChangeArrowheads="1"/>
            </p:cNvSpPr>
            <p:nvPr/>
          </p:nvSpPr>
          <p:spPr bwMode="auto">
            <a:xfrm>
              <a:off x="3809" y="3148"/>
              <a:ext cx="229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0" name="Rectangle 1000"/>
            <p:cNvSpPr>
              <a:spLocks noChangeArrowheads="1"/>
            </p:cNvSpPr>
            <p:nvPr/>
          </p:nvSpPr>
          <p:spPr bwMode="auto">
            <a:xfrm>
              <a:off x="3809" y="3150"/>
              <a:ext cx="227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1" name="Rectangle 1001"/>
            <p:cNvSpPr>
              <a:spLocks noChangeArrowheads="1"/>
            </p:cNvSpPr>
            <p:nvPr/>
          </p:nvSpPr>
          <p:spPr bwMode="auto">
            <a:xfrm>
              <a:off x="3809" y="3154"/>
              <a:ext cx="22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2" name="Rectangle 1002"/>
            <p:cNvSpPr>
              <a:spLocks noChangeArrowheads="1"/>
            </p:cNvSpPr>
            <p:nvPr/>
          </p:nvSpPr>
          <p:spPr bwMode="auto">
            <a:xfrm>
              <a:off x="3809" y="3156"/>
              <a:ext cx="224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3" name="Rectangle 1003"/>
            <p:cNvSpPr>
              <a:spLocks noChangeArrowheads="1"/>
            </p:cNvSpPr>
            <p:nvPr/>
          </p:nvSpPr>
          <p:spPr bwMode="auto">
            <a:xfrm>
              <a:off x="3809" y="3157"/>
              <a:ext cx="222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4" name="Rectangle 1004"/>
            <p:cNvSpPr>
              <a:spLocks noChangeArrowheads="1"/>
            </p:cNvSpPr>
            <p:nvPr/>
          </p:nvSpPr>
          <p:spPr bwMode="auto">
            <a:xfrm>
              <a:off x="3809" y="3161"/>
              <a:ext cx="220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5" name="Rectangle 1005"/>
            <p:cNvSpPr>
              <a:spLocks noChangeArrowheads="1"/>
            </p:cNvSpPr>
            <p:nvPr/>
          </p:nvSpPr>
          <p:spPr bwMode="auto">
            <a:xfrm>
              <a:off x="3809" y="3165"/>
              <a:ext cx="21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6" name="Rectangle 1006"/>
            <p:cNvSpPr>
              <a:spLocks noChangeArrowheads="1"/>
            </p:cNvSpPr>
            <p:nvPr/>
          </p:nvSpPr>
          <p:spPr bwMode="auto">
            <a:xfrm>
              <a:off x="3809" y="3166"/>
              <a:ext cx="21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7" name="Rectangle 1007"/>
            <p:cNvSpPr>
              <a:spLocks noChangeArrowheads="1"/>
            </p:cNvSpPr>
            <p:nvPr/>
          </p:nvSpPr>
          <p:spPr bwMode="auto">
            <a:xfrm>
              <a:off x="3809" y="3168"/>
              <a:ext cx="215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08" name="Group 1008"/>
          <p:cNvGrpSpPr>
            <a:grpSpLocks/>
          </p:cNvGrpSpPr>
          <p:nvPr/>
        </p:nvGrpSpPr>
        <p:grpSpPr bwMode="auto">
          <a:xfrm>
            <a:off x="4949825" y="3632200"/>
            <a:ext cx="1830388" cy="2297113"/>
            <a:chOff x="3080" y="2301"/>
            <a:chExt cx="1153" cy="1447"/>
          </a:xfrm>
        </p:grpSpPr>
        <p:sp>
          <p:nvSpPr>
            <p:cNvPr id="1009" name="Rectangle 1009"/>
            <p:cNvSpPr>
              <a:spLocks noChangeArrowheads="1"/>
            </p:cNvSpPr>
            <p:nvPr/>
          </p:nvSpPr>
          <p:spPr bwMode="auto">
            <a:xfrm>
              <a:off x="3809" y="3172"/>
              <a:ext cx="21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0" name="Rectangle 1010"/>
            <p:cNvSpPr>
              <a:spLocks noChangeArrowheads="1"/>
            </p:cNvSpPr>
            <p:nvPr/>
          </p:nvSpPr>
          <p:spPr bwMode="auto">
            <a:xfrm>
              <a:off x="3809" y="3175"/>
              <a:ext cx="211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1" name="Rectangle 1011"/>
            <p:cNvSpPr>
              <a:spLocks noChangeArrowheads="1"/>
            </p:cNvSpPr>
            <p:nvPr/>
          </p:nvSpPr>
          <p:spPr bwMode="auto">
            <a:xfrm>
              <a:off x="3809" y="3179"/>
              <a:ext cx="21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2" name="Rectangle 1012"/>
            <p:cNvSpPr>
              <a:spLocks noChangeArrowheads="1"/>
            </p:cNvSpPr>
            <p:nvPr/>
          </p:nvSpPr>
          <p:spPr bwMode="auto">
            <a:xfrm>
              <a:off x="3809" y="3181"/>
              <a:ext cx="20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3" name="Rectangle 1013"/>
            <p:cNvSpPr>
              <a:spLocks noChangeArrowheads="1"/>
            </p:cNvSpPr>
            <p:nvPr/>
          </p:nvSpPr>
          <p:spPr bwMode="auto">
            <a:xfrm>
              <a:off x="3807" y="3182"/>
              <a:ext cx="208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4" name="Rectangle 1014"/>
            <p:cNvSpPr>
              <a:spLocks noChangeArrowheads="1"/>
            </p:cNvSpPr>
            <p:nvPr/>
          </p:nvSpPr>
          <p:spPr bwMode="auto">
            <a:xfrm>
              <a:off x="3807" y="3186"/>
              <a:ext cx="207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5" name="Rectangle 1015"/>
            <p:cNvSpPr>
              <a:spLocks noChangeArrowheads="1"/>
            </p:cNvSpPr>
            <p:nvPr/>
          </p:nvSpPr>
          <p:spPr bwMode="auto">
            <a:xfrm>
              <a:off x="3806" y="3190"/>
              <a:ext cx="206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6" name="Rectangle 1016"/>
            <p:cNvSpPr>
              <a:spLocks noChangeArrowheads="1"/>
            </p:cNvSpPr>
            <p:nvPr/>
          </p:nvSpPr>
          <p:spPr bwMode="auto">
            <a:xfrm>
              <a:off x="3804" y="3195"/>
              <a:ext cx="20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7" name="Rectangle 1017"/>
            <p:cNvSpPr>
              <a:spLocks noChangeArrowheads="1"/>
            </p:cNvSpPr>
            <p:nvPr/>
          </p:nvSpPr>
          <p:spPr bwMode="auto">
            <a:xfrm>
              <a:off x="3804" y="3197"/>
              <a:ext cx="20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8" name="Rectangle 1018"/>
            <p:cNvSpPr>
              <a:spLocks noChangeArrowheads="1"/>
            </p:cNvSpPr>
            <p:nvPr/>
          </p:nvSpPr>
          <p:spPr bwMode="auto">
            <a:xfrm>
              <a:off x="3802" y="3199"/>
              <a:ext cx="206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19" name="Rectangle 1019"/>
            <p:cNvSpPr>
              <a:spLocks noChangeArrowheads="1"/>
            </p:cNvSpPr>
            <p:nvPr/>
          </p:nvSpPr>
          <p:spPr bwMode="auto">
            <a:xfrm>
              <a:off x="3800" y="3204"/>
              <a:ext cx="20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0" name="Rectangle 1020"/>
            <p:cNvSpPr>
              <a:spLocks noChangeArrowheads="1"/>
            </p:cNvSpPr>
            <p:nvPr/>
          </p:nvSpPr>
          <p:spPr bwMode="auto">
            <a:xfrm>
              <a:off x="3800" y="3206"/>
              <a:ext cx="207" cy="5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1" name="Rectangle 1021"/>
            <p:cNvSpPr>
              <a:spLocks noChangeArrowheads="1"/>
            </p:cNvSpPr>
            <p:nvPr/>
          </p:nvSpPr>
          <p:spPr bwMode="auto">
            <a:xfrm>
              <a:off x="3799" y="3211"/>
              <a:ext cx="20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2" name="Rectangle 1022"/>
            <p:cNvSpPr>
              <a:spLocks noChangeArrowheads="1"/>
            </p:cNvSpPr>
            <p:nvPr/>
          </p:nvSpPr>
          <p:spPr bwMode="auto">
            <a:xfrm>
              <a:off x="3797" y="3213"/>
              <a:ext cx="208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3" name="Rectangle 1023"/>
            <p:cNvSpPr>
              <a:spLocks noChangeArrowheads="1"/>
            </p:cNvSpPr>
            <p:nvPr/>
          </p:nvSpPr>
          <p:spPr bwMode="auto">
            <a:xfrm>
              <a:off x="3795" y="3216"/>
              <a:ext cx="208" cy="6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4" name="Rectangle 1024"/>
            <p:cNvSpPr>
              <a:spLocks noChangeArrowheads="1"/>
            </p:cNvSpPr>
            <p:nvPr/>
          </p:nvSpPr>
          <p:spPr bwMode="auto">
            <a:xfrm>
              <a:off x="3794" y="3222"/>
              <a:ext cx="209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5" name="Rectangle 1025"/>
            <p:cNvSpPr>
              <a:spLocks noChangeArrowheads="1"/>
            </p:cNvSpPr>
            <p:nvPr/>
          </p:nvSpPr>
          <p:spPr bwMode="auto">
            <a:xfrm>
              <a:off x="3792" y="3225"/>
              <a:ext cx="21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6" name="Rectangle 1026"/>
            <p:cNvSpPr>
              <a:spLocks noChangeArrowheads="1"/>
            </p:cNvSpPr>
            <p:nvPr/>
          </p:nvSpPr>
          <p:spPr bwMode="auto">
            <a:xfrm>
              <a:off x="3790" y="3227"/>
              <a:ext cx="21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7" name="Rectangle 1027"/>
            <p:cNvSpPr>
              <a:spLocks noChangeArrowheads="1"/>
            </p:cNvSpPr>
            <p:nvPr/>
          </p:nvSpPr>
          <p:spPr bwMode="auto">
            <a:xfrm>
              <a:off x="3790" y="3229"/>
              <a:ext cx="211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8" name="Rectangle 1028"/>
            <p:cNvSpPr>
              <a:spLocks noChangeArrowheads="1"/>
            </p:cNvSpPr>
            <p:nvPr/>
          </p:nvSpPr>
          <p:spPr bwMode="auto">
            <a:xfrm>
              <a:off x="3788" y="3231"/>
              <a:ext cx="213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29" name="Rectangle 1029"/>
            <p:cNvSpPr>
              <a:spLocks noChangeArrowheads="1"/>
            </p:cNvSpPr>
            <p:nvPr/>
          </p:nvSpPr>
          <p:spPr bwMode="auto">
            <a:xfrm>
              <a:off x="3787" y="3233"/>
              <a:ext cx="214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0" name="Rectangle 1030"/>
            <p:cNvSpPr>
              <a:spLocks noChangeArrowheads="1"/>
            </p:cNvSpPr>
            <p:nvPr/>
          </p:nvSpPr>
          <p:spPr bwMode="auto">
            <a:xfrm>
              <a:off x="3785" y="3234"/>
              <a:ext cx="216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1" name="Rectangle 1031"/>
            <p:cNvSpPr>
              <a:spLocks noChangeArrowheads="1"/>
            </p:cNvSpPr>
            <p:nvPr/>
          </p:nvSpPr>
          <p:spPr bwMode="auto">
            <a:xfrm>
              <a:off x="3783" y="3238"/>
              <a:ext cx="218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2" name="Rectangle 1032"/>
            <p:cNvSpPr>
              <a:spLocks noChangeArrowheads="1"/>
            </p:cNvSpPr>
            <p:nvPr/>
          </p:nvSpPr>
          <p:spPr bwMode="auto">
            <a:xfrm>
              <a:off x="3781" y="3240"/>
              <a:ext cx="22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3" name="Rectangle 1033"/>
            <p:cNvSpPr>
              <a:spLocks noChangeArrowheads="1"/>
            </p:cNvSpPr>
            <p:nvPr/>
          </p:nvSpPr>
          <p:spPr bwMode="auto">
            <a:xfrm>
              <a:off x="3778" y="3242"/>
              <a:ext cx="223" cy="3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4" name="Rectangle 1034"/>
            <p:cNvSpPr>
              <a:spLocks noChangeArrowheads="1"/>
            </p:cNvSpPr>
            <p:nvPr/>
          </p:nvSpPr>
          <p:spPr bwMode="auto">
            <a:xfrm>
              <a:off x="3776" y="3245"/>
              <a:ext cx="225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5" name="Rectangle 1035"/>
            <p:cNvSpPr>
              <a:spLocks noChangeArrowheads="1"/>
            </p:cNvSpPr>
            <p:nvPr/>
          </p:nvSpPr>
          <p:spPr bwMode="auto">
            <a:xfrm>
              <a:off x="3775" y="3247"/>
              <a:ext cx="22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6" name="Rectangle 1036"/>
            <p:cNvSpPr>
              <a:spLocks noChangeArrowheads="1"/>
            </p:cNvSpPr>
            <p:nvPr/>
          </p:nvSpPr>
          <p:spPr bwMode="auto">
            <a:xfrm>
              <a:off x="3771" y="3249"/>
              <a:ext cx="23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7" name="Rectangle 1037"/>
            <p:cNvSpPr>
              <a:spLocks noChangeArrowheads="1"/>
            </p:cNvSpPr>
            <p:nvPr/>
          </p:nvSpPr>
          <p:spPr bwMode="auto">
            <a:xfrm>
              <a:off x="3769" y="3251"/>
              <a:ext cx="232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8" name="Rectangle 1038"/>
            <p:cNvSpPr>
              <a:spLocks noChangeArrowheads="1"/>
            </p:cNvSpPr>
            <p:nvPr/>
          </p:nvSpPr>
          <p:spPr bwMode="auto">
            <a:xfrm>
              <a:off x="3766" y="3252"/>
              <a:ext cx="235" cy="4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9" name="Rectangle 1039"/>
            <p:cNvSpPr>
              <a:spLocks noChangeArrowheads="1"/>
            </p:cNvSpPr>
            <p:nvPr/>
          </p:nvSpPr>
          <p:spPr bwMode="auto">
            <a:xfrm>
              <a:off x="3764" y="3256"/>
              <a:ext cx="23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0" name="Rectangle 1040"/>
            <p:cNvSpPr>
              <a:spLocks noChangeArrowheads="1"/>
            </p:cNvSpPr>
            <p:nvPr/>
          </p:nvSpPr>
          <p:spPr bwMode="auto">
            <a:xfrm>
              <a:off x="3761" y="3258"/>
              <a:ext cx="240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1" name="Rectangle 1041"/>
            <p:cNvSpPr>
              <a:spLocks noChangeArrowheads="1"/>
            </p:cNvSpPr>
            <p:nvPr/>
          </p:nvSpPr>
          <p:spPr bwMode="auto">
            <a:xfrm>
              <a:off x="3757" y="3259"/>
              <a:ext cx="244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2" name="Rectangle 1042"/>
            <p:cNvSpPr>
              <a:spLocks noChangeArrowheads="1"/>
            </p:cNvSpPr>
            <p:nvPr/>
          </p:nvSpPr>
          <p:spPr bwMode="auto">
            <a:xfrm>
              <a:off x="3754" y="3261"/>
              <a:ext cx="247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3" name="Rectangle 1043"/>
            <p:cNvSpPr>
              <a:spLocks noChangeArrowheads="1"/>
            </p:cNvSpPr>
            <p:nvPr/>
          </p:nvSpPr>
          <p:spPr bwMode="auto">
            <a:xfrm>
              <a:off x="3747" y="3263"/>
              <a:ext cx="256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4" name="Rectangle 1044"/>
            <p:cNvSpPr>
              <a:spLocks noChangeArrowheads="1"/>
            </p:cNvSpPr>
            <p:nvPr/>
          </p:nvSpPr>
          <p:spPr bwMode="auto">
            <a:xfrm>
              <a:off x="3743" y="3265"/>
              <a:ext cx="260" cy="2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5" name="Rectangle 1045"/>
            <p:cNvSpPr>
              <a:spLocks noChangeArrowheads="1"/>
            </p:cNvSpPr>
            <p:nvPr/>
          </p:nvSpPr>
          <p:spPr bwMode="auto">
            <a:xfrm>
              <a:off x="3735" y="3267"/>
              <a:ext cx="268" cy="1"/>
            </a:xfrm>
            <a:prstGeom prst="rect">
              <a:avLst/>
            </a:prstGeom>
            <a:solidFill>
              <a:srgbClr val="00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6" name="Rectangle 1046"/>
            <p:cNvSpPr>
              <a:spLocks noChangeArrowheads="1"/>
            </p:cNvSpPr>
            <p:nvPr/>
          </p:nvSpPr>
          <p:spPr bwMode="auto">
            <a:xfrm>
              <a:off x="3639" y="3268"/>
              <a:ext cx="36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7" name="Rectangle 1047"/>
            <p:cNvSpPr>
              <a:spLocks noChangeArrowheads="1"/>
            </p:cNvSpPr>
            <p:nvPr/>
          </p:nvSpPr>
          <p:spPr bwMode="auto">
            <a:xfrm>
              <a:off x="3624" y="3270"/>
              <a:ext cx="37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8" name="Rectangle 1048"/>
            <p:cNvSpPr>
              <a:spLocks noChangeArrowheads="1"/>
            </p:cNvSpPr>
            <p:nvPr/>
          </p:nvSpPr>
          <p:spPr bwMode="auto">
            <a:xfrm>
              <a:off x="3613" y="3272"/>
              <a:ext cx="39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49" name="Rectangle 1049"/>
            <p:cNvSpPr>
              <a:spLocks noChangeArrowheads="1"/>
            </p:cNvSpPr>
            <p:nvPr/>
          </p:nvSpPr>
          <p:spPr bwMode="auto">
            <a:xfrm>
              <a:off x="3610" y="3274"/>
              <a:ext cx="39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0" name="Rectangle 1050"/>
            <p:cNvSpPr>
              <a:spLocks noChangeArrowheads="1"/>
            </p:cNvSpPr>
            <p:nvPr/>
          </p:nvSpPr>
          <p:spPr bwMode="auto">
            <a:xfrm>
              <a:off x="3605" y="3276"/>
              <a:ext cx="398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1" name="Rectangle 1051"/>
            <p:cNvSpPr>
              <a:spLocks noChangeArrowheads="1"/>
            </p:cNvSpPr>
            <p:nvPr/>
          </p:nvSpPr>
          <p:spPr bwMode="auto">
            <a:xfrm>
              <a:off x="3601" y="3277"/>
              <a:ext cx="40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2" name="Rectangle 1052"/>
            <p:cNvSpPr>
              <a:spLocks noChangeArrowheads="1"/>
            </p:cNvSpPr>
            <p:nvPr/>
          </p:nvSpPr>
          <p:spPr bwMode="auto">
            <a:xfrm>
              <a:off x="3598" y="3279"/>
              <a:ext cx="40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3" name="Rectangle 1053"/>
            <p:cNvSpPr>
              <a:spLocks noChangeArrowheads="1"/>
            </p:cNvSpPr>
            <p:nvPr/>
          </p:nvSpPr>
          <p:spPr bwMode="auto">
            <a:xfrm>
              <a:off x="3594" y="3281"/>
              <a:ext cx="413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4" name="Rectangle 1054"/>
            <p:cNvSpPr>
              <a:spLocks noChangeArrowheads="1"/>
            </p:cNvSpPr>
            <p:nvPr/>
          </p:nvSpPr>
          <p:spPr bwMode="auto">
            <a:xfrm>
              <a:off x="3593" y="3285"/>
              <a:ext cx="412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5" name="Rectangle 1055"/>
            <p:cNvSpPr>
              <a:spLocks noChangeArrowheads="1"/>
            </p:cNvSpPr>
            <p:nvPr/>
          </p:nvSpPr>
          <p:spPr bwMode="auto">
            <a:xfrm>
              <a:off x="3589" y="3286"/>
              <a:ext cx="41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6" name="Rectangle 1056"/>
            <p:cNvSpPr>
              <a:spLocks noChangeArrowheads="1"/>
            </p:cNvSpPr>
            <p:nvPr/>
          </p:nvSpPr>
          <p:spPr bwMode="auto">
            <a:xfrm>
              <a:off x="3589" y="3288"/>
              <a:ext cx="41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7" name="Rectangle 1057"/>
            <p:cNvSpPr>
              <a:spLocks noChangeArrowheads="1"/>
            </p:cNvSpPr>
            <p:nvPr/>
          </p:nvSpPr>
          <p:spPr bwMode="auto">
            <a:xfrm>
              <a:off x="3587" y="3290"/>
              <a:ext cx="409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8" name="Rectangle 1058"/>
            <p:cNvSpPr>
              <a:spLocks noChangeArrowheads="1"/>
            </p:cNvSpPr>
            <p:nvPr/>
          </p:nvSpPr>
          <p:spPr bwMode="auto">
            <a:xfrm>
              <a:off x="3587" y="3292"/>
              <a:ext cx="406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59" name="Rectangle 1059"/>
            <p:cNvSpPr>
              <a:spLocks noChangeArrowheads="1"/>
            </p:cNvSpPr>
            <p:nvPr/>
          </p:nvSpPr>
          <p:spPr bwMode="auto">
            <a:xfrm>
              <a:off x="3586" y="3293"/>
              <a:ext cx="40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0" name="Rectangle 1060"/>
            <p:cNvSpPr>
              <a:spLocks noChangeArrowheads="1"/>
            </p:cNvSpPr>
            <p:nvPr/>
          </p:nvSpPr>
          <p:spPr bwMode="auto">
            <a:xfrm>
              <a:off x="3586" y="3295"/>
              <a:ext cx="40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1" name="Rectangle 1061"/>
            <p:cNvSpPr>
              <a:spLocks noChangeArrowheads="1"/>
            </p:cNvSpPr>
            <p:nvPr/>
          </p:nvSpPr>
          <p:spPr bwMode="auto">
            <a:xfrm>
              <a:off x="3584" y="3297"/>
              <a:ext cx="397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2" name="Rectangle 1062"/>
            <p:cNvSpPr>
              <a:spLocks noChangeArrowheads="1"/>
            </p:cNvSpPr>
            <p:nvPr/>
          </p:nvSpPr>
          <p:spPr bwMode="auto">
            <a:xfrm>
              <a:off x="3584" y="3299"/>
              <a:ext cx="39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3" name="Rectangle 1063"/>
            <p:cNvSpPr>
              <a:spLocks noChangeArrowheads="1"/>
            </p:cNvSpPr>
            <p:nvPr/>
          </p:nvSpPr>
          <p:spPr bwMode="auto">
            <a:xfrm>
              <a:off x="3584" y="3301"/>
              <a:ext cx="388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4" name="Rectangle 1064"/>
            <p:cNvSpPr>
              <a:spLocks noChangeArrowheads="1"/>
            </p:cNvSpPr>
            <p:nvPr/>
          </p:nvSpPr>
          <p:spPr bwMode="auto">
            <a:xfrm>
              <a:off x="3584" y="3302"/>
              <a:ext cx="38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5" name="Rectangle 1065"/>
            <p:cNvSpPr>
              <a:spLocks noChangeArrowheads="1"/>
            </p:cNvSpPr>
            <p:nvPr/>
          </p:nvSpPr>
          <p:spPr bwMode="auto">
            <a:xfrm>
              <a:off x="3582" y="3304"/>
              <a:ext cx="38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6" name="Rectangle 1066"/>
            <p:cNvSpPr>
              <a:spLocks noChangeArrowheads="1"/>
            </p:cNvSpPr>
            <p:nvPr/>
          </p:nvSpPr>
          <p:spPr bwMode="auto">
            <a:xfrm>
              <a:off x="3582" y="3306"/>
              <a:ext cx="37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7" name="Rectangle 1067"/>
            <p:cNvSpPr>
              <a:spLocks noChangeArrowheads="1"/>
            </p:cNvSpPr>
            <p:nvPr/>
          </p:nvSpPr>
          <p:spPr bwMode="auto">
            <a:xfrm>
              <a:off x="3582" y="3308"/>
              <a:ext cx="37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8" name="Rectangle 1068"/>
            <p:cNvSpPr>
              <a:spLocks noChangeArrowheads="1"/>
            </p:cNvSpPr>
            <p:nvPr/>
          </p:nvSpPr>
          <p:spPr bwMode="auto">
            <a:xfrm>
              <a:off x="3582" y="3310"/>
              <a:ext cx="373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69" name="Rectangle 1069"/>
            <p:cNvSpPr>
              <a:spLocks noChangeArrowheads="1"/>
            </p:cNvSpPr>
            <p:nvPr/>
          </p:nvSpPr>
          <p:spPr bwMode="auto">
            <a:xfrm>
              <a:off x="3582" y="3311"/>
              <a:ext cx="367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0" name="Rectangle 1070"/>
            <p:cNvSpPr>
              <a:spLocks noChangeArrowheads="1"/>
            </p:cNvSpPr>
            <p:nvPr/>
          </p:nvSpPr>
          <p:spPr bwMode="auto">
            <a:xfrm>
              <a:off x="3582" y="3313"/>
              <a:ext cx="36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1" name="Rectangle 1071"/>
            <p:cNvSpPr>
              <a:spLocks noChangeArrowheads="1"/>
            </p:cNvSpPr>
            <p:nvPr/>
          </p:nvSpPr>
          <p:spPr bwMode="auto">
            <a:xfrm>
              <a:off x="3582" y="3315"/>
              <a:ext cx="362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2" name="Rectangle 1072"/>
            <p:cNvSpPr>
              <a:spLocks noChangeArrowheads="1"/>
            </p:cNvSpPr>
            <p:nvPr/>
          </p:nvSpPr>
          <p:spPr bwMode="auto">
            <a:xfrm>
              <a:off x="3582" y="3317"/>
              <a:ext cx="36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3" name="Rectangle 1073"/>
            <p:cNvSpPr>
              <a:spLocks noChangeArrowheads="1"/>
            </p:cNvSpPr>
            <p:nvPr/>
          </p:nvSpPr>
          <p:spPr bwMode="auto">
            <a:xfrm>
              <a:off x="3582" y="3319"/>
              <a:ext cx="357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4" name="Rectangle 1074"/>
            <p:cNvSpPr>
              <a:spLocks noChangeArrowheads="1"/>
            </p:cNvSpPr>
            <p:nvPr/>
          </p:nvSpPr>
          <p:spPr bwMode="auto">
            <a:xfrm>
              <a:off x="3582" y="3320"/>
              <a:ext cx="35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5" name="Rectangle 1075"/>
            <p:cNvSpPr>
              <a:spLocks noChangeArrowheads="1"/>
            </p:cNvSpPr>
            <p:nvPr/>
          </p:nvSpPr>
          <p:spPr bwMode="auto">
            <a:xfrm>
              <a:off x="3582" y="3322"/>
              <a:ext cx="35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6" name="Rectangle 1076"/>
            <p:cNvSpPr>
              <a:spLocks noChangeArrowheads="1"/>
            </p:cNvSpPr>
            <p:nvPr/>
          </p:nvSpPr>
          <p:spPr bwMode="auto">
            <a:xfrm>
              <a:off x="3582" y="3324"/>
              <a:ext cx="35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7" name="Rectangle 1077"/>
            <p:cNvSpPr>
              <a:spLocks noChangeArrowheads="1"/>
            </p:cNvSpPr>
            <p:nvPr/>
          </p:nvSpPr>
          <p:spPr bwMode="auto">
            <a:xfrm>
              <a:off x="3582" y="3326"/>
              <a:ext cx="34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8" name="Rectangle 1078"/>
            <p:cNvSpPr>
              <a:spLocks noChangeArrowheads="1"/>
            </p:cNvSpPr>
            <p:nvPr/>
          </p:nvSpPr>
          <p:spPr bwMode="auto">
            <a:xfrm>
              <a:off x="3582" y="3328"/>
              <a:ext cx="347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79" name="Rectangle 1079"/>
            <p:cNvSpPr>
              <a:spLocks noChangeArrowheads="1"/>
            </p:cNvSpPr>
            <p:nvPr/>
          </p:nvSpPr>
          <p:spPr bwMode="auto">
            <a:xfrm>
              <a:off x="3582" y="3333"/>
              <a:ext cx="345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0" name="Rectangle 1080"/>
            <p:cNvSpPr>
              <a:spLocks noChangeArrowheads="1"/>
            </p:cNvSpPr>
            <p:nvPr/>
          </p:nvSpPr>
          <p:spPr bwMode="auto">
            <a:xfrm>
              <a:off x="3582" y="3335"/>
              <a:ext cx="343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1" name="Rectangle 1081"/>
            <p:cNvSpPr>
              <a:spLocks noChangeArrowheads="1"/>
            </p:cNvSpPr>
            <p:nvPr/>
          </p:nvSpPr>
          <p:spPr bwMode="auto">
            <a:xfrm>
              <a:off x="3582" y="3336"/>
              <a:ext cx="341" cy="6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2" name="Rectangle 1082"/>
            <p:cNvSpPr>
              <a:spLocks noChangeArrowheads="1"/>
            </p:cNvSpPr>
            <p:nvPr/>
          </p:nvSpPr>
          <p:spPr bwMode="auto">
            <a:xfrm>
              <a:off x="3582" y="3342"/>
              <a:ext cx="340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3" name="Rectangle 1083"/>
            <p:cNvSpPr>
              <a:spLocks noChangeArrowheads="1"/>
            </p:cNvSpPr>
            <p:nvPr/>
          </p:nvSpPr>
          <p:spPr bwMode="auto">
            <a:xfrm>
              <a:off x="3584" y="3344"/>
              <a:ext cx="336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4" name="Rectangle 1084"/>
            <p:cNvSpPr>
              <a:spLocks noChangeArrowheads="1"/>
            </p:cNvSpPr>
            <p:nvPr/>
          </p:nvSpPr>
          <p:spPr bwMode="auto">
            <a:xfrm>
              <a:off x="3584" y="3349"/>
              <a:ext cx="334" cy="5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5" name="Rectangle 1085"/>
            <p:cNvSpPr>
              <a:spLocks noChangeArrowheads="1"/>
            </p:cNvSpPr>
            <p:nvPr/>
          </p:nvSpPr>
          <p:spPr bwMode="auto">
            <a:xfrm>
              <a:off x="3584" y="3354"/>
              <a:ext cx="333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6" name="Rectangle 1086"/>
            <p:cNvSpPr>
              <a:spLocks noChangeArrowheads="1"/>
            </p:cNvSpPr>
            <p:nvPr/>
          </p:nvSpPr>
          <p:spPr bwMode="auto">
            <a:xfrm>
              <a:off x="3586" y="3356"/>
              <a:ext cx="331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7" name="Rectangle 1087"/>
            <p:cNvSpPr>
              <a:spLocks noChangeArrowheads="1"/>
            </p:cNvSpPr>
            <p:nvPr/>
          </p:nvSpPr>
          <p:spPr bwMode="auto">
            <a:xfrm>
              <a:off x="3586" y="3360"/>
              <a:ext cx="329" cy="10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8" name="Rectangle 1088"/>
            <p:cNvSpPr>
              <a:spLocks noChangeArrowheads="1"/>
            </p:cNvSpPr>
            <p:nvPr/>
          </p:nvSpPr>
          <p:spPr bwMode="auto">
            <a:xfrm>
              <a:off x="3586" y="3370"/>
              <a:ext cx="327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9" name="Rectangle 1089"/>
            <p:cNvSpPr>
              <a:spLocks noChangeArrowheads="1"/>
            </p:cNvSpPr>
            <p:nvPr/>
          </p:nvSpPr>
          <p:spPr bwMode="auto">
            <a:xfrm>
              <a:off x="3587" y="3372"/>
              <a:ext cx="326" cy="1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0" name="Rectangle 1090"/>
            <p:cNvSpPr>
              <a:spLocks noChangeArrowheads="1"/>
            </p:cNvSpPr>
            <p:nvPr/>
          </p:nvSpPr>
          <p:spPr bwMode="auto">
            <a:xfrm>
              <a:off x="3589" y="3383"/>
              <a:ext cx="324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1" name="Rectangle 1091"/>
            <p:cNvSpPr>
              <a:spLocks noChangeArrowheads="1"/>
            </p:cNvSpPr>
            <p:nvPr/>
          </p:nvSpPr>
          <p:spPr bwMode="auto">
            <a:xfrm>
              <a:off x="3589" y="3385"/>
              <a:ext cx="322" cy="1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2" name="Rectangle 1092"/>
            <p:cNvSpPr>
              <a:spLocks noChangeArrowheads="1"/>
            </p:cNvSpPr>
            <p:nvPr/>
          </p:nvSpPr>
          <p:spPr bwMode="auto">
            <a:xfrm>
              <a:off x="3591" y="3399"/>
              <a:ext cx="320" cy="23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3" name="Rectangle 1093"/>
            <p:cNvSpPr>
              <a:spLocks noChangeArrowheads="1"/>
            </p:cNvSpPr>
            <p:nvPr/>
          </p:nvSpPr>
          <p:spPr bwMode="auto">
            <a:xfrm>
              <a:off x="3589" y="3422"/>
              <a:ext cx="322" cy="8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4" name="Rectangle 1094"/>
            <p:cNvSpPr>
              <a:spLocks noChangeArrowheads="1"/>
            </p:cNvSpPr>
            <p:nvPr/>
          </p:nvSpPr>
          <p:spPr bwMode="auto">
            <a:xfrm>
              <a:off x="3589" y="3430"/>
              <a:ext cx="324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5" name="Rectangle 1095"/>
            <p:cNvSpPr>
              <a:spLocks noChangeArrowheads="1"/>
            </p:cNvSpPr>
            <p:nvPr/>
          </p:nvSpPr>
          <p:spPr bwMode="auto">
            <a:xfrm>
              <a:off x="3587" y="3431"/>
              <a:ext cx="326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6" name="Rectangle 1096"/>
            <p:cNvSpPr>
              <a:spLocks noChangeArrowheads="1"/>
            </p:cNvSpPr>
            <p:nvPr/>
          </p:nvSpPr>
          <p:spPr bwMode="auto">
            <a:xfrm>
              <a:off x="3587" y="3433"/>
              <a:ext cx="328" cy="4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7" name="Rectangle 1097"/>
            <p:cNvSpPr>
              <a:spLocks noChangeArrowheads="1"/>
            </p:cNvSpPr>
            <p:nvPr/>
          </p:nvSpPr>
          <p:spPr bwMode="auto">
            <a:xfrm>
              <a:off x="3586" y="3437"/>
              <a:ext cx="33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8" name="Rectangle 1098"/>
            <p:cNvSpPr>
              <a:spLocks noChangeArrowheads="1"/>
            </p:cNvSpPr>
            <p:nvPr/>
          </p:nvSpPr>
          <p:spPr bwMode="auto">
            <a:xfrm>
              <a:off x="3584" y="3439"/>
              <a:ext cx="334" cy="1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99" name="Rectangle 1099"/>
            <p:cNvSpPr>
              <a:spLocks noChangeArrowheads="1"/>
            </p:cNvSpPr>
            <p:nvPr/>
          </p:nvSpPr>
          <p:spPr bwMode="auto">
            <a:xfrm>
              <a:off x="3582" y="3440"/>
              <a:ext cx="338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0" name="Rectangle 1100"/>
            <p:cNvSpPr>
              <a:spLocks noChangeArrowheads="1"/>
            </p:cNvSpPr>
            <p:nvPr/>
          </p:nvSpPr>
          <p:spPr bwMode="auto">
            <a:xfrm>
              <a:off x="3581" y="3442"/>
              <a:ext cx="341" cy="2"/>
            </a:xfrm>
            <a:prstGeom prst="rect">
              <a:avLst/>
            </a:prstGeom>
            <a:solidFill>
              <a:srgbClr val="005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1" name="Rectangle 1101"/>
            <p:cNvSpPr>
              <a:spLocks noChangeArrowheads="1"/>
            </p:cNvSpPr>
            <p:nvPr/>
          </p:nvSpPr>
          <p:spPr bwMode="auto">
            <a:xfrm>
              <a:off x="3579" y="3444"/>
              <a:ext cx="34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2" name="Rectangle 1102"/>
            <p:cNvSpPr>
              <a:spLocks noChangeArrowheads="1"/>
            </p:cNvSpPr>
            <p:nvPr/>
          </p:nvSpPr>
          <p:spPr bwMode="auto">
            <a:xfrm>
              <a:off x="3577" y="3446"/>
              <a:ext cx="34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3" name="Rectangle 1103"/>
            <p:cNvSpPr>
              <a:spLocks noChangeArrowheads="1"/>
            </p:cNvSpPr>
            <p:nvPr/>
          </p:nvSpPr>
          <p:spPr bwMode="auto">
            <a:xfrm>
              <a:off x="3574" y="3447"/>
              <a:ext cx="35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4" name="Rectangle 1104"/>
            <p:cNvSpPr>
              <a:spLocks noChangeArrowheads="1"/>
            </p:cNvSpPr>
            <p:nvPr/>
          </p:nvSpPr>
          <p:spPr bwMode="auto">
            <a:xfrm>
              <a:off x="3570" y="3449"/>
              <a:ext cx="35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5" name="Rectangle 1105"/>
            <p:cNvSpPr>
              <a:spLocks noChangeArrowheads="1"/>
            </p:cNvSpPr>
            <p:nvPr/>
          </p:nvSpPr>
          <p:spPr bwMode="auto">
            <a:xfrm>
              <a:off x="3568" y="3451"/>
              <a:ext cx="36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6" name="Rectangle 1106"/>
            <p:cNvSpPr>
              <a:spLocks noChangeArrowheads="1"/>
            </p:cNvSpPr>
            <p:nvPr/>
          </p:nvSpPr>
          <p:spPr bwMode="auto">
            <a:xfrm>
              <a:off x="3565" y="3453"/>
              <a:ext cx="36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7" name="Rectangle 1107"/>
            <p:cNvSpPr>
              <a:spLocks noChangeArrowheads="1"/>
            </p:cNvSpPr>
            <p:nvPr/>
          </p:nvSpPr>
          <p:spPr bwMode="auto">
            <a:xfrm>
              <a:off x="3558" y="3455"/>
              <a:ext cx="37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8" name="Rectangle 1108"/>
            <p:cNvSpPr>
              <a:spLocks noChangeArrowheads="1"/>
            </p:cNvSpPr>
            <p:nvPr/>
          </p:nvSpPr>
          <p:spPr bwMode="auto">
            <a:xfrm>
              <a:off x="3551" y="3456"/>
              <a:ext cx="37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9" name="Rectangle 1109"/>
            <p:cNvSpPr>
              <a:spLocks noChangeArrowheads="1"/>
            </p:cNvSpPr>
            <p:nvPr/>
          </p:nvSpPr>
          <p:spPr bwMode="auto">
            <a:xfrm>
              <a:off x="3544" y="3458"/>
              <a:ext cx="38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0" name="Rectangle 1110"/>
            <p:cNvSpPr>
              <a:spLocks noChangeArrowheads="1"/>
            </p:cNvSpPr>
            <p:nvPr/>
          </p:nvSpPr>
          <p:spPr bwMode="auto">
            <a:xfrm>
              <a:off x="3534" y="3460"/>
              <a:ext cx="39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1" name="Rectangle 1111"/>
            <p:cNvSpPr>
              <a:spLocks noChangeArrowheads="1"/>
            </p:cNvSpPr>
            <p:nvPr/>
          </p:nvSpPr>
          <p:spPr bwMode="auto">
            <a:xfrm>
              <a:off x="3527" y="3462"/>
              <a:ext cx="40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2" name="Rectangle 1112"/>
            <p:cNvSpPr>
              <a:spLocks noChangeArrowheads="1"/>
            </p:cNvSpPr>
            <p:nvPr/>
          </p:nvSpPr>
          <p:spPr bwMode="auto">
            <a:xfrm>
              <a:off x="3520" y="3464"/>
              <a:ext cx="4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3" name="Rectangle 1113"/>
            <p:cNvSpPr>
              <a:spLocks noChangeArrowheads="1"/>
            </p:cNvSpPr>
            <p:nvPr/>
          </p:nvSpPr>
          <p:spPr bwMode="auto">
            <a:xfrm>
              <a:off x="3515" y="3465"/>
              <a:ext cx="41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4" name="Rectangle 1114"/>
            <p:cNvSpPr>
              <a:spLocks noChangeArrowheads="1"/>
            </p:cNvSpPr>
            <p:nvPr/>
          </p:nvSpPr>
          <p:spPr bwMode="auto">
            <a:xfrm>
              <a:off x="3511" y="3467"/>
              <a:ext cx="42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5" name="Rectangle 1115"/>
            <p:cNvSpPr>
              <a:spLocks noChangeArrowheads="1"/>
            </p:cNvSpPr>
            <p:nvPr/>
          </p:nvSpPr>
          <p:spPr bwMode="auto">
            <a:xfrm>
              <a:off x="3506" y="3469"/>
              <a:ext cx="42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6" name="Rectangle 1116"/>
            <p:cNvSpPr>
              <a:spLocks noChangeArrowheads="1"/>
            </p:cNvSpPr>
            <p:nvPr/>
          </p:nvSpPr>
          <p:spPr bwMode="auto">
            <a:xfrm>
              <a:off x="3503" y="3471"/>
              <a:ext cx="42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7" name="Rectangle 1117"/>
            <p:cNvSpPr>
              <a:spLocks noChangeArrowheads="1"/>
            </p:cNvSpPr>
            <p:nvPr/>
          </p:nvSpPr>
          <p:spPr bwMode="auto">
            <a:xfrm>
              <a:off x="3501" y="3473"/>
              <a:ext cx="42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8" name="Rectangle 1118"/>
            <p:cNvSpPr>
              <a:spLocks noChangeArrowheads="1"/>
            </p:cNvSpPr>
            <p:nvPr/>
          </p:nvSpPr>
          <p:spPr bwMode="auto">
            <a:xfrm>
              <a:off x="3499" y="3474"/>
              <a:ext cx="43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19" name="Rectangle 1119"/>
            <p:cNvSpPr>
              <a:spLocks noChangeArrowheads="1"/>
            </p:cNvSpPr>
            <p:nvPr/>
          </p:nvSpPr>
          <p:spPr bwMode="auto">
            <a:xfrm>
              <a:off x="3497" y="3476"/>
              <a:ext cx="43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0" name="Rectangle 1120"/>
            <p:cNvSpPr>
              <a:spLocks noChangeArrowheads="1"/>
            </p:cNvSpPr>
            <p:nvPr/>
          </p:nvSpPr>
          <p:spPr bwMode="auto">
            <a:xfrm>
              <a:off x="3496" y="3480"/>
              <a:ext cx="43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1" name="Rectangle 1121"/>
            <p:cNvSpPr>
              <a:spLocks noChangeArrowheads="1"/>
            </p:cNvSpPr>
            <p:nvPr/>
          </p:nvSpPr>
          <p:spPr bwMode="auto">
            <a:xfrm>
              <a:off x="3494" y="3482"/>
              <a:ext cx="43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2" name="Rectangle 1122"/>
            <p:cNvSpPr>
              <a:spLocks noChangeArrowheads="1"/>
            </p:cNvSpPr>
            <p:nvPr/>
          </p:nvSpPr>
          <p:spPr bwMode="auto">
            <a:xfrm>
              <a:off x="3492" y="3483"/>
              <a:ext cx="43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3" name="Rectangle 1123"/>
            <p:cNvSpPr>
              <a:spLocks noChangeArrowheads="1"/>
            </p:cNvSpPr>
            <p:nvPr/>
          </p:nvSpPr>
          <p:spPr bwMode="auto">
            <a:xfrm>
              <a:off x="3492" y="3485"/>
              <a:ext cx="43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4" name="Rectangle 1124"/>
            <p:cNvSpPr>
              <a:spLocks noChangeArrowheads="1"/>
            </p:cNvSpPr>
            <p:nvPr/>
          </p:nvSpPr>
          <p:spPr bwMode="auto">
            <a:xfrm>
              <a:off x="3490" y="3487"/>
              <a:ext cx="43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5" name="Rectangle 1125"/>
            <p:cNvSpPr>
              <a:spLocks noChangeArrowheads="1"/>
            </p:cNvSpPr>
            <p:nvPr/>
          </p:nvSpPr>
          <p:spPr bwMode="auto">
            <a:xfrm>
              <a:off x="3489" y="3489"/>
              <a:ext cx="43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6" name="Rectangle 1126"/>
            <p:cNvSpPr>
              <a:spLocks noChangeArrowheads="1"/>
            </p:cNvSpPr>
            <p:nvPr/>
          </p:nvSpPr>
          <p:spPr bwMode="auto">
            <a:xfrm>
              <a:off x="3489" y="3490"/>
              <a:ext cx="43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" name="Rectangle 1127"/>
            <p:cNvSpPr>
              <a:spLocks noChangeArrowheads="1"/>
            </p:cNvSpPr>
            <p:nvPr/>
          </p:nvSpPr>
          <p:spPr bwMode="auto">
            <a:xfrm>
              <a:off x="3487" y="3492"/>
              <a:ext cx="43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" name="Rectangle 1128"/>
            <p:cNvSpPr>
              <a:spLocks noChangeArrowheads="1"/>
            </p:cNvSpPr>
            <p:nvPr/>
          </p:nvSpPr>
          <p:spPr bwMode="auto">
            <a:xfrm>
              <a:off x="3487" y="3494"/>
              <a:ext cx="43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" name="Rectangle 1129"/>
            <p:cNvSpPr>
              <a:spLocks noChangeArrowheads="1"/>
            </p:cNvSpPr>
            <p:nvPr/>
          </p:nvSpPr>
          <p:spPr bwMode="auto">
            <a:xfrm>
              <a:off x="3487" y="3498"/>
              <a:ext cx="43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0" name="Rectangle 1130"/>
            <p:cNvSpPr>
              <a:spLocks noChangeArrowheads="1"/>
            </p:cNvSpPr>
            <p:nvPr/>
          </p:nvSpPr>
          <p:spPr bwMode="auto">
            <a:xfrm>
              <a:off x="3485" y="3499"/>
              <a:ext cx="43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1" name="Rectangle 1131"/>
            <p:cNvSpPr>
              <a:spLocks noChangeArrowheads="1"/>
            </p:cNvSpPr>
            <p:nvPr/>
          </p:nvSpPr>
          <p:spPr bwMode="auto">
            <a:xfrm>
              <a:off x="3485" y="3503"/>
              <a:ext cx="42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2" name="Rectangle 1132"/>
            <p:cNvSpPr>
              <a:spLocks noChangeArrowheads="1"/>
            </p:cNvSpPr>
            <p:nvPr/>
          </p:nvSpPr>
          <p:spPr bwMode="auto">
            <a:xfrm>
              <a:off x="3484" y="3507"/>
              <a:ext cx="42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3" name="Rectangle 1133"/>
            <p:cNvSpPr>
              <a:spLocks noChangeArrowheads="1"/>
            </p:cNvSpPr>
            <p:nvPr/>
          </p:nvSpPr>
          <p:spPr bwMode="auto">
            <a:xfrm>
              <a:off x="3484" y="3508"/>
              <a:ext cx="42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4" name="Rectangle 1134"/>
            <p:cNvSpPr>
              <a:spLocks noChangeArrowheads="1"/>
            </p:cNvSpPr>
            <p:nvPr/>
          </p:nvSpPr>
          <p:spPr bwMode="auto">
            <a:xfrm>
              <a:off x="3484" y="3510"/>
              <a:ext cx="42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5" name="Rectangle 1135"/>
            <p:cNvSpPr>
              <a:spLocks noChangeArrowheads="1"/>
            </p:cNvSpPr>
            <p:nvPr/>
          </p:nvSpPr>
          <p:spPr bwMode="auto">
            <a:xfrm>
              <a:off x="3482" y="3514"/>
              <a:ext cx="42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6" name="Rectangle 1136"/>
            <p:cNvSpPr>
              <a:spLocks noChangeArrowheads="1"/>
            </p:cNvSpPr>
            <p:nvPr/>
          </p:nvSpPr>
          <p:spPr bwMode="auto">
            <a:xfrm>
              <a:off x="3482" y="3517"/>
              <a:ext cx="42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7" name="Rectangle 1137"/>
            <p:cNvSpPr>
              <a:spLocks noChangeArrowheads="1"/>
            </p:cNvSpPr>
            <p:nvPr/>
          </p:nvSpPr>
          <p:spPr bwMode="auto">
            <a:xfrm>
              <a:off x="3480" y="3521"/>
              <a:ext cx="42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8" name="Rectangle 1138"/>
            <p:cNvSpPr>
              <a:spLocks noChangeArrowheads="1"/>
            </p:cNvSpPr>
            <p:nvPr/>
          </p:nvSpPr>
          <p:spPr bwMode="auto">
            <a:xfrm>
              <a:off x="3480" y="3523"/>
              <a:ext cx="42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39" name="Rectangle 1139"/>
            <p:cNvSpPr>
              <a:spLocks noChangeArrowheads="1"/>
            </p:cNvSpPr>
            <p:nvPr/>
          </p:nvSpPr>
          <p:spPr bwMode="auto">
            <a:xfrm>
              <a:off x="3480" y="3526"/>
              <a:ext cx="41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0" name="Rectangle 1140"/>
            <p:cNvSpPr>
              <a:spLocks noChangeArrowheads="1"/>
            </p:cNvSpPr>
            <p:nvPr/>
          </p:nvSpPr>
          <p:spPr bwMode="auto">
            <a:xfrm>
              <a:off x="3480" y="3528"/>
              <a:ext cx="41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1" name="Rectangle 1141"/>
            <p:cNvSpPr>
              <a:spLocks noChangeArrowheads="1"/>
            </p:cNvSpPr>
            <p:nvPr/>
          </p:nvSpPr>
          <p:spPr bwMode="auto">
            <a:xfrm>
              <a:off x="3480" y="3530"/>
              <a:ext cx="41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2" name="Rectangle 1142"/>
            <p:cNvSpPr>
              <a:spLocks noChangeArrowheads="1"/>
            </p:cNvSpPr>
            <p:nvPr/>
          </p:nvSpPr>
          <p:spPr bwMode="auto">
            <a:xfrm>
              <a:off x="3480" y="3532"/>
              <a:ext cx="412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3" name="Rectangle 1143"/>
            <p:cNvSpPr>
              <a:spLocks noChangeArrowheads="1"/>
            </p:cNvSpPr>
            <p:nvPr/>
          </p:nvSpPr>
          <p:spPr bwMode="auto">
            <a:xfrm>
              <a:off x="3478" y="3535"/>
              <a:ext cx="41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4" name="Rectangle 1144"/>
            <p:cNvSpPr>
              <a:spLocks noChangeArrowheads="1"/>
            </p:cNvSpPr>
            <p:nvPr/>
          </p:nvSpPr>
          <p:spPr bwMode="auto">
            <a:xfrm>
              <a:off x="3478" y="3537"/>
              <a:ext cx="41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5" name="Rectangle 1145"/>
            <p:cNvSpPr>
              <a:spLocks noChangeArrowheads="1"/>
            </p:cNvSpPr>
            <p:nvPr/>
          </p:nvSpPr>
          <p:spPr bwMode="auto">
            <a:xfrm>
              <a:off x="3478" y="3541"/>
              <a:ext cx="40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6" name="Rectangle 1146"/>
            <p:cNvSpPr>
              <a:spLocks noChangeArrowheads="1"/>
            </p:cNvSpPr>
            <p:nvPr/>
          </p:nvSpPr>
          <p:spPr bwMode="auto">
            <a:xfrm>
              <a:off x="3478" y="3542"/>
              <a:ext cx="407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7" name="Rectangle 1147"/>
            <p:cNvSpPr>
              <a:spLocks noChangeArrowheads="1"/>
            </p:cNvSpPr>
            <p:nvPr/>
          </p:nvSpPr>
          <p:spPr bwMode="auto">
            <a:xfrm>
              <a:off x="3478" y="3546"/>
              <a:ext cx="40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8" name="Rectangle 1148"/>
            <p:cNvSpPr>
              <a:spLocks noChangeArrowheads="1"/>
            </p:cNvSpPr>
            <p:nvPr/>
          </p:nvSpPr>
          <p:spPr bwMode="auto">
            <a:xfrm>
              <a:off x="3478" y="3548"/>
              <a:ext cx="40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49" name="Rectangle 1149"/>
            <p:cNvSpPr>
              <a:spLocks noChangeArrowheads="1"/>
            </p:cNvSpPr>
            <p:nvPr/>
          </p:nvSpPr>
          <p:spPr bwMode="auto">
            <a:xfrm>
              <a:off x="3478" y="3550"/>
              <a:ext cx="4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0" name="Rectangle 1150"/>
            <p:cNvSpPr>
              <a:spLocks noChangeArrowheads="1"/>
            </p:cNvSpPr>
            <p:nvPr/>
          </p:nvSpPr>
          <p:spPr bwMode="auto">
            <a:xfrm>
              <a:off x="3478" y="3551"/>
              <a:ext cx="40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1" name="Rectangle 1151"/>
            <p:cNvSpPr>
              <a:spLocks noChangeArrowheads="1"/>
            </p:cNvSpPr>
            <p:nvPr/>
          </p:nvSpPr>
          <p:spPr bwMode="auto">
            <a:xfrm>
              <a:off x="3478" y="3553"/>
              <a:ext cx="39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2" name="Rectangle 1152"/>
            <p:cNvSpPr>
              <a:spLocks noChangeArrowheads="1"/>
            </p:cNvSpPr>
            <p:nvPr/>
          </p:nvSpPr>
          <p:spPr bwMode="auto">
            <a:xfrm>
              <a:off x="3478" y="3557"/>
              <a:ext cx="39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3" name="Rectangle 1153"/>
            <p:cNvSpPr>
              <a:spLocks noChangeArrowheads="1"/>
            </p:cNvSpPr>
            <p:nvPr/>
          </p:nvSpPr>
          <p:spPr bwMode="auto">
            <a:xfrm>
              <a:off x="3478" y="3559"/>
              <a:ext cx="39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4" name="Rectangle 1154"/>
            <p:cNvSpPr>
              <a:spLocks noChangeArrowheads="1"/>
            </p:cNvSpPr>
            <p:nvPr/>
          </p:nvSpPr>
          <p:spPr bwMode="auto">
            <a:xfrm>
              <a:off x="3478" y="3560"/>
              <a:ext cx="39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5" name="Rectangle 1155"/>
            <p:cNvSpPr>
              <a:spLocks noChangeArrowheads="1"/>
            </p:cNvSpPr>
            <p:nvPr/>
          </p:nvSpPr>
          <p:spPr bwMode="auto">
            <a:xfrm>
              <a:off x="3480" y="3562"/>
              <a:ext cx="39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6" name="Rectangle 1156"/>
            <p:cNvSpPr>
              <a:spLocks noChangeArrowheads="1"/>
            </p:cNvSpPr>
            <p:nvPr/>
          </p:nvSpPr>
          <p:spPr bwMode="auto">
            <a:xfrm>
              <a:off x="3480" y="3564"/>
              <a:ext cx="38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7" name="Rectangle 1157"/>
            <p:cNvSpPr>
              <a:spLocks noChangeArrowheads="1"/>
            </p:cNvSpPr>
            <p:nvPr/>
          </p:nvSpPr>
          <p:spPr bwMode="auto">
            <a:xfrm>
              <a:off x="3480" y="3566"/>
              <a:ext cx="38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8" name="Rectangle 1158"/>
            <p:cNvSpPr>
              <a:spLocks noChangeArrowheads="1"/>
            </p:cNvSpPr>
            <p:nvPr/>
          </p:nvSpPr>
          <p:spPr bwMode="auto">
            <a:xfrm>
              <a:off x="3480" y="3567"/>
              <a:ext cx="38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59" name="Rectangle 1159"/>
            <p:cNvSpPr>
              <a:spLocks noChangeArrowheads="1"/>
            </p:cNvSpPr>
            <p:nvPr/>
          </p:nvSpPr>
          <p:spPr bwMode="auto">
            <a:xfrm>
              <a:off x="3480" y="3571"/>
              <a:ext cx="38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0" name="Rectangle 1160"/>
            <p:cNvSpPr>
              <a:spLocks noChangeArrowheads="1"/>
            </p:cNvSpPr>
            <p:nvPr/>
          </p:nvSpPr>
          <p:spPr bwMode="auto">
            <a:xfrm>
              <a:off x="3480" y="3573"/>
              <a:ext cx="38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1" name="Rectangle 1161"/>
            <p:cNvSpPr>
              <a:spLocks noChangeArrowheads="1"/>
            </p:cNvSpPr>
            <p:nvPr/>
          </p:nvSpPr>
          <p:spPr bwMode="auto">
            <a:xfrm>
              <a:off x="3480" y="3575"/>
              <a:ext cx="37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2" name="Rectangle 1162"/>
            <p:cNvSpPr>
              <a:spLocks noChangeArrowheads="1"/>
            </p:cNvSpPr>
            <p:nvPr/>
          </p:nvSpPr>
          <p:spPr bwMode="auto">
            <a:xfrm>
              <a:off x="3480" y="3576"/>
              <a:ext cx="37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3" name="Rectangle 1163"/>
            <p:cNvSpPr>
              <a:spLocks noChangeArrowheads="1"/>
            </p:cNvSpPr>
            <p:nvPr/>
          </p:nvSpPr>
          <p:spPr bwMode="auto">
            <a:xfrm>
              <a:off x="3482" y="3578"/>
              <a:ext cx="37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4" name="Rectangle 1164"/>
            <p:cNvSpPr>
              <a:spLocks noChangeArrowheads="1"/>
            </p:cNvSpPr>
            <p:nvPr/>
          </p:nvSpPr>
          <p:spPr bwMode="auto">
            <a:xfrm>
              <a:off x="3482" y="3580"/>
              <a:ext cx="37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5" name="Rectangle 1165"/>
            <p:cNvSpPr>
              <a:spLocks noChangeArrowheads="1"/>
            </p:cNvSpPr>
            <p:nvPr/>
          </p:nvSpPr>
          <p:spPr bwMode="auto">
            <a:xfrm>
              <a:off x="3484" y="3582"/>
              <a:ext cx="36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6" name="Rectangle 1166"/>
            <p:cNvSpPr>
              <a:spLocks noChangeArrowheads="1"/>
            </p:cNvSpPr>
            <p:nvPr/>
          </p:nvSpPr>
          <p:spPr bwMode="auto">
            <a:xfrm>
              <a:off x="3484" y="3584"/>
              <a:ext cx="36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7" name="Rectangle 1167"/>
            <p:cNvSpPr>
              <a:spLocks noChangeArrowheads="1"/>
            </p:cNvSpPr>
            <p:nvPr/>
          </p:nvSpPr>
          <p:spPr bwMode="auto">
            <a:xfrm>
              <a:off x="3484" y="3585"/>
              <a:ext cx="36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8" name="Rectangle 1168"/>
            <p:cNvSpPr>
              <a:spLocks noChangeArrowheads="1"/>
            </p:cNvSpPr>
            <p:nvPr/>
          </p:nvSpPr>
          <p:spPr bwMode="auto">
            <a:xfrm>
              <a:off x="3485" y="3587"/>
              <a:ext cx="36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69" name="Rectangle 1169"/>
            <p:cNvSpPr>
              <a:spLocks noChangeArrowheads="1"/>
            </p:cNvSpPr>
            <p:nvPr/>
          </p:nvSpPr>
          <p:spPr bwMode="auto">
            <a:xfrm>
              <a:off x="3485" y="3589"/>
              <a:ext cx="36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0" name="Rectangle 1170"/>
            <p:cNvSpPr>
              <a:spLocks noChangeArrowheads="1"/>
            </p:cNvSpPr>
            <p:nvPr/>
          </p:nvSpPr>
          <p:spPr bwMode="auto">
            <a:xfrm>
              <a:off x="3487" y="3591"/>
              <a:ext cx="35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1" name="Rectangle 1171"/>
            <p:cNvSpPr>
              <a:spLocks noChangeArrowheads="1"/>
            </p:cNvSpPr>
            <p:nvPr/>
          </p:nvSpPr>
          <p:spPr bwMode="auto">
            <a:xfrm>
              <a:off x="3489" y="3593"/>
              <a:ext cx="35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2" name="Rectangle 1172"/>
            <p:cNvSpPr>
              <a:spLocks noChangeArrowheads="1"/>
            </p:cNvSpPr>
            <p:nvPr/>
          </p:nvSpPr>
          <p:spPr bwMode="auto">
            <a:xfrm>
              <a:off x="3489" y="3594"/>
              <a:ext cx="15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3" name="Rectangle 1173"/>
            <p:cNvSpPr>
              <a:spLocks noChangeArrowheads="1"/>
            </p:cNvSpPr>
            <p:nvPr/>
          </p:nvSpPr>
          <p:spPr bwMode="auto">
            <a:xfrm>
              <a:off x="3710" y="3594"/>
              <a:ext cx="12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4" name="Rectangle 1174"/>
            <p:cNvSpPr>
              <a:spLocks noChangeArrowheads="1"/>
            </p:cNvSpPr>
            <p:nvPr/>
          </p:nvSpPr>
          <p:spPr bwMode="auto">
            <a:xfrm>
              <a:off x="3490" y="3596"/>
              <a:ext cx="13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5" name="Rectangle 1175"/>
            <p:cNvSpPr>
              <a:spLocks noChangeArrowheads="1"/>
            </p:cNvSpPr>
            <p:nvPr/>
          </p:nvSpPr>
          <p:spPr bwMode="auto">
            <a:xfrm>
              <a:off x="3717" y="3596"/>
              <a:ext cx="12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6" name="Rectangle 1176"/>
            <p:cNvSpPr>
              <a:spLocks noChangeArrowheads="1"/>
            </p:cNvSpPr>
            <p:nvPr/>
          </p:nvSpPr>
          <p:spPr bwMode="auto">
            <a:xfrm>
              <a:off x="3492" y="3598"/>
              <a:ext cx="11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7" name="Rectangle 1177"/>
            <p:cNvSpPr>
              <a:spLocks noChangeArrowheads="1"/>
            </p:cNvSpPr>
            <p:nvPr/>
          </p:nvSpPr>
          <p:spPr bwMode="auto">
            <a:xfrm>
              <a:off x="3726" y="3598"/>
              <a:ext cx="10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8" name="Rectangle 1178"/>
            <p:cNvSpPr>
              <a:spLocks noChangeArrowheads="1"/>
            </p:cNvSpPr>
            <p:nvPr/>
          </p:nvSpPr>
          <p:spPr bwMode="auto">
            <a:xfrm>
              <a:off x="3492" y="3600"/>
              <a:ext cx="1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79" name="Rectangle 1179"/>
            <p:cNvSpPr>
              <a:spLocks noChangeArrowheads="1"/>
            </p:cNvSpPr>
            <p:nvPr/>
          </p:nvSpPr>
          <p:spPr bwMode="auto">
            <a:xfrm>
              <a:off x="3729" y="3600"/>
              <a:ext cx="10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0" name="Rectangle 1180"/>
            <p:cNvSpPr>
              <a:spLocks noChangeArrowheads="1"/>
            </p:cNvSpPr>
            <p:nvPr/>
          </p:nvSpPr>
          <p:spPr bwMode="auto">
            <a:xfrm>
              <a:off x="3494" y="3601"/>
              <a:ext cx="9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1" name="Rectangle 1181"/>
            <p:cNvSpPr>
              <a:spLocks noChangeArrowheads="1"/>
            </p:cNvSpPr>
            <p:nvPr/>
          </p:nvSpPr>
          <p:spPr bwMode="auto">
            <a:xfrm>
              <a:off x="3733" y="3601"/>
              <a:ext cx="9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2" name="Rectangle 1182"/>
            <p:cNvSpPr>
              <a:spLocks noChangeArrowheads="1"/>
            </p:cNvSpPr>
            <p:nvPr/>
          </p:nvSpPr>
          <p:spPr bwMode="auto">
            <a:xfrm>
              <a:off x="3497" y="3603"/>
              <a:ext cx="7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3" name="Rectangle 1183"/>
            <p:cNvSpPr>
              <a:spLocks noChangeArrowheads="1"/>
            </p:cNvSpPr>
            <p:nvPr/>
          </p:nvSpPr>
          <p:spPr bwMode="auto">
            <a:xfrm>
              <a:off x="3736" y="3603"/>
              <a:ext cx="9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4" name="Rectangle 1184"/>
            <p:cNvSpPr>
              <a:spLocks noChangeArrowheads="1"/>
            </p:cNvSpPr>
            <p:nvPr/>
          </p:nvSpPr>
          <p:spPr bwMode="auto">
            <a:xfrm>
              <a:off x="3499" y="3605"/>
              <a:ext cx="6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5" name="Rectangle 1185"/>
            <p:cNvSpPr>
              <a:spLocks noChangeArrowheads="1"/>
            </p:cNvSpPr>
            <p:nvPr/>
          </p:nvSpPr>
          <p:spPr bwMode="auto">
            <a:xfrm>
              <a:off x="3745" y="3605"/>
              <a:ext cx="8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6" name="Rectangle 1186"/>
            <p:cNvSpPr>
              <a:spLocks noChangeArrowheads="1"/>
            </p:cNvSpPr>
            <p:nvPr/>
          </p:nvSpPr>
          <p:spPr bwMode="auto">
            <a:xfrm>
              <a:off x="3501" y="3607"/>
              <a:ext cx="50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7" name="Rectangle 1187"/>
            <p:cNvSpPr>
              <a:spLocks noChangeArrowheads="1"/>
            </p:cNvSpPr>
            <p:nvPr/>
          </p:nvSpPr>
          <p:spPr bwMode="auto">
            <a:xfrm>
              <a:off x="3749" y="3607"/>
              <a:ext cx="7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8" name="Rectangle 1188"/>
            <p:cNvSpPr>
              <a:spLocks noChangeArrowheads="1"/>
            </p:cNvSpPr>
            <p:nvPr/>
          </p:nvSpPr>
          <p:spPr bwMode="auto">
            <a:xfrm>
              <a:off x="3504" y="3609"/>
              <a:ext cx="4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89" name="Rectangle 1189"/>
            <p:cNvSpPr>
              <a:spLocks noChangeArrowheads="1"/>
            </p:cNvSpPr>
            <p:nvPr/>
          </p:nvSpPr>
          <p:spPr bwMode="auto">
            <a:xfrm>
              <a:off x="3752" y="3609"/>
              <a:ext cx="6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0" name="Rectangle 1190"/>
            <p:cNvSpPr>
              <a:spLocks noChangeArrowheads="1"/>
            </p:cNvSpPr>
            <p:nvPr/>
          </p:nvSpPr>
          <p:spPr bwMode="auto">
            <a:xfrm>
              <a:off x="3508" y="3610"/>
              <a:ext cx="3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1" name="Rectangle 1191"/>
            <p:cNvSpPr>
              <a:spLocks noChangeArrowheads="1"/>
            </p:cNvSpPr>
            <p:nvPr/>
          </p:nvSpPr>
          <p:spPr bwMode="auto">
            <a:xfrm>
              <a:off x="3755" y="3610"/>
              <a:ext cx="6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2" name="Rectangle 1192"/>
            <p:cNvSpPr>
              <a:spLocks noChangeArrowheads="1"/>
            </p:cNvSpPr>
            <p:nvPr/>
          </p:nvSpPr>
          <p:spPr bwMode="auto">
            <a:xfrm>
              <a:off x="3513" y="3612"/>
              <a:ext cx="2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3" name="Rectangle 1193"/>
            <p:cNvSpPr>
              <a:spLocks noChangeArrowheads="1"/>
            </p:cNvSpPr>
            <p:nvPr/>
          </p:nvSpPr>
          <p:spPr bwMode="auto">
            <a:xfrm>
              <a:off x="3762" y="3612"/>
              <a:ext cx="54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4" name="Rectangle 1194"/>
            <p:cNvSpPr>
              <a:spLocks noChangeArrowheads="1"/>
            </p:cNvSpPr>
            <p:nvPr/>
          </p:nvSpPr>
          <p:spPr bwMode="auto">
            <a:xfrm>
              <a:off x="3520" y="3614"/>
              <a:ext cx="2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5" name="Rectangle 1195"/>
            <p:cNvSpPr>
              <a:spLocks noChangeArrowheads="1"/>
            </p:cNvSpPr>
            <p:nvPr/>
          </p:nvSpPr>
          <p:spPr bwMode="auto">
            <a:xfrm>
              <a:off x="3766" y="3614"/>
              <a:ext cx="4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6" name="Rectangle 1196"/>
            <p:cNvSpPr>
              <a:spLocks noChangeArrowheads="1"/>
            </p:cNvSpPr>
            <p:nvPr/>
          </p:nvSpPr>
          <p:spPr bwMode="auto">
            <a:xfrm>
              <a:off x="3775" y="3616"/>
              <a:ext cx="3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7" name="Freeform 1197"/>
            <p:cNvSpPr>
              <a:spLocks/>
            </p:cNvSpPr>
            <p:nvPr/>
          </p:nvSpPr>
          <p:spPr bwMode="auto">
            <a:xfrm>
              <a:off x="3478" y="2391"/>
              <a:ext cx="636" cy="1227"/>
            </a:xfrm>
            <a:custGeom>
              <a:avLst/>
              <a:gdLst/>
              <a:ahLst/>
              <a:cxnLst>
                <a:cxn ang="0">
                  <a:pos x="246" y="39"/>
                </a:cxn>
                <a:cxn ang="0">
                  <a:pos x="272" y="2"/>
                </a:cxn>
                <a:cxn ang="0">
                  <a:pos x="331" y="9"/>
                </a:cxn>
                <a:cxn ang="0">
                  <a:pos x="392" y="30"/>
                </a:cxn>
                <a:cxn ang="0">
                  <a:pos x="470" y="43"/>
                </a:cxn>
                <a:cxn ang="0">
                  <a:pos x="523" y="64"/>
                </a:cxn>
                <a:cxn ang="0">
                  <a:pos x="560" y="102"/>
                </a:cxn>
                <a:cxn ang="0">
                  <a:pos x="570" y="218"/>
                </a:cxn>
                <a:cxn ang="0">
                  <a:pos x="584" y="247"/>
                </a:cxn>
                <a:cxn ang="0">
                  <a:pos x="607" y="283"/>
                </a:cxn>
                <a:cxn ang="0">
                  <a:pos x="608" y="383"/>
                </a:cxn>
                <a:cxn ang="0">
                  <a:pos x="626" y="414"/>
                </a:cxn>
                <a:cxn ang="0">
                  <a:pos x="634" y="455"/>
                </a:cxn>
                <a:cxn ang="0">
                  <a:pos x="608" y="503"/>
                </a:cxn>
                <a:cxn ang="0">
                  <a:pos x="556" y="564"/>
                </a:cxn>
                <a:cxn ang="0">
                  <a:pos x="536" y="616"/>
                </a:cxn>
                <a:cxn ang="0">
                  <a:pos x="555" y="650"/>
                </a:cxn>
                <a:cxn ang="0">
                  <a:pos x="581" y="686"/>
                </a:cxn>
                <a:cxn ang="0">
                  <a:pos x="574" y="731"/>
                </a:cxn>
                <a:cxn ang="0">
                  <a:pos x="551" y="772"/>
                </a:cxn>
                <a:cxn ang="0">
                  <a:pos x="530" y="809"/>
                </a:cxn>
                <a:cxn ang="0">
                  <a:pos x="525" y="881"/>
                </a:cxn>
                <a:cxn ang="0">
                  <a:pos x="529" y="892"/>
                </a:cxn>
                <a:cxn ang="0">
                  <a:pos x="511" y="901"/>
                </a:cxn>
                <a:cxn ang="0">
                  <a:pos x="480" y="917"/>
                </a:cxn>
                <a:cxn ang="0">
                  <a:pos x="445" y="945"/>
                </a:cxn>
                <a:cxn ang="0">
                  <a:pos x="435" y="979"/>
                </a:cxn>
                <a:cxn ang="0">
                  <a:pos x="449" y="1056"/>
                </a:cxn>
                <a:cxn ang="0">
                  <a:pos x="451" y="1089"/>
                </a:cxn>
                <a:cxn ang="0">
                  <a:pos x="416" y="1139"/>
                </a:cxn>
                <a:cxn ang="0">
                  <a:pos x="350" y="1212"/>
                </a:cxn>
                <a:cxn ang="0">
                  <a:pos x="288" y="1223"/>
                </a:cxn>
                <a:cxn ang="0">
                  <a:pos x="248" y="1207"/>
                </a:cxn>
                <a:cxn ang="0">
                  <a:pos x="130" y="1207"/>
                </a:cxn>
                <a:cxn ang="0">
                  <a:pos x="63" y="1223"/>
                </a:cxn>
                <a:cxn ang="0">
                  <a:pos x="18" y="1210"/>
                </a:cxn>
                <a:cxn ang="0">
                  <a:pos x="4" y="1187"/>
                </a:cxn>
                <a:cxn ang="0">
                  <a:pos x="7" y="1112"/>
                </a:cxn>
                <a:cxn ang="0">
                  <a:pos x="30" y="1078"/>
                </a:cxn>
                <a:cxn ang="0">
                  <a:pos x="70" y="1067"/>
                </a:cxn>
                <a:cxn ang="0">
                  <a:pos x="109" y="1040"/>
                </a:cxn>
                <a:cxn ang="0">
                  <a:pos x="106" y="962"/>
                </a:cxn>
                <a:cxn ang="0">
                  <a:pos x="120" y="888"/>
                </a:cxn>
                <a:cxn ang="0">
                  <a:pos x="262" y="876"/>
                </a:cxn>
                <a:cxn ang="0">
                  <a:pos x="297" y="856"/>
                </a:cxn>
                <a:cxn ang="0">
                  <a:pos x="317" y="825"/>
                </a:cxn>
                <a:cxn ang="0">
                  <a:pos x="329" y="791"/>
                </a:cxn>
                <a:cxn ang="0">
                  <a:pos x="322" y="718"/>
                </a:cxn>
                <a:cxn ang="0">
                  <a:pos x="328" y="661"/>
                </a:cxn>
                <a:cxn ang="0">
                  <a:pos x="364" y="629"/>
                </a:cxn>
                <a:cxn ang="0">
                  <a:pos x="411" y="602"/>
                </a:cxn>
                <a:cxn ang="0">
                  <a:pos x="437" y="564"/>
                </a:cxn>
                <a:cxn ang="0">
                  <a:pos x="413" y="528"/>
                </a:cxn>
                <a:cxn ang="0">
                  <a:pos x="399" y="476"/>
                </a:cxn>
                <a:cxn ang="0">
                  <a:pos x="409" y="410"/>
                </a:cxn>
                <a:cxn ang="0">
                  <a:pos x="406" y="338"/>
                </a:cxn>
                <a:cxn ang="0">
                  <a:pos x="371" y="319"/>
                </a:cxn>
                <a:cxn ang="0">
                  <a:pos x="340" y="290"/>
                </a:cxn>
                <a:cxn ang="0">
                  <a:pos x="338" y="186"/>
                </a:cxn>
                <a:cxn ang="0">
                  <a:pos x="316" y="156"/>
                </a:cxn>
                <a:cxn ang="0">
                  <a:pos x="286" y="133"/>
                </a:cxn>
                <a:cxn ang="0">
                  <a:pos x="251" y="118"/>
                </a:cxn>
              </a:cxnLst>
              <a:rect l="0" t="0" r="r" b="b"/>
              <a:pathLst>
                <a:path w="636" h="1227">
                  <a:moveTo>
                    <a:pt x="251" y="118"/>
                  </a:moveTo>
                  <a:lnTo>
                    <a:pt x="250" y="113"/>
                  </a:lnTo>
                  <a:lnTo>
                    <a:pt x="250" y="107"/>
                  </a:lnTo>
                  <a:lnTo>
                    <a:pt x="248" y="102"/>
                  </a:lnTo>
                  <a:lnTo>
                    <a:pt x="248" y="97"/>
                  </a:lnTo>
                  <a:lnTo>
                    <a:pt x="246" y="91"/>
                  </a:lnTo>
                  <a:lnTo>
                    <a:pt x="246" y="79"/>
                  </a:lnTo>
                  <a:lnTo>
                    <a:pt x="245" y="73"/>
                  </a:lnTo>
                  <a:lnTo>
                    <a:pt x="245" y="50"/>
                  </a:lnTo>
                  <a:lnTo>
                    <a:pt x="246" y="47"/>
                  </a:lnTo>
                  <a:lnTo>
                    <a:pt x="246" y="39"/>
                  </a:lnTo>
                  <a:lnTo>
                    <a:pt x="248" y="36"/>
                  </a:lnTo>
                  <a:lnTo>
                    <a:pt x="248" y="30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3"/>
                  </a:lnTo>
                  <a:lnTo>
                    <a:pt x="253" y="20"/>
                  </a:lnTo>
                  <a:lnTo>
                    <a:pt x="253" y="18"/>
                  </a:lnTo>
                  <a:lnTo>
                    <a:pt x="265" y="5"/>
                  </a:lnTo>
                  <a:lnTo>
                    <a:pt x="267" y="5"/>
                  </a:lnTo>
                  <a:lnTo>
                    <a:pt x="269" y="4"/>
                  </a:lnTo>
                  <a:lnTo>
                    <a:pt x="272" y="2"/>
                  </a:lnTo>
                  <a:lnTo>
                    <a:pt x="276" y="2"/>
                  </a:lnTo>
                  <a:lnTo>
                    <a:pt x="279" y="0"/>
                  </a:lnTo>
                  <a:lnTo>
                    <a:pt x="302" y="0"/>
                  </a:lnTo>
                  <a:lnTo>
                    <a:pt x="305" y="2"/>
                  </a:lnTo>
                  <a:lnTo>
                    <a:pt x="309" y="2"/>
                  </a:lnTo>
                  <a:lnTo>
                    <a:pt x="312" y="4"/>
                  </a:lnTo>
                  <a:lnTo>
                    <a:pt x="316" y="4"/>
                  </a:lnTo>
                  <a:lnTo>
                    <a:pt x="319" y="5"/>
                  </a:lnTo>
                  <a:lnTo>
                    <a:pt x="322" y="7"/>
                  </a:lnTo>
                  <a:lnTo>
                    <a:pt x="328" y="7"/>
                  </a:lnTo>
                  <a:lnTo>
                    <a:pt x="331" y="9"/>
                  </a:lnTo>
                  <a:lnTo>
                    <a:pt x="335" y="11"/>
                  </a:lnTo>
                  <a:lnTo>
                    <a:pt x="340" y="13"/>
                  </a:lnTo>
                  <a:lnTo>
                    <a:pt x="343" y="14"/>
                  </a:lnTo>
                  <a:lnTo>
                    <a:pt x="348" y="16"/>
                  </a:lnTo>
                  <a:lnTo>
                    <a:pt x="352" y="18"/>
                  </a:lnTo>
                  <a:lnTo>
                    <a:pt x="357" y="21"/>
                  </a:lnTo>
                  <a:lnTo>
                    <a:pt x="362" y="23"/>
                  </a:lnTo>
                  <a:lnTo>
                    <a:pt x="366" y="27"/>
                  </a:lnTo>
                  <a:lnTo>
                    <a:pt x="371" y="29"/>
                  </a:lnTo>
                  <a:lnTo>
                    <a:pt x="383" y="29"/>
                  </a:lnTo>
                  <a:lnTo>
                    <a:pt x="392" y="30"/>
                  </a:lnTo>
                  <a:lnTo>
                    <a:pt x="406" y="30"/>
                  </a:lnTo>
                  <a:lnTo>
                    <a:pt x="413" y="32"/>
                  </a:lnTo>
                  <a:lnTo>
                    <a:pt x="419" y="32"/>
                  </a:lnTo>
                  <a:lnTo>
                    <a:pt x="426" y="34"/>
                  </a:lnTo>
                  <a:lnTo>
                    <a:pt x="433" y="34"/>
                  </a:lnTo>
                  <a:lnTo>
                    <a:pt x="440" y="36"/>
                  </a:lnTo>
                  <a:lnTo>
                    <a:pt x="445" y="38"/>
                  </a:lnTo>
                  <a:lnTo>
                    <a:pt x="452" y="38"/>
                  </a:lnTo>
                  <a:lnTo>
                    <a:pt x="458" y="39"/>
                  </a:lnTo>
                  <a:lnTo>
                    <a:pt x="465" y="41"/>
                  </a:lnTo>
                  <a:lnTo>
                    <a:pt x="470" y="43"/>
                  </a:lnTo>
                  <a:lnTo>
                    <a:pt x="475" y="43"/>
                  </a:lnTo>
                  <a:lnTo>
                    <a:pt x="480" y="45"/>
                  </a:lnTo>
                  <a:lnTo>
                    <a:pt x="485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1" y="52"/>
                  </a:lnTo>
                  <a:lnTo>
                    <a:pt x="506" y="56"/>
                  </a:lnTo>
                  <a:lnTo>
                    <a:pt x="510" y="57"/>
                  </a:lnTo>
                  <a:lnTo>
                    <a:pt x="515" y="59"/>
                  </a:lnTo>
                  <a:lnTo>
                    <a:pt x="518" y="61"/>
                  </a:lnTo>
                  <a:lnTo>
                    <a:pt x="523" y="64"/>
                  </a:lnTo>
                  <a:lnTo>
                    <a:pt x="527" y="66"/>
                  </a:lnTo>
                  <a:lnTo>
                    <a:pt x="530" y="68"/>
                  </a:lnTo>
                  <a:lnTo>
                    <a:pt x="534" y="72"/>
                  </a:lnTo>
                  <a:lnTo>
                    <a:pt x="537" y="73"/>
                  </a:lnTo>
                  <a:lnTo>
                    <a:pt x="541" y="77"/>
                  </a:lnTo>
                  <a:lnTo>
                    <a:pt x="544" y="79"/>
                  </a:lnTo>
                  <a:lnTo>
                    <a:pt x="553" y="88"/>
                  </a:lnTo>
                  <a:lnTo>
                    <a:pt x="555" y="91"/>
                  </a:lnTo>
                  <a:lnTo>
                    <a:pt x="556" y="95"/>
                  </a:lnTo>
                  <a:lnTo>
                    <a:pt x="558" y="98"/>
                  </a:lnTo>
                  <a:lnTo>
                    <a:pt x="560" y="102"/>
                  </a:lnTo>
                  <a:lnTo>
                    <a:pt x="561" y="107"/>
                  </a:lnTo>
                  <a:lnTo>
                    <a:pt x="563" y="111"/>
                  </a:lnTo>
                  <a:lnTo>
                    <a:pt x="563" y="115"/>
                  </a:lnTo>
                  <a:lnTo>
                    <a:pt x="565" y="120"/>
                  </a:lnTo>
                  <a:lnTo>
                    <a:pt x="565" y="129"/>
                  </a:lnTo>
                  <a:lnTo>
                    <a:pt x="567" y="134"/>
                  </a:lnTo>
                  <a:lnTo>
                    <a:pt x="567" y="206"/>
                  </a:lnTo>
                  <a:lnTo>
                    <a:pt x="568" y="210"/>
                  </a:lnTo>
                  <a:lnTo>
                    <a:pt x="568" y="213"/>
                  </a:lnTo>
                  <a:lnTo>
                    <a:pt x="570" y="217"/>
                  </a:lnTo>
                  <a:lnTo>
                    <a:pt x="570" y="218"/>
                  </a:lnTo>
                  <a:lnTo>
                    <a:pt x="572" y="222"/>
                  </a:lnTo>
                  <a:lnTo>
                    <a:pt x="572" y="224"/>
                  </a:lnTo>
                  <a:lnTo>
                    <a:pt x="574" y="227"/>
                  </a:lnTo>
                  <a:lnTo>
                    <a:pt x="575" y="229"/>
                  </a:lnTo>
                  <a:lnTo>
                    <a:pt x="575" y="233"/>
                  </a:lnTo>
                  <a:lnTo>
                    <a:pt x="579" y="236"/>
                  </a:lnTo>
                  <a:lnTo>
                    <a:pt x="579" y="238"/>
                  </a:lnTo>
                  <a:lnTo>
                    <a:pt x="581" y="240"/>
                  </a:lnTo>
                  <a:lnTo>
                    <a:pt x="582" y="244"/>
                  </a:lnTo>
                  <a:lnTo>
                    <a:pt x="584" y="245"/>
                  </a:lnTo>
                  <a:lnTo>
                    <a:pt x="584" y="247"/>
                  </a:lnTo>
                  <a:lnTo>
                    <a:pt x="596" y="260"/>
                  </a:lnTo>
                  <a:lnTo>
                    <a:pt x="596" y="261"/>
                  </a:lnTo>
                  <a:lnTo>
                    <a:pt x="600" y="265"/>
                  </a:lnTo>
                  <a:lnTo>
                    <a:pt x="600" y="267"/>
                  </a:lnTo>
                  <a:lnTo>
                    <a:pt x="601" y="269"/>
                  </a:lnTo>
                  <a:lnTo>
                    <a:pt x="601" y="270"/>
                  </a:lnTo>
                  <a:lnTo>
                    <a:pt x="603" y="274"/>
                  </a:lnTo>
                  <a:lnTo>
                    <a:pt x="603" y="276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7" y="283"/>
                  </a:lnTo>
                  <a:lnTo>
                    <a:pt x="607" y="292"/>
                  </a:lnTo>
                  <a:lnTo>
                    <a:pt x="608" y="295"/>
                  </a:lnTo>
                  <a:lnTo>
                    <a:pt x="608" y="308"/>
                  </a:lnTo>
                  <a:lnTo>
                    <a:pt x="607" y="312"/>
                  </a:lnTo>
                  <a:lnTo>
                    <a:pt x="607" y="331"/>
                  </a:lnTo>
                  <a:lnTo>
                    <a:pt x="605" y="335"/>
                  </a:lnTo>
                  <a:lnTo>
                    <a:pt x="605" y="369"/>
                  </a:lnTo>
                  <a:lnTo>
                    <a:pt x="607" y="372"/>
                  </a:lnTo>
                  <a:lnTo>
                    <a:pt x="607" y="378"/>
                  </a:lnTo>
                  <a:lnTo>
                    <a:pt x="608" y="380"/>
                  </a:lnTo>
                  <a:lnTo>
                    <a:pt x="608" y="383"/>
                  </a:lnTo>
                  <a:lnTo>
                    <a:pt x="612" y="387"/>
                  </a:lnTo>
                  <a:lnTo>
                    <a:pt x="612" y="390"/>
                  </a:lnTo>
                  <a:lnTo>
                    <a:pt x="613" y="392"/>
                  </a:lnTo>
                  <a:lnTo>
                    <a:pt x="615" y="396"/>
                  </a:lnTo>
                  <a:lnTo>
                    <a:pt x="617" y="398"/>
                  </a:lnTo>
                  <a:lnTo>
                    <a:pt x="619" y="401"/>
                  </a:lnTo>
                  <a:lnTo>
                    <a:pt x="619" y="403"/>
                  </a:lnTo>
                  <a:lnTo>
                    <a:pt x="620" y="405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26" y="414"/>
                  </a:lnTo>
                  <a:lnTo>
                    <a:pt x="627" y="415"/>
                  </a:lnTo>
                  <a:lnTo>
                    <a:pt x="629" y="419"/>
                  </a:lnTo>
                  <a:lnTo>
                    <a:pt x="629" y="421"/>
                  </a:lnTo>
                  <a:lnTo>
                    <a:pt x="631" y="424"/>
                  </a:lnTo>
                  <a:lnTo>
                    <a:pt x="633" y="426"/>
                  </a:lnTo>
                  <a:lnTo>
                    <a:pt x="633" y="430"/>
                  </a:lnTo>
                  <a:lnTo>
                    <a:pt x="634" y="432"/>
                  </a:lnTo>
                  <a:lnTo>
                    <a:pt x="634" y="435"/>
                  </a:lnTo>
                  <a:lnTo>
                    <a:pt x="636" y="439"/>
                  </a:lnTo>
                  <a:lnTo>
                    <a:pt x="636" y="451"/>
                  </a:lnTo>
                  <a:lnTo>
                    <a:pt x="634" y="455"/>
                  </a:lnTo>
                  <a:lnTo>
                    <a:pt x="634" y="462"/>
                  </a:lnTo>
                  <a:lnTo>
                    <a:pt x="633" y="466"/>
                  </a:lnTo>
                  <a:lnTo>
                    <a:pt x="631" y="469"/>
                  </a:lnTo>
                  <a:lnTo>
                    <a:pt x="629" y="473"/>
                  </a:lnTo>
                  <a:lnTo>
                    <a:pt x="626" y="476"/>
                  </a:lnTo>
                  <a:lnTo>
                    <a:pt x="624" y="480"/>
                  </a:lnTo>
                  <a:lnTo>
                    <a:pt x="620" y="485"/>
                  </a:lnTo>
                  <a:lnTo>
                    <a:pt x="619" y="489"/>
                  </a:lnTo>
                  <a:lnTo>
                    <a:pt x="615" y="494"/>
                  </a:lnTo>
                  <a:lnTo>
                    <a:pt x="612" y="498"/>
                  </a:lnTo>
                  <a:lnTo>
                    <a:pt x="608" y="503"/>
                  </a:lnTo>
                  <a:lnTo>
                    <a:pt x="603" y="507"/>
                  </a:lnTo>
                  <a:lnTo>
                    <a:pt x="600" y="512"/>
                  </a:lnTo>
                  <a:lnTo>
                    <a:pt x="596" y="518"/>
                  </a:lnTo>
                  <a:lnTo>
                    <a:pt x="587" y="526"/>
                  </a:lnTo>
                  <a:lnTo>
                    <a:pt x="584" y="532"/>
                  </a:lnTo>
                  <a:lnTo>
                    <a:pt x="579" y="535"/>
                  </a:lnTo>
                  <a:lnTo>
                    <a:pt x="575" y="541"/>
                  </a:lnTo>
                  <a:lnTo>
                    <a:pt x="572" y="546"/>
                  </a:lnTo>
                  <a:lnTo>
                    <a:pt x="563" y="555"/>
                  </a:lnTo>
                  <a:lnTo>
                    <a:pt x="560" y="560"/>
                  </a:lnTo>
                  <a:lnTo>
                    <a:pt x="556" y="564"/>
                  </a:lnTo>
                  <a:lnTo>
                    <a:pt x="553" y="569"/>
                  </a:lnTo>
                  <a:lnTo>
                    <a:pt x="551" y="573"/>
                  </a:lnTo>
                  <a:lnTo>
                    <a:pt x="548" y="578"/>
                  </a:lnTo>
                  <a:lnTo>
                    <a:pt x="544" y="582"/>
                  </a:lnTo>
                  <a:lnTo>
                    <a:pt x="542" y="587"/>
                  </a:lnTo>
                  <a:lnTo>
                    <a:pt x="541" y="591"/>
                  </a:lnTo>
                  <a:lnTo>
                    <a:pt x="539" y="595"/>
                  </a:lnTo>
                  <a:lnTo>
                    <a:pt x="537" y="598"/>
                  </a:lnTo>
                  <a:lnTo>
                    <a:pt x="537" y="603"/>
                  </a:lnTo>
                  <a:lnTo>
                    <a:pt x="536" y="607"/>
                  </a:lnTo>
                  <a:lnTo>
                    <a:pt x="536" y="616"/>
                  </a:lnTo>
                  <a:lnTo>
                    <a:pt x="537" y="620"/>
                  </a:lnTo>
                  <a:lnTo>
                    <a:pt x="537" y="623"/>
                  </a:lnTo>
                  <a:lnTo>
                    <a:pt x="539" y="627"/>
                  </a:lnTo>
                  <a:lnTo>
                    <a:pt x="541" y="630"/>
                  </a:lnTo>
                  <a:lnTo>
                    <a:pt x="542" y="632"/>
                  </a:lnTo>
                  <a:lnTo>
                    <a:pt x="544" y="636"/>
                  </a:lnTo>
                  <a:lnTo>
                    <a:pt x="546" y="639"/>
                  </a:lnTo>
                  <a:lnTo>
                    <a:pt x="548" y="641"/>
                  </a:lnTo>
                  <a:lnTo>
                    <a:pt x="549" y="645"/>
                  </a:lnTo>
                  <a:lnTo>
                    <a:pt x="553" y="646"/>
                  </a:lnTo>
                  <a:lnTo>
                    <a:pt x="555" y="650"/>
                  </a:lnTo>
                  <a:lnTo>
                    <a:pt x="556" y="654"/>
                  </a:lnTo>
                  <a:lnTo>
                    <a:pt x="560" y="655"/>
                  </a:lnTo>
                  <a:lnTo>
                    <a:pt x="561" y="659"/>
                  </a:lnTo>
                  <a:lnTo>
                    <a:pt x="565" y="661"/>
                  </a:lnTo>
                  <a:lnTo>
                    <a:pt x="567" y="664"/>
                  </a:lnTo>
                  <a:lnTo>
                    <a:pt x="574" y="671"/>
                  </a:lnTo>
                  <a:lnTo>
                    <a:pt x="575" y="675"/>
                  </a:lnTo>
                  <a:lnTo>
                    <a:pt x="577" y="679"/>
                  </a:lnTo>
                  <a:lnTo>
                    <a:pt x="579" y="680"/>
                  </a:lnTo>
                  <a:lnTo>
                    <a:pt x="581" y="684"/>
                  </a:lnTo>
                  <a:lnTo>
                    <a:pt x="581" y="686"/>
                  </a:lnTo>
                  <a:lnTo>
                    <a:pt x="582" y="689"/>
                  </a:lnTo>
                  <a:lnTo>
                    <a:pt x="582" y="697"/>
                  </a:lnTo>
                  <a:lnTo>
                    <a:pt x="584" y="700"/>
                  </a:lnTo>
                  <a:lnTo>
                    <a:pt x="582" y="702"/>
                  </a:lnTo>
                  <a:lnTo>
                    <a:pt x="582" y="709"/>
                  </a:lnTo>
                  <a:lnTo>
                    <a:pt x="581" y="713"/>
                  </a:lnTo>
                  <a:lnTo>
                    <a:pt x="581" y="716"/>
                  </a:lnTo>
                  <a:lnTo>
                    <a:pt x="579" y="720"/>
                  </a:lnTo>
                  <a:lnTo>
                    <a:pt x="577" y="723"/>
                  </a:lnTo>
                  <a:lnTo>
                    <a:pt x="575" y="727"/>
                  </a:lnTo>
                  <a:lnTo>
                    <a:pt x="574" y="731"/>
                  </a:lnTo>
                  <a:lnTo>
                    <a:pt x="572" y="734"/>
                  </a:lnTo>
                  <a:lnTo>
                    <a:pt x="570" y="738"/>
                  </a:lnTo>
                  <a:lnTo>
                    <a:pt x="568" y="743"/>
                  </a:lnTo>
                  <a:lnTo>
                    <a:pt x="567" y="747"/>
                  </a:lnTo>
                  <a:lnTo>
                    <a:pt x="563" y="750"/>
                  </a:lnTo>
                  <a:lnTo>
                    <a:pt x="561" y="754"/>
                  </a:lnTo>
                  <a:lnTo>
                    <a:pt x="560" y="757"/>
                  </a:lnTo>
                  <a:lnTo>
                    <a:pt x="558" y="761"/>
                  </a:lnTo>
                  <a:lnTo>
                    <a:pt x="555" y="765"/>
                  </a:lnTo>
                  <a:lnTo>
                    <a:pt x="553" y="768"/>
                  </a:lnTo>
                  <a:lnTo>
                    <a:pt x="551" y="772"/>
                  </a:lnTo>
                  <a:lnTo>
                    <a:pt x="548" y="775"/>
                  </a:lnTo>
                  <a:lnTo>
                    <a:pt x="546" y="779"/>
                  </a:lnTo>
                  <a:lnTo>
                    <a:pt x="544" y="783"/>
                  </a:lnTo>
                  <a:lnTo>
                    <a:pt x="542" y="786"/>
                  </a:lnTo>
                  <a:lnTo>
                    <a:pt x="539" y="790"/>
                  </a:lnTo>
                  <a:lnTo>
                    <a:pt x="537" y="793"/>
                  </a:lnTo>
                  <a:lnTo>
                    <a:pt x="536" y="797"/>
                  </a:lnTo>
                  <a:lnTo>
                    <a:pt x="534" y="800"/>
                  </a:lnTo>
                  <a:lnTo>
                    <a:pt x="534" y="804"/>
                  </a:lnTo>
                  <a:lnTo>
                    <a:pt x="532" y="806"/>
                  </a:lnTo>
                  <a:lnTo>
                    <a:pt x="530" y="809"/>
                  </a:lnTo>
                  <a:lnTo>
                    <a:pt x="530" y="813"/>
                  </a:lnTo>
                  <a:lnTo>
                    <a:pt x="529" y="815"/>
                  </a:lnTo>
                  <a:lnTo>
                    <a:pt x="529" y="818"/>
                  </a:lnTo>
                  <a:lnTo>
                    <a:pt x="527" y="820"/>
                  </a:lnTo>
                  <a:lnTo>
                    <a:pt x="527" y="824"/>
                  </a:lnTo>
                  <a:lnTo>
                    <a:pt x="525" y="825"/>
                  </a:lnTo>
                  <a:lnTo>
                    <a:pt x="525" y="836"/>
                  </a:lnTo>
                  <a:lnTo>
                    <a:pt x="523" y="838"/>
                  </a:lnTo>
                  <a:lnTo>
                    <a:pt x="523" y="872"/>
                  </a:lnTo>
                  <a:lnTo>
                    <a:pt x="525" y="872"/>
                  </a:lnTo>
                  <a:lnTo>
                    <a:pt x="525" y="881"/>
                  </a:lnTo>
                  <a:lnTo>
                    <a:pt x="523" y="881"/>
                  </a:lnTo>
                  <a:lnTo>
                    <a:pt x="523" y="883"/>
                  </a:lnTo>
                  <a:lnTo>
                    <a:pt x="525" y="883"/>
                  </a:lnTo>
                  <a:lnTo>
                    <a:pt x="525" y="886"/>
                  </a:lnTo>
                  <a:lnTo>
                    <a:pt x="527" y="886"/>
                  </a:lnTo>
                  <a:lnTo>
                    <a:pt x="527" y="888"/>
                  </a:lnTo>
                  <a:lnTo>
                    <a:pt x="529" y="888"/>
                  </a:lnTo>
                  <a:lnTo>
                    <a:pt x="529" y="890"/>
                  </a:lnTo>
                  <a:lnTo>
                    <a:pt x="530" y="890"/>
                  </a:lnTo>
                  <a:lnTo>
                    <a:pt x="529" y="890"/>
                  </a:lnTo>
                  <a:lnTo>
                    <a:pt x="529" y="892"/>
                  </a:lnTo>
                  <a:lnTo>
                    <a:pt x="527" y="892"/>
                  </a:lnTo>
                  <a:lnTo>
                    <a:pt x="527" y="894"/>
                  </a:lnTo>
                  <a:lnTo>
                    <a:pt x="525" y="894"/>
                  </a:lnTo>
                  <a:lnTo>
                    <a:pt x="525" y="895"/>
                  </a:lnTo>
                  <a:lnTo>
                    <a:pt x="523" y="895"/>
                  </a:lnTo>
                  <a:lnTo>
                    <a:pt x="522" y="897"/>
                  </a:lnTo>
                  <a:lnTo>
                    <a:pt x="520" y="897"/>
                  </a:lnTo>
                  <a:lnTo>
                    <a:pt x="518" y="899"/>
                  </a:lnTo>
                  <a:lnTo>
                    <a:pt x="516" y="899"/>
                  </a:lnTo>
                  <a:lnTo>
                    <a:pt x="515" y="901"/>
                  </a:lnTo>
                  <a:lnTo>
                    <a:pt x="511" y="901"/>
                  </a:lnTo>
                  <a:lnTo>
                    <a:pt x="508" y="904"/>
                  </a:lnTo>
                  <a:lnTo>
                    <a:pt x="504" y="904"/>
                  </a:lnTo>
                  <a:lnTo>
                    <a:pt x="503" y="906"/>
                  </a:lnTo>
                  <a:lnTo>
                    <a:pt x="499" y="908"/>
                  </a:lnTo>
                  <a:lnTo>
                    <a:pt x="496" y="908"/>
                  </a:lnTo>
                  <a:lnTo>
                    <a:pt x="494" y="910"/>
                  </a:lnTo>
                  <a:lnTo>
                    <a:pt x="490" y="911"/>
                  </a:lnTo>
                  <a:lnTo>
                    <a:pt x="489" y="911"/>
                  </a:lnTo>
                  <a:lnTo>
                    <a:pt x="485" y="913"/>
                  </a:lnTo>
                  <a:lnTo>
                    <a:pt x="482" y="915"/>
                  </a:lnTo>
                  <a:lnTo>
                    <a:pt x="480" y="917"/>
                  </a:lnTo>
                  <a:lnTo>
                    <a:pt x="477" y="919"/>
                  </a:lnTo>
                  <a:lnTo>
                    <a:pt x="475" y="919"/>
                  </a:lnTo>
                  <a:lnTo>
                    <a:pt x="471" y="920"/>
                  </a:lnTo>
                  <a:lnTo>
                    <a:pt x="468" y="922"/>
                  </a:lnTo>
                  <a:lnTo>
                    <a:pt x="465" y="926"/>
                  </a:lnTo>
                  <a:lnTo>
                    <a:pt x="461" y="928"/>
                  </a:lnTo>
                  <a:lnTo>
                    <a:pt x="458" y="931"/>
                  </a:lnTo>
                  <a:lnTo>
                    <a:pt x="454" y="933"/>
                  </a:lnTo>
                  <a:lnTo>
                    <a:pt x="451" y="937"/>
                  </a:lnTo>
                  <a:lnTo>
                    <a:pt x="451" y="940"/>
                  </a:lnTo>
                  <a:lnTo>
                    <a:pt x="445" y="945"/>
                  </a:lnTo>
                  <a:lnTo>
                    <a:pt x="445" y="949"/>
                  </a:lnTo>
                  <a:lnTo>
                    <a:pt x="444" y="951"/>
                  </a:lnTo>
                  <a:lnTo>
                    <a:pt x="442" y="954"/>
                  </a:lnTo>
                  <a:lnTo>
                    <a:pt x="442" y="956"/>
                  </a:lnTo>
                  <a:lnTo>
                    <a:pt x="440" y="960"/>
                  </a:lnTo>
                  <a:lnTo>
                    <a:pt x="440" y="962"/>
                  </a:lnTo>
                  <a:lnTo>
                    <a:pt x="439" y="965"/>
                  </a:lnTo>
                  <a:lnTo>
                    <a:pt x="439" y="967"/>
                  </a:lnTo>
                  <a:lnTo>
                    <a:pt x="437" y="971"/>
                  </a:lnTo>
                  <a:lnTo>
                    <a:pt x="437" y="978"/>
                  </a:lnTo>
                  <a:lnTo>
                    <a:pt x="435" y="979"/>
                  </a:lnTo>
                  <a:lnTo>
                    <a:pt x="435" y="992"/>
                  </a:lnTo>
                  <a:lnTo>
                    <a:pt x="433" y="996"/>
                  </a:lnTo>
                  <a:lnTo>
                    <a:pt x="433" y="1037"/>
                  </a:lnTo>
                  <a:lnTo>
                    <a:pt x="435" y="1039"/>
                  </a:lnTo>
                  <a:lnTo>
                    <a:pt x="435" y="1040"/>
                  </a:lnTo>
                  <a:lnTo>
                    <a:pt x="437" y="1042"/>
                  </a:lnTo>
                  <a:lnTo>
                    <a:pt x="437" y="1044"/>
                  </a:lnTo>
                  <a:lnTo>
                    <a:pt x="445" y="1053"/>
                  </a:lnTo>
                  <a:lnTo>
                    <a:pt x="445" y="1055"/>
                  </a:lnTo>
                  <a:lnTo>
                    <a:pt x="447" y="1055"/>
                  </a:lnTo>
                  <a:lnTo>
                    <a:pt x="449" y="1056"/>
                  </a:lnTo>
                  <a:lnTo>
                    <a:pt x="449" y="1058"/>
                  </a:lnTo>
                  <a:lnTo>
                    <a:pt x="451" y="1060"/>
                  </a:lnTo>
                  <a:lnTo>
                    <a:pt x="451" y="1062"/>
                  </a:lnTo>
                  <a:lnTo>
                    <a:pt x="452" y="1064"/>
                  </a:lnTo>
                  <a:lnTo>
                    <a:pt x="452" y="1065"/>
                  </a:lnTo>
                  <a:lnTo>
                    <a:pt x="454" y="1067"/>
                  </a:lnTo>
                  <a:lnTo>
                    <a:pt x="454" y="1076"/>
                  </a:lnTo>
                  <a:lnTo>
                    <a:pt x="452" y="1080"/>
                  </a:lnTo>
                  <a:lnTo>
                    <a:pt x="452" y="1082"/>
                  </a:lnTo>
                  <a:lnTo>
                    <a:pt x="451" y="1085"/>
                  </a:lnTo>
                  <a:lnTo>
                    <a:pt x="451" y="1089"/>
                  </a:lnTo>
                  <a:lnTo>
                    <a:pt x="445" y="1094"/>
                  </a:lnTo>
                  <a:lnTo>
                    <a:pt x="444" y="1098"/>
                  </a:lnTo>
                  <a:lnTo>
                    <a:pt x="442" y="1101"/>
                  </a:lnTo>
                  <a:lnTo>
                    <a:pt x="439" y="1107"/>
                  </a:lnTo>
                  <a:lnTo>
                    <a:pt x="437" y="1110"/>
                  </a:lnTo>
                  <a:lnTo>
                    <a:pt x="433" y="1116"/>
                  </a:lnTo>
                  <a:lnTo>
                    <a:pt x="430" y="1119"/>
                  </a:lnTo>
                  <a:lnTo>
                    <a:pt x="428" y="1125"/>
                  </a:lnTo>
                  <a:lnTo>
                    <a:pt x="425" y="1130"/>
                  </a:lnTo>
                  <a:lnTo>
                    <a:pt x="421" y="1135"/>
                  </a:lnTo>
                  <a:lnTo>
                    <a:pt x="416" y="1139"/>
                  </a:lnTo>
                  <a:lnTo>
                    <a:pt x="413" y="1144"/>
                  </a:lnTo>
                  <a:lnTo>
                    <a:pt x="409" y="1150"/>
                  </a:lnTo>
                  <a:lnTo>
                    <a:pt x="406" y="1155"/>
                  </a:lnTo>
                  <a:lnTo>
                    <a:pt x="400" y="1160"/>
                  </a:lnTo>
                  <a:lnTo>
                    <a:pt x="397" y="1166"/>
                  </a:lnTo>
                  <a:lnTo>
                    <a:pt x="388" y="1175"/>
                  </a:lnTo>
                  <a:lnTo>
                    <a:pt x="385" y="1180"/>
                  </a:lnTo>
                  <a:lnTo>
                    <a:pt x="364" y="1202"/>
                  </a:lnTo>
                  <a:lnTo>
                    <a:pt x="359" y="1205"/>
                  </a:lnTo>
                  <a:lnTo>
                    <a:pt x="355" y="1209"/>
                  </a:lnTo>
                  <a:lnTo>
                    <a:pt x="350" y="1212"/>
                  </a:lnTo>
                  <a:lnTo>
                    <a:pt x="347" y="1216"/>
                  </a:lnTo>
                  <a:lnTo>
                    <a:pt x="343" y="1218"/>
                  </a:lnTo>
                  <a:lnTo>
                    <a:pt x="340" y="1219"/>
                  </a:lnTo>
                  <a:lnTo>
                    <a:pt x="336" y="1223"/>
                  </a:lnTo>
                  <a:lnTo>
                    <a:pt x="331" y="1223"/>
                  </a:lnTo>
                  <a:lnTo>
                    <a:pt x="328" y="1225"/>
                  </a:lnTo>
                  <a:lnTo>
                    <a:pt x="324" y="1227"/>
                  </a:lnTo>
                  <a:lnTo>
                    <a:pt x="300" y="1227"/>
                  </a:lnTo>
                  <a:lnTo>
                    <a:pt x="297" y="1225"/>
                  </a:lnTo>
                  <a:lnTo>
                    <a:pt x="291" y="1223"/>
                  </a:lnTo>
                  <a:lnTo>
                    <a:pt x="288" y="1223"/>
                  </a:lnTo>
                  <a:lnTo>
                    <a:pt x="284" y="1221"/>
                  </a:lnTo>
                  <a:lnTo>
                    <a:pt x="281" y="1219"/>
                  </a:lnTo>
                  <a:lnTo>
                    <a:pt x="277" y="1219"/>
                  </a:lnTo>
                  <a:lnTo>
                    <a:pt x="274" y="1218"/>
                  </a:lnTo>
                  <a:lnTo>
                    <a:pt x="271" y="1216"/>
                  </a:lnTo>
                  <a:lnTo>
                    <a:pt x="267" y="1214"/>
                  </a:lnTo>
                  <a:lnTo>
                    <a:pt x="264" y="1212"/>
                  </a:lnTo>
                  <a:lnTo>
                    <a:pt x="258" y="1212"/>
                  </a:lnTo>
                  <a:lnTo>
                    <a:pt x="255" y="1210"/>
                  </a:lnTo>
                  <a:lnTo>
                    <a:pt x="251" y="1209"/>
                  </a:lnTo>
                  <a:lnTo>
                    <a:pt x="248" y="1207"/>
                  </a:lnTo>
                  <a:lnTo>
                    <a:pt x="245" y="1205"/>
                  </a:lnTo>
                  <a:lnTo>
                    <a:pt x="239" y="1205"/>
                  </a:lnTo>
                  <a:lnTo>
                    <a:pt x="236" y="1203"/>
                  </a:lnTo>
                  <a:lnTo>
                    <a:pt x="232" y="1203"/>
                  </a:lnTo>
                  <a:lnTo>
                    <a:pt x="229" y="1202"/>
                  </a:lnTo>
                  <a:lnTo>
                    <a:pt x="170" y="1202"/>
                  </a:lnTo>
                  <a:lnTo>
                    <a:pt x="167" y="1203"/>
                  </a:lnTo>
                  <a:lnTo>
                    <a:pt x="153" y="1203"/>
                  </a:lnTo>
                  <a:lnTo>
                    <a:pt x="148" y="1205"/>
                  </a:lnTo>
                  <a:lnTo>
                    <a:pt x="134" y="1205"/>
                  </a:lnTo>
                  <a:lnTo>
                    <a:pt x="130" y="1207"/>
                  </a:lnTo>
                  <a:lnTo>
                    <a:pt x="120" y="1207"/>
                  </a:lnTo>
                  <a:lnTo>
                    <a:pt x="116" y="1209"/>
                  </a:lnTo>
                  <a:lnTo>
                    <a:pt x="111" y="1209"/>
                  </a:lnTo>
                  <a:lnTo>
                    <a:pt x="106" y="1210"/>
                  </a:lnTo>
                  <a:lnTo>
                    <a:pt x="97" y="1210"/>
                  </a:lnTo>
                  <a:lnTo>
                    <a:pt x="92" y="1212"/>
                  </a:lnTo>
                  <a:lnTo>
                    <a:pt x="87" y="1212"/>
                  </a:lnTo>
                  <a:lnTo>
                    <a:pt x="83" y="1214"/>
                  </a:lnTo>
                  <a:lnTo>
                    <a:pt x="78" y="1214"/>
                  </a:lnTo>
                  <a:lnTo>
                    <a:pt x="73" y="1216"/>
                  </a:lnTo>
                  <a:lnTo>
                    <a:pt x="63" y="1223"/>
                  </a:lnTo>
                  <a:lnTo>
                    <a:pt x="42" y="1223"/>
                  </a:lnTo>
                  <a:lnTo>
                    <a:pt x="40" y="1221"/>
                  </a:lnTo>
                  <a:lnTo>
                    <a:pt x="35" y="1221"/>
                  </a:lnTo>
                  <a:lnTo>
                    <a:pt x="33" y="1219"/>
                  </a:lnTo>
                  <a:lnTo>
                    <a:pt x="30" y="1219"/>
                  </a:lnTo>
                  <a:lnTo>
                    <a:pt x="28" y="1218"/>
                  </a:lnTo>
                  <a:lnTo>
                    <a:pt x="26" y="1218"/>
                  </a:lnTo>
                  <a:lnTo>
                    <a:pt x="23" y="1216"/>
                  </a:lnTo>
                  <a:lnTo>
                    <a:pt x="23" y="1214"/>
                  </a:lnTo>
                  <a:lnTo>
                    <a:pt x="21" y="1214"/>
                  </a:lnTo>
                  <a:lnTo>
                    <a:pt x="18" y="1210"/>
                  </a:lnTo>
                  <a:lnTo>
                    <a:pt x="16" y="1210"/>
                  </a:lnTo>
                  <a:lnTo>
                    <a:pt x="14" y="1209"/>
                  </a:lnTo>
                  <a:lnTo>
                    <a:pt x="14" y="1207"/>
                  </a:lnTo>
                  <a:lnTo>
                    <a:pt x="11" y="1203"/>
                  </a:lnTo>
                  <a:lnTo>
                    <a:pt x="11" y="1202"/>
                  </a:lnTo>
                  <a:lnTo>
                    <a:pt x="7" y="1198"/>
                  </a:lnTo>
                  <a:lnTo>
                    <a:pt x="7" y="1196"/>
                  </a:lnTo>
                  <a:lnTo>
                    <a:pt x="6" y="1194"/>
                  </a:lnTo>
                  <a:lnTo>
                    <a:pt x="6" y="1193"/>
                  </a:lnTo>
                  <a:lnTo>
                    <a:pt x="4" y="1189"/>
                  </a:lnTo>
                  <a:lnTo>
                    <a:pt x="4" y="1187"/>
                  </a:lnTo>
                  <a:lnTo>
                    <a:pt x="2" y="1185"/>
                  </a:lnTo>
                  <a:lnTo>
                    <a:pt x="2" y="1173"/>
                  </a:lnTo>
                  <a:lnTo>
                    <a:pt x="0" y="1169"/>
                  </a:lnTo>
                  <a:lnTo>
                    <a:pt x="0" y="1144"/>
                  </a:lnTo>
                  <a:lnTo>
                    <a:pt x="2" y="1141"/>
                  </a:lnTo>
                  <a:lnTo>
                    <a:pt x="2" y="1130"/>
                  </a:lnTo>
                  <a:lnTo>
                    <a:pt x="4" y="1126"/>
                  </a:lnTo>
                  <a:lnTo>
                    <a:pt x="4" y="1123"/>
                  </a:lnTo>
                  <a:lnTo>
                    <a:pt x="6" y="1119"/>
                  </a:lnTo>
                  <a:lnTo>
                    <a:pt x="6" y="1116"/>
                  </a:lnTo>
                  <a:lnTo>
                    <a:pt x="7" y="1112"/>
                  </a:lnTo>
                  <a:lnTo>
                    <a:pt x="7" y="1108"/>
                  </a:lnTo>
                  <a:lnTo>
                    <a:pt x="9" y="1105"/>
                  </a:lnTo>
                  <a:lnTo>
                    <a:pt x="9" y="1101"/>
                  </a:lnTo>
                  <a:lnTo>
                    <a:pt x="11" y="1098"/>
                  </a:lnTo>
                  <a:lnTo>
                    <a:pt x="12" y="1096"/>
                  </a:lnTo>
                  <a:lnTo>
                    <a:pt x="14" y="1092"/>
                  </a:lnTo>
                  <a:lnTo>
                    <a:pt x="18" y="1089"/>
                  </a:lnTo>
                  <a:lnTo>
                    <a:pt x="19" y="1085"/>
                  </a:lnTo>
                  <a:lnTo>
                    <a:pt x="25" y="1080"/>
                  </a:lnTo>
                  <a:lnTo>
                    <a:pt x="28" y="1078"/>
                  </a:lnTo>
                  <a:lnTo>
                    <a:pt x="30" y="1078"/>
                  </a:lnTo>
                  <a:lnTo>
                    <a:pt x="33" y="1076"/>
                  </a:lnTo>
                  <a:lnTo>
                    <a:pt x="37" y="1074"/>
                  </a:lnTo>
                  <a:lnTo>
                    <a:pt x="38" y="1074"/>
                  </a:lnTo>
                  <a:lnTo>
                    <a:pt x="42" y="1073"/>
                  </a:lnTo>
                  <a:lnTo>
                    <a:pt x="45" y="1073"/>
                  </a:lnTo>
                  <a:lnTo>
                    <a:pt x="49" y="1071"/>
                  </a:lnTo>
                  <a:lnTo>
                    <a:pt x="52" y="1071"/>
                  </a:lnTo>
                  <a:lnTo>
                    <a:pt x="56" y="1069"/>
                  </a:lnTo>
                  <a:lnTo>
                    <a:pt x="63" y="1069"/>
                  </a:lnTo>
                  <a:lnTo>
                    <a:pt x="66" y="1067"/>
                  </a:lnTo>
                  <a:lnTo>
                    <a:pt x="70" y="1067"/>
                  </a:lnTo>
                  <a:lnTo>
                    <a:pt x="73" y="1065"/>
                  </a:lnTo>
                  <a:lnTo>
                    <a:pt x="77" y="1065"/>
                  </a:lnTo>
                  <a:lnTo>
                    <a:pt x="80" y="1064"/>
                  </a:lnTo>
                  <a:lnTo>
                    <a:pt x="83" y="1064"/>
                  </a:lnTo>
                  <a:lnTo>
                    <a:pt x="87" y="1062"/>
                  </a:lnTo>
                  <a:lnTo>
                    <a:pt x="90" y="1060"/>
                  </a:lnTo>
                  <a:lnTo>
                    <a:pt x="92" y="1058"/>
                  </a:lnTo>
                  <a:lnTo>
                    <a:pt x="96" y="1056"/>
                  </a:lnTo>
                  <a:lnTo>
                    <a:pt x="99" y="1055"/>
                  </a:lnTo>
                  <a:lnTo>
                    <a:pt x="109" y="1044"/>
                  </a:lnTo>
                  <a:lnTo>
                    <a:pt x="109" y="1040"/>
                  </a:lnTo>
                  <a:lnTo>
                    <a:pt x="111" y="1037"/>
                  </a:lnTo>
                  <a:lnTo>
                    <a:pt x="111" y="1033"/>
                  </a:lnTo>
                  <a:lnTo>
                    <a:pt x="113" y="1028"/>
                  </a:lnTo>
                  <a:lnTo>
                    <a:pt x="113" y="1010"/>
                  </a:lnTo>
                  <a:lnTo>
                    <a:pt x="111" y="1005"/>
                  </a:lnTo>
                  <a:lnTo>
                    <a:pt x="111" y="994"/>
                  </a:lnTo>
                  <a:lnTo>
                    <a:pt x="109" y="988"/>
                  </a:lnTo>
                  <a:lnTo>
                    <a:pt x="109" y="983"/>
                  </a:lnTo>
                  <a:lnTo>
                    <a:pt x="108" y="978"/>
                  </a:lnTo>
                  <a:lnTo>
                    <a:pt x="108" y="967"/>
                  </a:lnTo>
                  <a:lnTo>
                    <a:pt x="106" y="962"/>
                  </a:lnTo>
                  <a:lnTo>
                    <a:pt x="106" y="954"/>
                  </a:lnTo>
                  <a:lnTo>
                    <a:pt x="104" y="949"/>
                  </a:lnTo>
                  <a:lnTo>
                    <a:pt x="104" y="915"/>
                  </a:lnTo>
                  <a:lnTo>
                    <a:pt x="106" y="910"/>
                  </a:lnTo>
                  <a:lnTo>
                    <a:pt x="106" y="906"/>
                  </a:lnTo>
                  <a:lnTo>
                    <a:pt x="108" y="902"/>
                  </a:lnTo>
                  <a:lnTo>
                    <a:pt x="109" y="899"/>
                  </a:lnTo>
                  <a:lnTo>
                    <a:pt x="111" y="895"/>
                  </a:lnTo>
                  <a:lnTo>
                    <a:pt x="115" y="894"/>
                  </a:lnTo>
                  <a:lnTo>
                    <a:pt x="116" y="890"/>
                  </a:lnTo>
                  <a:lnTo>
                    <a:pt x="120" y="888"/>
                  </a:lnTo>
                  <a:lnTo>
                    <a:pt x="123" y="886"/>
                  </a:lnTo>
                  <a:lnTo>
                    <a:pt x="127" y="885"/>
                  </a:lnTo>
                  <a:lnTo>
                    <a:pt x="132" y="883"/>
                  </a:lnTo>
                  <a:lnTo>
                    <a:pt x="135" y="881"/>
                  </a:lnTo>
                  <a:lnTo>
                    <a:pt x="141" y="881"/>
                  </a:lnTo>
                  <a:lnTo>
                    <a:pt x="146" y="879"/>
                  </a:lnTo>
                  <a:lnTo>
                    <a:pt x="156" y="879"/>
                  </a:lnTo>
                  <a:lnTo>
                    <a:pt x="161" y="877"/>
                  </a:lnTo>
                  <a:lnTo>
                    <a:pt x="251" y="877"/>
                  </a:lnTo>
                  <a:lnTo>
                    <a:pt x="257" y="876"/>
                  </a:lnTo>
                  <a:lnTo>
                    <a:pt x="262" y="876"/>
                  </a:lnTo>
                  <a:lnTo>
                    <a:pt x="265" y="874"/>
                  </a:lnTo>
                  <a:lnTo>
                    <a:pt x="269" y="872"/>
                  </a:lnTo>
                  <a:lnTo>
                    <a:pt x="274" y="872"/>
                  </a:lnTo>
                  <a:lnTo>
                    <a:pt x="276" y="870"/>
                  </a:lnTo>
                  <a:lnTo>
                    <a:pt x="279" y="868"/>
                  </a:lnTo>
                  <a:lnTo>
                    <a:pt x="283" y="867"/>
                  </a:lnTo>
                  <a:lnTo>
                    <a:pt x="286" y="865"/>
                  </a:lnTo>
                  <a:lnTo>
                    <a:pt x="288" y="861"/>
                  </a:lnTo>
                  <a:lnTo>
                    <a:pt x="291" y="860"/>
                  </a:lnTo>
                  <a:lnTo>
                    <a:pt x="293" y="858"/>
                  </a:lnTo>
                  <a:lnTo>
                    <a:pt x="297" y="856"/>
                  </a:lnTo>
                  <a:lnTo>
                    <a:pt x="298" y="854"/>
                  </a:lnTo>
                  <a:lnTo>
                    <a:pt x="300" y="851"/>
                  </a:lnTo>
                  <a:lnTo>
                    <a:pt x="303" y="849"/>
                  </a:lnTo>
                  <a:lnTo>
                    <a:pt x="305" y="847"/>
                  </a:lnTo>
                  <a:lnTo>
                    <a:pt x="307" y="843"/>
                  </a:lnTo>
                  <a:lnTo>
                    <a:pt x="310" y="840"/>
                  </a:lnTo>
                  <a:lnTo>
                    <a:pt x="312" y="836"/>
                  </a:lnTo>
                  <a:lnTo>
                    <a:pt x="314" y="834"/>
                  </a:lnTo>
                  <a:lnTo>
                    <a:pt x="316" y="831"/>
                  </a:lnTo>
                  <a:lnTo>
                    <a:pt x="317" y="829"/>
                  </a:lnTo>
                  <a:lnTo>
                    <a:pt x="317" y="825"/>
                  </a:lnTo>
                  <a:lnTo>
                    <a:pt x="319" y="822"/>
                  </a:lnTo>
                  <a:lnTo>
                    <a:pt x="321" y="820"/>
                  </a:lnTo>
                  <a:lnTo>
                    <a:pt x="322" y="817"/>
                  </a:lnTo>
                  <a:lnTo>
                    <a:pt x="322" y="813"/>
                  </a:lnTo>
                  <a:lnTo>
                    <a:pt x="324" y="811"/>
                  </a:lnTo>
                  <a:lnTo>
                    <a:pt x="324" y="808"/>
                  </a:lnTo>
                  <a:lnTo>
                    <a:pt x="326" y="804"/>
                  </a:lnTo>
                  <a:lnTo>
                    <a:pt x="328" y="802"/>
                  </a:lnTo>
                  <a:lnTo>
                    <a:pt x="328" y="799"/>
                  </a:lnTo>
                  <a:lnTo>
                    <a:pt x="329" y="795"/>
                  </a:lnTo>
                  <a:lnTo>
                    <a:pt x="329" y="791"/>
                  </a:lnTo>
                  <a:lnTo>
                    <a:pt x="331" y="790"/>
                  </a:lnTo>
                  <a:lnTo>
                    <a:pt x="331" y="759"/>
                  </a:lnTo>
                  <a:lnTo>
                    <a:pt x="329" y="756"/>
                  </a:lnTo>
                  <a:lnTo>
                    <a:pt x="329" y="747"/>
                  </a:lnTo>
                  <a:lnTo>
                    <a:pt x="328" y="743"/>
                  </a:lnTo>
                  <a:lnTo>
                    <a:pt x="328" y="740"/>
                  </a:lnTo>
                  <a:lnTo>
                    <a:pt x="326" y="734"/>
                  </a:lnTo>
                  <a:lnTo>
                    <a:pt x="326" y="731"/>
                  </a:lnTo>
                  <a:lnTo>
                    <a:pt x="324" y="727"/>
                  </a:lnTo>
                  <a:lnTo>
                    <a:pt x="324" y="722"/>
                  </a:lnTo>
                  <a:lnTo>
                    <a:pt x="322" y="718"/>
                  </a:lnTo>
                  <a:lnTo>
                    <a:pt x="322" y="713"/>
                  </a:lnTo>
                  <a:lnTo>
                    <a:pt x="321" y="709"/>
                  </a:lnTo>
                  <a:lnTo>
                    <a:pt x="321" y="697"/>
                  </a:lnTo>
                  <a:lnTo>
                    <a:pt x="319" y="693"/>
                  </a:lnTo>
                  <a:lnTo>
                    <a:pt x="319" y="686"/>
                  </a:lnTo>
                  <a:lnTo>
                    <a:pt x="321" y="680"/>
                  </a:lnTo>
                  <a:lnTo>
                    <a:pt x="321" y="673"/>
                  </a:lnTo>
                  <a:lnTo>
                    <a:pt x="322" y="670"/>
                  </a:lnTo>
                  <a:lnTo>
                    <a:pt x="324" y="666"/>
                  </a:lnTo>
                  <a:lnTo>
                    <a:pt x="326" y="664"/>
                  </a:lnTo>
                  <a:lnTo>
                    <a:pt x="328" y="661"/>
                  </a:lnTo>
                  <a:lnTo>
                    <a:pt x="329" y="657"/>
                  </a:lnTo>
                  <a:lnTo>
                    <a:pt x="331" y="654"/>
                  </a:lnTo>
                  <a:lnTo>
                    <a:pt x="335" y="652"/>
                  </a:lnTo>
                  <a:lnTo>
                    <a:pt x="338" y="648"/>
                  </a:lnTo>
                  <a:lnTo>
                    <a:pt x="340" y="645"/>
                  </a:lnTo>
                  <a:lnTo>
                    <a:pt x="343" y="643"/>
                  </a:lnTo>
                  <a:lnTo>
                    <a:pt x="348" y="639"/>
                  </a:lnTo>
                  <a:lnTo>
                    <a:pt x="352" y="637"/>
                  </a:lnTo>
                  <a:lnTo>
                    <a:pt x="355" y="634"/>
                  </a:lnTo>
                  <a:lnTo>
                    <a:pt x="359" y="632"/>
                  </a:lnTo>
                  <a:lnTo>
                    <a:pt x="364" y="629"/>
                  </a:lnTo>
                  <a:lnTo>
                    <a:pt x="368" y="627"/>
                  </a:lnTo>
                  <a:lnTo>
                    <a:pt x="373" y="623"/>
                  </a:lnTo>
                  <a:lnTo>
                    <a:pt x="378" y="621"/>
                  </a:lnTo>
                  <a:lnTo>
                    <a:pt x="381" y="620"/>
                  </a:lnTo>
                  <a:lnTo>
                    <a:pt x="387" y="616"/>
                  </a:lnTo>
                  <a:lnTo>
                    <a:pt x="390" y="614"/>
                  </a:lnTo>
                  <a:lnTo>
                    <a:pt x="395" y="611"/>
                  </a:lnTo>
                  <a:lnTo>
                    <a:pt x="399" y="609"/>
                  </a:lnTo>
                  <a:lnTo>
                    <a:pt x="402" y="607"/>
                  </a:lnTo>
                  <a:lnTo>
                    <a:pt x="407" y="603"/>
                  </a:lnTo>
                  <a:lnTo>
                    <a:pt x="411" y="602"/>
                  </a:lnTo>
                  <a:lnTo>
                    <a:pt x="414" y="600"/>
                  </a:lnTo>
                  <a:lnTo>
                    <a:pt x="418" y="596"/>
                  </a:lnTo>
                  <a:lnTo>
                    <a:pt x="421" y="595"/>
                  </a:lnTo>
                  <a:lnTo>
                    <a:pt x="425" y="593"/>
                  </a:lnTo>
                  <a:lnTo>
                    <a:pt x="426" y="589"/>
                  </a:lnTo>
                  <a:lnTo>
                    <a:pt x="430" y="587"/>
                  </a:lnTo>
                  <a:lnTo>
                    <a:pt x="432" y="584"/>
                  </a:lnTo>
                  <a:lnTo>
                    <a:pt x="435" y="580"/>
                  </a:lnTo>
                  <a:lnTo>
                    <a:pt x="435" y="575"/>
                  </a:lnTo>
                  <a:lnTo>
                    <a:pt x="437" y="571"/>
                  </a:lnTo>
                  <a:lnTo>
                    <a:pt x="437" y="564"/>
                  </a:lnTo>
                  <a:lnTo>
                    <a:pt x="435" y="562"/>
                  </a:lnTo>
                  <a:lnTo>
                    <a:pt x="435" y="560"/>
                  </a:lnTo>
                  <a:lnTo>
                    <a:pt x="433" y="559"/>
                  </a:lnTo>
                  <a:lnTo>
                    <a:pt x="433" y="555"/>
                  </a:lnTo>
                  <a:lnTo>
                    <a:pt x="428" y="550"/>
                  </a:lnTo>
                  <a:lnTo>
                    <a:pt x="426" y="546"/>
                  </a:lnTo>
                  <a:lnTo>
                    <a:pt x="423" y="543"/>
                  </a:lnTo>
                  <a:lnTo>
                    <a:pt x="421" y="539"/>
                  </a:lnTo>
                  <a:lnTo>
                    <a:pt x="418" y="535"/>
                  </a:lnTo>
                  <a:lnTo>
                    <a:pt x="416" y="532"/>
                  </a:lnTo>
                  <a:lnTo>
                    <a:pt x="413" y="528"/>
                  </a:lnTo>
                  <a:lnTo>
                    <a:pt x="411" y="525"/>
                  </a:lnTo>
                  <a:lnTo>
                    <a:pt x="409" y="523"/>
                  </a:lnTo>
                  <a:lnTo>
                    <a:pt x="407" y="519"/>
                  </a:lnTo>
                  <a:lnTo>
                    <a:pt x="406" y="516"/>
                  </a:lnTo>
                  <a:lnTo>
                    <a:pt x="404" y="514"/>
                  </a:lnTo>
                  <a:lnTo>
                    <a:pt x="402" y="510"/>
                  </a:lnTo>
                  <a:lnTo>
                    <a:pt x="402" y="507"/>
                  </a:lnTo>
                  <a:lnTo>
                    <a:pt x="400" y="503"/>
                  </a:lnTo>
                  <a:lnTo>
                    <a:pt x="400" y="498"/>
                  </a:lnTo>
                  <a:lnTo>
                    <a:pt x="399" y="492"/>
                  </a:lnTo>
                  <a:lnTo>
                    <a:pt x="399" y="476"/>
                  </a:lnTo>
                  <a:lnTo>
                    <a:pt x="400" y="471"/>
                  </a:lnTo>
                  <a:lnTo>
                    <a:pt x="400" y="462"/>
                  </a:lnTo>
                  <a:lnTo>
                    <a:pt x="402" y="457"/>
                  </a:lnTo>
                  <a:lnTo>
                    <a:pt x="402" y="448"/>
                  </a:lnTo>
                  <a:lnTo>
                    <a:pt x="404" y="442"/>
                  </a:lnTo>
                  <a:lnTo>
                    <a:pt x="404" y="437"/>
                  </a:lnTo>
                  <a:lnTo>
                    <a:pt x="406" y="432"/>
                  </a:lnTo>
                  <a:lnTo>
                    <a:pt x="406" y="426"/>
                  </a:lnTo>
                  <a:lnTo>
                    <a:pt x="407" y="421"/>
                  </a:lnTo>
                  <a:lnTo>
                    <a:pt x="407" y="415"/>
                  </a:lnTo>
                  <a:lnTo>
                    <a:pt x="409" y="410"/>
                  </a:lnTo>
                  <a:lnTo>
                    <a:pt x="409" y="399"/>
                  </a:lnTo>
                  <a:lnTo>
                    <a:pt x="411" y="394"/>
                  </a:lnTo>
                  <a:lnTo>
                    <a:pt x="411" y="385"/>
                  </a:lnTo>
                  <a:lnTo>
                    <a:pt x="413" y="380"/>
                  </a:lnTo>
                  <a:lnTo>
                    <a:pt x="413" y="358"/>
                  </a:lnTo>
                  <a:lnTo>
                    <a:pt x="411" y="355"/>
                  </a:lnTo>
                  <a:lnTo>
                    <a:pt x="411" y="349"/>
                  </a:lnTo>
                  <a:lnTo>
                    <a:pt x="409" y="346"/>
                  </a:lnTo>
                  <a:lnTo>
                    <a:pt x="407" y="342"/>
                  </a:lnTo>
                  <a:lnTo>
                    <a:pt x="406" y="340"/>
                  </a:lnTo>
                  <a:lnTo>
                    <a:pt x="406" y="338"/>
                  </a:lnTo>
                  <a:lnTo>
                    <a:pt x="404" y="335"/>
                  </a:lnTo>
                  <a:lnTo>
                    <a:pt x="400" y="333"/>
                  </a:lnTo>
                  <a:lnTo>
                    <a:pt x="395" y="328"/>
                  </a:lnTo>
                  <a:lnTo>
                    <a:pt x="392" y="328"/>
                  </a:lnTo>
                  <a:lnTo>
                    <a:pt x="388" y="324"/>
                  </a:lnTo>
                  <a:lnTo>
                    <a:pt x="385" y="322"/>
                  </a:lnTo>
                  <a:lnTo>
                    <a:pt x="383" y="322"/>
                  </a:lnTo>
                  <a:lnTo>
                    <a:pt x="380" y="321"/>
                  </a:lnTo>
                  <a:lnTo>
                    <a:pt x="378" y="321"/>
                  </a:lnTo>
                  <a:lnTo>
                    <a:pt x="374" y="319"/>
                  </a:lnTo>
                  <a:lnTo>
                    <a:pt x="371" y="319"/>
                  </a:lnTo>
                  <a:lnTo>
                    <a:pt x="369" y="317"/>
                  </a:lnTo>
                  <a:lnTo>
                    <a:pt x="366" y="315"/>
                  </a:lnTo>
                  <a:lnTo>
                    <a:pt x="364" y="315"/>
                  </a:lnTo>
                  <a:lnTo>
                    <a:pt x="362" y="313"/>
                  </a:lnTo>
                  <a:lnTo>
                    <a:pt x="359" y="313"/>
                  </a:lnTo>
                  <a:lnTo>
                    <a:pt x="357" y="312"/>
                  </a:lnTo>
                  <a:lnTo>
                    <a:pt x="354" y="310"/>
                  </a:lnTo>
                  <a:lnTo>
                    <a:pt x="343" y="299"/>
                  </a:lnTo>
                  <a:lnTo>
                    <a:pt x="343" y="297"/>
                  </a:lnTo>
                  <a:lnTo>
                    <a:pt x="342" y="294"/>
                  </a:lnTo>
                  <a:lnTo>
                    <a:pt x="340" y="290"/>
                  </a:lnTo>
                  <a:lnTo>
                    <a:pt x="340" y="285"/>
                  </a:lnTo>
                  <a:lnTo>
                    <a:pt x="338" y="281"/>
                  </a:lnTo>
                  <a:lnTo>
                    <a:pt x="338" y="258"/>
                  </a:lnTo>
                  <a:lnTo>
                    <a:pt x="340" y="252"/>
                  </a:lnTo>
                  <a:lnTo>
                    <a:pt x="340" y="235"/>
                  </a:lnTo>
                  <a:lnTo>
                    <a:pt x="342" y="231"/>
                  </a:lnTo>
                  <a:lnTo>
                    <a:pt x="342" y="201"/>
                  </a:lnTo>
                  <a:lnTo>
                    <a:pt x="340" y="197"/>
                  </a:lnTo>
                  <a:lnTo>
                    <a:pt x="340" y="192"/>
                  </a:lnTo>
                  <a:lnTo>
                    <a:pt x="338" y="188"/>
                  </a:lnTo>
                  <a:lnTo>
                    <a:pt x="338" y="186"/>
                  </a:lnTo>
                  <a:lnTo>
                    <a:pt x="336" y="183"/>
                  </a:lnTo>
                  <a:lnTo>
                    <a:pt x="335" y="179"/>
                  </a:lnTo>
                  <a:lnTo>
                    <a:pt x="333" y="177"/>
                  </a:lnTo>
                  <a:lnTo>
                    <a:pt x="331" y="174"/>
                  </a:lnTo>
                  <a:lnTo>
                    <a:pt x="329" y="172"/>
                  </a:lnTo>
                  <a:lnTo>
                    <a:pt x="328" y="168"/>
                  </a:lnTo>
                  <a:lnTo>
                    <a:pt x="324" y="167"/>
                  </a:lnTo>
                  <a:lnTo>
                    <a:pt x="322" y="163"/>
                  </a:lnTo>
                  <a:lnTo>
                    <a:pt x="321" y="161"/>
                  </a:lnTo>
                  <a:lnTo>
                    <a:pt x="317" y="159"/>
                  </a:lnTo>
                  <a:lnTo>
                    <a:pt x="316" y="156"/>
                  </a:lnTo>
                  <a:lnTo>
                    <a:pt x="312" y="154"/>
                  </a:lnTo>
                  <a:lnTo>
                    <a:pt x="310" y="150"/>
                  </a:lnTo>
                  <a:lnTo>
                    <a:pt x="307" y="149"/>
                  </a:lnTo>
                  <a:lnTo>
                    <a:pt x="305" y="147"/>
                  </a:lnTo>
                  <a:lnTo>
                    <a:pt x="302" y="145"/>
                  </a:lnTo>
                  <a:lnTo>
                    <a:pt x="300" y="141"/>
                  </a:lnTo>
                  <a:lnTo>
                    <a:pt x="297" y="140"/>
                  </a:lnTo>
                  <a:lnTo>
                    <a:pt x="295" y="138"/>
                  </a:lnTo>
                  <a:lnTo>
                    <a:pt x="291" y="136"/>
                  </a:lnTo>
                  <a:lnTo>
                    <a:pt x="290" y="134"/>
                  </a:lnTo>
                  <a:lnTo>
                    <a:pt x="286" y="133"/>
                  </a:lnTo>
                  <a:lnTo>
                    <a:pt x="283" y="129"/>
                  </a:lnTo>
                  <a:lnTo>
                    <a:pt x="279" y="127"/>
                  </a:lnTo>
                  <a:lnTo>
                    <a:pt x="274" y="122"/>
                  </a:lnTo>
                  <a:lnTo>
                    <a:pt x="272" y="122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09"/>
                  </a:lnTo>
                  <a:lnTo>
                    <a:pt x="260" y="111"/>
                  </a:lnTo>
                  <a:lnTo>
                    <a:pt x="262" y="111"/>
                  </a:lnTo>
                  <a:lnTo>
                    <a:pt x="269" y="118"/>
                  </a:lnTo>
                  <a:lnTo>
                    <a:pt x="251" y="1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8" name="Freeform 1198"/>
            <p:cNvSpPr>
              <a:spLocks/>
            </p:cNvSpPr>
            <p:nvPr/>
          </p:nvSpPr>
          <p:spPr bwMode="auto">
            <a:xfrm>
              <a:off x="3189" y="2301"/>
              <a:ext cx="540" cy="97"/>
            </a:xfrm>
            <a:custGeom>
              <a:avLst/>
              <a:gdLst/>
              <a:ahLst/>
              <a:cxnLst>
                <a:cxn ang="0">
                  <a:pos x="540" y="85"/>
                </a:cxn>
                <a:cxn ang="0">
                  <a:pos x="521" y="72"/>
                </a:cxn>
                <a:cxn ang="0">
                  <a:pos x="504" y="63"/>
                </a:cxn>
                <a:cxn ang="0">
                  <a:pos x="485" y="54"/>
                </a:cxn>
                <a:cxn ang="0">
                  <a:pos x="464" y="47"/>
                </a:cxn>
                <a:cxn ang="0">
                  <a:pos x="437" y="36"/>
                </a:cxn>
                <a:cxn ang="0">
                  <a:pos x="418" y="29"/>
                </a:cxn>
                <a:cxn ang="0">
                  <a:pos x="398" y="24"/>
                </a:cxn>
                <a:cxn ang="0">
                  <a:pos x="379" y="18"/>
                </a:cxn>
                <a:cxn ang="0">
                  <a:pos x="350" y="11"/>
                </a:cxn>
                <a:cxn ang="0">
                  <a:pos x="319" y="8"/>
                </a:cxn>
                <a:cxn ang="0">
                  <a:pos x="279" y="2"/>
                </a:cxn>
                <a:cxn ang="0">
                  <a:pos x="170" y="0"/>
                </a:cxn>
                <a:cxn ang="0">
                  <a:pos x="144" y="2"/>
                </a:cxn>
                <a:cxn ang="0">
                  <a:pos x="132" y="4"/>
                </a:cxn>
                <a:cxn ang="0">
                  <a:pos x="120" y="6"/>
                </a:cxn>
                <a:cxn ang="0">
                  <a:pos x="106" y="9"/>
                </a:cxn>
                <a:cxn ang="0">
                  <a:pos x="94" y="11"/>
                </a:cxn>
                <a:cxn ang="0">
                  <a:pos x="82" y="15"/>
                </a:cxn>
                <a:cxn ang="0">
                  <a:pos x="62" y="20"/>
                </a:cxn>
                <a:cxn ang="0">
                  <a:pos x="49" y="26"/>
                </a:cxn>
                <a:cxn ang="0">
                  <a:pos x="33" y="31"/>
                </a:cxn>
                <a:cxn ang="0">
                  <a:pos x="0" y="43"/>
                </a:cxn>
                <a:cxn ang="0">
                  <a:pos x="30" y="47"/>
                </a:cxn>
                <a:cxn ang="0">
                  <a:pos x="43" y="42"/>
                </a:cxn>
                <a:cxn ang="0">
                  <a:pos x="59" y="36"/>
                </a:cxn>
                <a:cxn ang="0">
                  <a:pos x="71" y="33"/>
                </a:cxn>
                <a:cxn ang="0">
                  <a:pos x="90" y="27"/>
                </a:cxn>
                <a:cxn ang="0">
                  <a:pos x="102" y="24"/>
                </a:cxn>
                <a:cxn ang="0">
                  <a:pos x="114" y="22"/>
                </a:cxn>
                <a:cxn ang="0">
                  <a:pos x="125" y="20"/>
                </a:cxn>
                <a:cxn ang="0">
                  <a:pos x="137" y="18"/>
                </a:cxn>
                <a:cxn ang="0">
                  <a:pos x="163" y="17"/>
                </a:cxn>
                <a:cxn ang="0">
                  <a:pos x="269" y="15"/>
                </a:cxn>
                <a:cxn ang="0">
                  <a:pos x="288" y="17"/>
                </a:cxn>
                <a:cxn ang="0">
                  <a:pos x="327" y="22"/>
                </a:cxn>
                <a:cxn ang="0">
                  <a:pos x="355" y="29"/>
                </a:cxn>
                <a:cxn ang="0">
                  <a:pos x="385" y="36"/>
                </a:cxn>
                <a:cxn ang="0">
                  <a:pos x="405" y="42"/>
                </a:cxn>
                <a:cxn ang="0">
                  <a:pos x="424" y="47"/>
                </a:cxn>
                <a:cxn ang="0">
                  <a:pos x="444" y="54"/>
                </a:cxn>
                <a:cxn ang="0">
                  <a:pos x="471" y="65"/>
                </a:cxn>
                <a:cxn ang="0">
                  <a:pos x="489" y="74"/>
                </a:cxn>
                <a:cxn ang="0">
                  <a:pos x="506" y="83"/>
                </a:cxn>
                <a:cxn ang="0">
                  <a:pos x="525" y="92"/>
                </a:cxn>
                <a:cxn ang="0">
                  <a:pos x="534" y="97"/>
                </a:cxn>
              </a:cxnLst>
              <a:rect l="0" t="0" r="r" b="b"/>
              <a:pathLst>
                <a:path w="540" h="97">
                  <a:moveTo>
                    <a:pt x="540" y="83"/>
                  </a:moveTo>
                  <a:lnTo>
                    <a:pt x="540" y="85"/>
                  </a:lnTo>
                  <a:lnTo>
                    <a:pt x="532" y="77"/>
                  </a:lnTo>
                  <a:lnTo>
                    <a:pt x="521" y="72"/>
                  </a:lnTo>
                  <a:lnTo>
                    <a:pt x="513" y="69"/>
                  </a:lnTo>
                  <a:lnTo>
                    <a:pt x="504" y="63"/>
                  </a:lnTo>
                  <a:lnTo>
                    <a:pt x="495" y="60"/>
                  </a:lnTo>
                  <a:lnTo>
                    <a:pt x="485" y="54"/>
                  </a:lnTo>
                  <a:lnTo>
                    <a:pt x="475" y="51"/>
                  </a:lnTo>
                  <a:lnTo>
                    <a:pt x="464" y="47"/>
                  </a:lnTo>
                  <a:lnTo>
                    <a:pt x="447" y="40"/>
                  </a:lnTo>
                  <a:lnTo>
                    <a:pt x="437" y="36"/>
                  </a:lnTo>
                  <a:lnTo>
                    <a:pt x="428" y="33"/>
                  </a:lnTo>
                  <a:lnTo>
                    <a:pt x="418" y="29"/>
                  </a:lnTo>
                  <a:lnTo>
                    <a:pt x="409" y="27"/>
                  </a:lnTo>
                  <a:lnTo>
                    <a:pt x="398" y="24"/>
                  </a:lnTo>
                  <a:lnTo>
                    <a:pt x="388" y="22"/>
                  </a:lnTo>
                  <a:lnTo>
                    <a:pt x="379" y="18"/>
                  </a:lnTo>
                  <a:lnTo>
                    <a:pt x="359" y="15"/>
                  </a:lnTo>
                  <a:lnTo>
                    <a:pt x="350" y="11"/>
                  </a:lnTo>
                  <a:lnTo>
                    <a:pt x="327" y="8"/>
                  </a:lnTo>
                  <a:lnTo>
                    <a:pt x="319" y="8"/>
                  </a:lnTo>
                  <a:lnTo>
                    <a:pt x="288" y="2"/>
                  </a:lnTo>
                  <a:lnTo>
                    <a:pt x="279" y="2"/>
                  </a:lnTo>
                  <a:lnTo>
                    <a:pt x="269" y="0"/>
                  </a:lnTo>
                  <a:lnTo>
                    <a:pt x="170" y="0"/>
                  </a:lnTo>
                  <a:lnTo>
                    <a:pt x="163" y="2"/>
                  </a:lnTo>
                  <a:lnTo>
                    <a:pt x="144" y="2"/>
                  </a:lnTo>
                  <a:lnTo>
                    <a:pt x="137" y="4"/>
                  </a:lnTo>
                  <a:lnTo>
                    <a:pt x="132" y="4"/>
                  </a:lnTo>
                  <a:lnTo>
                    <a:pt x="125" y="6"/>
                  </a:lnTo>
                  <a:lnTo>
                    <a:pt x="120" y="6"/>
                  </a:lnTo>
                  <a:lnTo>
                    <a:pt x="111" y="8"/>
                  </a:lnTo>
                  <a:lnTo>
                    <a:pt x="106" y="9"/>
                  </a:lnTo>
                  <a:lnTo>
                    <a:pt x="99" y="9"/>
                  </a:lnTo>
                  <a:lnTo>
                    <a:pt x="94" y="11"/>
                  </a:lnTo>
                  <a:lnTo>
                    <a:pt x="87" y="13"/>
                  </a:lnTo>
                  <a:lnTo>
                    <a:pt x="82" y="15"/>
                  </a:lnTo>
                  <a:lnTo>
                    <a:pt x="68" y="18"/>
                  </a:lnTo>
                  <a:lnTo>
                    <a:pt x="62" y="20"/>
                  </a:lnTo>
                  <a:lnTo>
                    <a:pt x="56" y="22"/>
                  </a:lnTo>
                  <a:lnTo>
                    <a:pt x="49" y="26"/>
                  </a:lnTo>
                  <a:lnTo>
                    <a:pt x="40" y="27"/>
                  </a:lnTo>
                  <a:lnTo>
                    <a:pt x="33" y="31"/>
                  </a:lnTo>
                  <a:lnTo>
                    <a:pt x="26" y="33"/>
                  </a:lnTo>
                  <a:lnTo>
                    <a:pt x="0" y="43"/>
                  </a:lnTo>
                  <a:lnTo>
                    <a:pt x="4" y="58"/>
                  </a:lnTo>
                  <a:lnTo>
                    <a:pt x="30" y="47"/>
                  </a:lnTo>
                  <a:lnTo>
                    <a:pt x="37" y="45"/>
                  </a:lnTo>
                  <a:lnTo>
                    <a:pt x="43" y="42"/>
                  </a:lnTo>
                  <a:lnTo>
                    <a:pt x="52" y="40"/>
                  </a:lnTo>
                  <a:lnTo>
                    <a:pt x="59" y="36"/>
                  </a:lnTo>
                  <a:lnTo>
                    <a:pt x="66" y="34"/>
                  </a:lnTo>
                  <a:lnTo>
                    <a:pt x="71" y="33"/>
                  </a:lnTo>
                  <a:lnTo>
                    <a:pt x="85" y="29"/>
                  </a:lnTo>
                  <a:lnTo>
                    <a:pt x="90" y="27"/>
                  </a:lnTo>
                  <a:lnTo>
                    <a:pt x="97" y="26"/>
                  </a:lnTo>
                  <a:lnTo>
                    <a:pt x="102" y="24"/>
                  </a:lnTo>
                  <a:lnTo>
                    <a:pt x="109" y="24"/>
                  </a:lnTo>
                  <a:lnTo>
                    <a:pt x="114" y="22"/>
                  </a:lnTo>
                  <a:lnTo>
                    <a:pt x="120" y="20"/>
                  </a:lnTo>
                  <a:lnTo>
                    <a:pt x="125" y="20"/>
                  </a:lnTo>
                  <a:lnTo>
                    <a:pt x="132" y="18"/>
                  </a:lnTo>
                  <a:lnTo>
                    <a:pt x="137" y="18"/>
                  </a:lnTo>
                  <a:lnTo>
                    <a:pt x="144" y="17"/>
                  </a:lnTo>
                  <a:lnTo>
                    <a:pt x="163" y="17"/>
                  </a:lnTo>
                  <a:lnTo>
                    <a:pt x="170" y="15"/>
                  </a:lnTo>
                  <a:lnTo>
                    <a:pt x="269" y="15"/>
                  </a:lnTo>
                  <a:lnTo>
                    <a:pt x="279" y="17"/>
                  </a:lnTo>
                  <a:lnTo>
                    <a:pt x="288" y="17"/>
                  </a:lnTo>
                  <a:lnTo>
                    <a:pt x="319" y="22"/>
                  </a:lnTo>
                  <a:lnTo>
                    <a:pt x="327" y="22"/>
                  </a:lnTo>
                  <a:lnTo>
                    <a:pt x="347" y="26"/>
                  </a:lnTo>
                  <a:lnTo>
                    <a:pt x="355" y="29"/>
                  </a:lnTo>
                  <a:lnTo>
                    <a:pt x="376" y="33"/>
                  </a:lnTo>
                  <a:lnTo>
                    <a:pt x="385" y="36"/>
                  </a:lnTo>
                  <a:lnTo>
                    <a:pt x="395" y="38"/>
                  </a:lnTo>
                  <a:lnTo>
                    <a:pt x="405" y="42"/>
                  </a:lnTo>
                  <a:lnTo>
                    <a:pt x="414" y="43"/>
                  </a:lnTo>
                  <a:lnTo>
                    <a:pt x="424" y="47"/>
                  </a:lnTo>
                  <a:lnTo>
                    <a:pt x="433" y="51"/>
                  </a:lnTo>
                  <a:lnTo>
                    <a:pt x="444" y="54"/>
                  </a:lnTo>
                  <a:lnTo>
                    <a:pt x="461" y="61"/>
                  </a:lnTo>
                  <a:lnTo>
                    <a:pt x="471" y="65"/>
                  </a:lnTo>
                  <a:lnTo>
                    <a:pt x="478" y="69"/>
                  </a:lnTo>
                  <a:lnTo>
                    <a:pt x="489" y="74"/>
                  </a:lnTo>
                  <a:lnTo>
                    <a:pt x="497" y="77"/>
                  </a:lnTo>
                  <a:lnTo>
                    <a:pt x="506" y="83"/>
                  </a:lnTo>
                  <a:lnTo>
                    <a:pt x="515" y="86"/>
                  </a:lnTo>
                  <a:lnTo>
                    <a:pt x="525" y="92"/>
                  </a:lnTo>
                  <a:lnTo>
                    <a:pt x="534" y="95"/>
                  </a:lnTo>
                  <a:lnTo>
                    <a:pt x="534" y="97"/>
                  </a:lnTo>
                  <a:lnTo>
                    <a:pt x="540" y="8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99" name="Freeform 1199"/>
            <p:cNvSpPr>
              <a:spLocks/>
            </p:cNvSpPr>
            <p:nvPr/>
          </p:nvSpPr>
          <p:spPr bwMode="auto">
            <a:xfrm>
              <a:off x="3080" y="3591"/>
              <a:ext cx="391" cy="10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18"/>
                </a:cxn>
                <a:cxn ang="0">
                  <a:pos x="29" y="28"/>
                </a:cxn>
                <a:cxn ang="0">
                  <a:pos x="38" y="34"/>
                </a:cxn>
                <a:cxn ang="0">
                  <a:pos x="59" y="45"/>
                </a:cxn>
                <a:cxn ang="0">
                  <a:pos x="69" y="48"/>
                </a:cxn>
                <a:cxn ang="0">
                  <a:pos x="78" y="53"/>
                </a:cxn>
                <a:cxn ang="0">
                  <a:pos x="88" y="57"/>
                </a:cxn>
                <a:cxn ang="0">
                  <a:pos x="99" y="62"/>
                </a:cxn>
                <a:cxn ang="0">
                  <a:pos x="152" y="80"/>
                </a:cxn>
                <a:cxn ang="0">
                  <a:pos x="165" y="84"/>
                </a:cxn>
                <a:cxn ang="0">
                  <a:pos x="175" y="87"/>
                </a:cxn>
                <a:cxn ang="0">
                  <a:pos x="185" y="89"/>
                </a:cxn>
                <a:cxn ang="0">
                  <a:pos x="196" y="93"/>
                </a:cxn>
                <a:cxn ang="0">
                  <a:pos x="206" y="95"/>
                </a:cxn>
                <a:cxn ang="0">
                  <a:pos x="218" y="96"/>
                </a:cxn>
                <a:cxn ang="0">
                  <a:pos x="249" y="102"/>
                </a:cxn>
                <a:cxn ang="0">
                  <a:pos x="262" y="104"/>
                </a:cxn>
                <a:cxn ang="0">
                  <a:pos x="274" y="105"/>
                </a:cxn>
                <a:cxn ang="0">
                  <a:pos x="286" y="105"/>
                </a:cxn>
                <a:cxn ang="0">
                  <a:pos x="296" y="107"/>
                </a:cxn>
                <a:cxn ang="0">
                  <a:pos x="307" y="107"/>
                </a:cxn>
                <a:cxn ang="0">
                  <a:pos x="319" y="109"/>
                </a:cxn>
                <a:cxn ang="0">
                  <a:pos x="341" y="109"/>
                </a:cxn>
                <a:cxn ang="0">
                  <a:pos x="390" y="107"/>
                </a:cxn>
                <a:cxn ang="0">
                  <a:pos x="391" y="107"/>
                </a:cxn>
                <a:cxn ang="0">
                  <a:pos x="391" y="93"/>
                </a:cxn>
                <a:cxn ang="0">
                  <a:pos x="390" y="93"/>
                </a:cxn>
                <a:cxn ang="0">
                  <a:pos x="341" y="95"/>
                </a:cxn>
                <a:cxn ang="0">
                  <a:pos x="319" y="95"/>
                </a:cxn>
                <a:cxn ang="0">
                  <a:pos x="307" y="93"/>
                </a:cxn>
                <a:cxn ang="0">
                  <a:pos x="296" y="93"/>
                </a:cxn>
                <a:cxn ang="0">
                  <a:pos x="286" y="91"/>
                </a:cxn>
                <a:cxn ang="0">
                  <a:pos x="274" y="91"/>
                </a:cxn>
                <a:cxn ang="0">
                  <a:pos x="265" y="89"/>
                </a:cxn>
                <a:cxn ang="0">
                  <a:pos x="253" y="87"/>
                </a:cxn>
                <a:cxn ang="0">
                  <a:pos x="222" y="82"/>
                </a:cxn>
                <a:cxn ang="0">
                  <a:pos x="210" y="80"/>
                </a:cxn>
                <a:cxn ang="0">
                  <a:pos x="199" y="79"/>
                </a:cxn>
                <a:cxn ang="0">
                  <a:pos x="189" y="75"/>
                </a:cxn>
                <a:cxn ang="0">
                  <a:pos x="178" y="73"/>
                </a:cxn>
                <a:cxn ang="0">
                  <a:pos x="168" y="70"/>
                </a:cxn>
                <a:cxn ang="0">
                  <a:pos x="156" y="66"/>
                </a:cxn>
                <a:cxn ang="0">
                  <a:pos x="106" y="48"/>
                </a:cxn>
                <a:cxn ang="0">
                  <a:pos x="95" y="43"/>
                </a:cxn>
                <a:cxn ang="0">
                  <a:pos x="85" y="39"/>
                </a:cxn>
                <a:cxn ang="0">
                  <a:pos x="76" y="34"/>
                </a:cxn>
                <a:cxn ang="0">
                  <a:pos x="66" y="30"/>
                </a:cxn>
                <a:cxn ang="0">
                  <a:pos x="45" y="19"/>
                </a:cxn>
                <a:cxn ang="0">
                  <a:pos x="36" y="14"/>
                </a:cxn>
                <a:cxn ang="0">
                  <a:pos x="16" y="3"/>
                </a:cxn>
                <a:cxn ang="0">
                  <a:pos x="7" y="0"/>
                </a:cxn>
                <a:cxn ang="0">
                  <a:pos x="0" y="10"/>
                </a:cxn>
              </a:cxnLst>
              <a:rect l="0" t="0" r="r" b="b"/>
              <a:pathLst>
                <a:path w="391" h="109">
                  <a:moveTo>
                    <a:pt x="0" y="10"/>
                  </a:moveTo>
                  <a:lnTo>
                    <a:pt x="9" y="18"/>
                  </a:lnTo>
                  <a:lnTo>
                    <a:pt x="29" y="28"/>
                  </a:lnTo>
                  <a:lnTo>
                    <a:pt x="38" y="34"/>
                  </a:lnTo>
                  <a:lnTo>
                    <a:pt x="59" y="45"/>
                  </a:lnTo>
                  <a:lnTo>
                    <a:pt x="69" y="48"/>
                  </a:lnTo>
                  <a:lnTo>
                    <a:pt x="78" y="53"/>
                  </a:lnTo>
                  <a:lnTo>
                    <a:pt x="88" y="57"/>
                  </a:lnTo>
                  <a:lnTo>
                    <a:pt x="99" y="62"/>
                  </a:lnTo>
                  <a:lnTo>
                    <a:pt x="152" y="80"/>
                  </a:lnTo>
                  <a:lnTo>
                    <a:pt x="165" y="84"/>
                  </a:lnTo>
                  <a:lnTo>
                    <a:pt x="175" y="87"/>
                  </a:lnTo>
                  <a:lnTo>
                    <a:pt x="185" y="89"/>
                  </a:lnTo>
                  <a:lnTo>
                    <a:pt x="196" y="93"/>
                  </a:lnTo>
                  <a:lnTo>
                    <a:pt x="206" y="95"/>
                  </a:lnTo>
                  <a:lnTo>
                    <a:pt x="218" y="96"/>
                  </a:lnTo>
                  <a:lnTo>
                    <a:pt x="249" y="102"/>
                  </a:lnTo>
                  <a:lnTo>
                    <a:pt x="262" y="104"/>
                  </a:lnTo>
                  <a:lnTo>
                    <a:pt x="274" y="105"/>
                  </a:lnTo>
                  <a:lnTo>
                    <a:pt x="286" y="105"/>
                  </a:lnTo>
                  <a:lnTo>
                    <a:pt x="296" y="107"/>
                  </a:lnTo>
                  <a:lnTo>
                    <a:pt x="307" y="107"/>
                  </a:lnTo>
                  <a:lnTo>
                    <a:pt x="319" y="109"/>
                  </a:lnTo>
                  <a:lnTo>
                    <a:pt x="341" y="109"/>
                  </a:lnTo>
                  <a:lnTo>
                    <a:pt x="390" y="107"/>
                  </a:lnTo>
                  <a:lnTo>
                    <a:pt x="391" y="107"/>
                  </a:lnTo>
                  <a:lnTo>
                    <a:pt x="391" y="93"/>
                  </a:lnTo>
                  <a:lnTo>
                    <a:pt x="390" y="93"/>
                  </a:lnTo>
                  <a:lnTo>
                    <a:pt x="341" y="95"/>
                  </a:lnTo>
                  <a:lnTo>
                    <a:pt x="319" y="95"/>
                  </a:lnTo>
                  <a:lnTo>
                    <a:pt x="307" y="93"/>
                  </a:lnTo>
                  <a:lnTo>
                    <a:pt x="296" y="93"/>
                  </a:lnTo>
                  <a:lnTo>
                    <a:pt x="286" y="91"/>
                  </a:lnTo>
                  <a:lnTo>
                    <a:pt x="274" y="91"/>
                  </a:lnTo>
                  <a:lnTo>
                    <a:pt x="265" y="89"/>
                  </a:lnTo>
                  <a:lnTo>
                    <a:pt x="253" y="87"/>
                  </a:lnTo>
                  <a:lnTo>
                    <a:pt x="222" y="82"/>
                  </a:lnTo>
                  <a:lnTo>
                    <a:pt x="210" y="80"/>
                  </a:lnTo>
                  <a:lnTo>
                    <a:pt x="199" y="79"/>
                  </a:lnTo>
                  <a:lnTo>
                    <a:pt x="189" y="75"/>
                  </a:lnTo>
                  <a:lnTo>
                    <a:pt x="178" y="73"/>
                  </a:lnTo>
                  <a:lnTo>
                    <a:pt x="168" y="70"/>
                  </a:lnTo>
                  <a:lnTo>
                    <a:pt x="156" y="66"/>
                  </a:lnTo>
                  <a:lnTo>
                    <a:pt x="106" y="48"/>
                  </a:lnTo>
                  <a:lnTo>
                    <a:pt x="95" y="43"/>
                  </a:lnTo>
                  <a:lnTo>
                    <a:pt x="85" y="39"/>
                  </a:lnTo>
                  <a:lnTo>
                    <a:pt x="76" y="34"/>
                  </a:lnTo>
                  <a:lnTo>
                    <a:pt x="66" y="30"/>
                  </a:lnTo>
                  <a:lnTo>
                    <a:pt x="45" y="19"/>
                  </a:lnTo>
                  <a:lnTo>
                    <a:pt x="36" y="14"/>
                  </a:lnTo>
                  <a:lnTo>
                    <a:pt x="16" y="3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0" name="Line 1200"/>
            <p:cNvSpPr>
              <a:spLocks noChangeShapeType="1"/>
            </p:cNvSpPr>
            <p:nvPr/>
          </p:nvSpPr>
          <p:spPr bwMode="auto">
            <a:xfrm flipH="1" flipV="1">
              <a:off x="3380" y="2445"/>
              <a:ext cx="1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1" name="Freeform 1201"/>
            <p:cNvSpPr>
              <a:spLocks/>
            </p:cNvSpPr>
            <p:nvPr/>
          </p:nvSpPr>
          <p:spPr bwMode="auto">
            <a:xfrm>
              <a:off x="3352" y="2513"/>
              <a:ext cx="66" cy="7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70"/>
                </a:cxn>
                <a:cxn ang="0">
                  <a:pos x="66" y="0"/>
                </a:cxn>
                <a:cxn ang="0">
                  <a:pos x="36" y="36"/>
                </a:cxn>
                <a:cxn ang="0">
                  <a:pos x="0" y="5"/>
                </a:cxn>
              </a:cxnLst>
              <a:rect l="0" t="0" r="r" b="b"/>
              <a:pathLst>
                <a:path w="66" h="70">
                  <a:moveTo>
                    <a:pt x="0" y="5"/>
                  </a:moveTo>
                  <a:lnTo>
                    <a:pt x="38" y="70"/>
                  </a:lnTo>
                  <a:lnTo>
                    <a:pt x="66" y="0"/>
                  </a:lnTo>
                  <a:lnTo>
                    <a:pt x="36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2" name="Line 1202"/>
            <p:cNvSpPr>
              <a:spLocks noChangeShapeType="1"/>
            </p:cNvSpPr>
            <p:nvPr/>
          </p:nvSpPr>
          <p:spPr bwMode="auto">
            <a:xfrm flipH="1">
              <a:off x="3116" y="3347"/>
              <a:ext cx="77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3" name="Freeform 1203"/>
            <p:cNvSpPr>
              <a:spLocks/>
            </p:cNvSpPr>
            <p:nvPr/>
          </p:nvSpPr>
          <p:spPr bwMode="auto">
            <a:xfrm>
              <a:off x="3129" y="3347"/>
              <a:ext cx="64" cy="74"/>
            </a:xfrm>
            <a:custGeom>
              <a:avLst/>
              <a:gdLst/>
              <a:ahLst/>
              <a:cxnLst>
                <a:cxn ang="0">
                  <a:pos x="51" y="74"/>
                </a:cxn>
                <a:cxn ang="0">
                  <a:pos x="64" y="0"/>
                </a:cxn>
                <a:cxn ang="0">
                  <a:pos x="0" y="34"/>
                </a:cxn>
                <a:cxn ang="0">
                  <a:pos x="45" y="27"/>
                </a:cxn>
                <a:cxn ang="0">
                  <a:pos x="51" y="74"/>
                </a:cxn>
              </a:cxnLst>
              <a:rect l="0" t="0" r="r" b="b"/>
              <a:pathLst>
                <a:path w="64" h="74">
                  <a:moveTo>
                    <a:pt x="51" y="74"/>
                  </a:moveTo>
                  <a:lnTo>
                    <a:pt x="64" y="0"/>
                  </a:lnTo>
                  <a:lnTo>
                    <a:pt x="0" y="34"/>
                  </a:lnTo>
                  <a:lnTo>
                    <a:pt x="45" y="27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4" name="Line 1204"/>
            <p:cNvSpPr>
              <a:spLocks noChangeShapeType="1"/>
            </p:cNvSpPr>
            <p:nvPr/>
          </p:nvSpPr>
          <p:spPr bwMode="auto">
            <a:xfrm>
              <a:off x="3923" y="3370"/>
              <a:ext cx="106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5" name="Freeform 1205"/>
            <p:cNvSpPr>
              <a:spLocks/>
            </p:cNvSpPr>
            <p:nvPr/>
          </p:nvSpPr>
          <p:spPr bwMode="auto">
            <a:xfrm>
              <a:off x="3923" y="3370"/>
              <a:ext cx="71" cy="67"/>
            </a:xfrm>
            <a:custGeom>
              <a:avLst/>
              <a:gdLst/>
              <a:ahLst/>
              <a:cxnLst>
                <a:cxn ang="0">
                  <a:pos x="71" y="13"/>
                </a:cxn>
                <a:cxn ang="0">
                  <a:pos x="0" y="0"/>
                </a:cxn>
                <a:cxn ang="0">
                  <a:pos x="33" y="67"/>
                </a:cxn>
                <a:cxn ang="0">
                  <a:pos x="26" y="20"/>
                </a:cxn>
                <a:cxn ang="0">
                  <a:pos x="71" y="13"/>
                </a:cxn>
              </a:cxnLst>
              <a:rect l="0" t="0" r="r" b="b"/>
              <a:pathLst>
                <a:path w="71" h="67">
                  <a:moveTo>
                    <a:pt x="71" y="13"/>
                  </a:moveTo>
                  <a:lnTo>
                    <a:pt x="0" y="0"/>
                  </a:lnTo>
                  <a:lnTo>
                    <a:pt x="33" y="67"/>
                  </a:lnTo>
                  <a:lnTo>
                    <a:pt x="26" y="2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6" name="Line 1206"/>
            <p:cNvSpPr>
              <a:spLocks noChangeShapeType="1"/>
            </p:cNvSpPr>
            <p:nvPr/>
          </p:nvSpPr>
          <p:spPr bwMode="auto">
            <a:xfrm flipV="1">
              <a:off x="4088" y="2624"/>
              <a:ext cx="109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7" name="Freeform 1207"/>
            <p:cNvSpPr>
              <a:spLocks/>
            </p:cNvSpPr>
            <p:nvPr/>
          </p:nvSpPr>
          <p:spPr bwMode="auto">
            <a:xfrm>
              <a:off x="4088" y="2636"/>
              <a:ext cx="71" cy="6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5"/>
                </a:cxn>
                <a:cxn ang="0">
                  <a:pos x="71" y="56"/>
                </a:cxn>
                <a:cxn ang="0">
                  <a:pos x="26" y="47"/>
                </a:cxn>
                <a:cxn ang="0">
                  <a:pos x="35" y="0"/>
                </a:cxn>
              </a:cxnLst>
              <a:rect l="0" t="0" r="r" b="b"/>
              <a:pathLst>
                <a:path w="71" h="65">
                  <a:moveTo>
                    <a:pt x="35" y="0"/>
                  </a:moveTo>
                  <a:lnTo>
                    <a:pt x="0" y="65"/>
                  </a:lnTo>
                  <a:lnTo>
                    <a:pt x="71" y="56"/>
                  </a:lnTo>
                  <a:lnTo>
                    <a:pt x="26" y="4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8" name="Freeform 1208"/>
            <p:cNvSpPr>
              <a:spLocks/>
            </p:cNvSpPr>
            <p:nvPr/>
          </p:nvSpPr>
          <p:spPr bwMode="auto">
            <a:xfrm>
              <a:off x="3619" y="2366"/>
              <a:ext cx="614" cy="1382"/>
            </a:xfrm>
            <a:custGeom>
              <a:avLst/>
              <a:gdLst/>
              <a:ahLst/>
              <a:cxnLst>
                <a:cxn ang="0">
                  <a:pos x="48" y="1355"/>
                </a:cxn>
                <a:cxn ang="0">
                  <a:pos x="119" y="1379"/>
                </a:cxn>
                <a:cxn ang="0">
                  <a:pos x="195" y="1354"/>
                </a:cxn>
                <a:cxn ang="0">
                  <a:pos x="230" y="1309"/>
                </a:cxn>
                <a:cxn ang="0">
                  <a:pos x="259" y="1293"/>
                </a:cxn>
                <a:cxn ang="0">
                  <a:pos x="334" y="1286"/>
                </a:cxn>
                <a:cxn ang="0">
                  <a:pos x="372" y="1257"/>
                </a:cxn>
                <a:cxn ang="0">
                  <a:pos x="377" y="1117"/>
                </a:cxn>
                <a:cxn ang="0">
                  <a:pos x="389" y="1081"/>
                </a:cxn>
                <a:cxn ang="0">
                  <a:pos x="427" y="1058"/>
                </a:cxn>
                <a:cxn ang="0">
                  <a:pos x="478" y="1047"/>
                </a:cxn>
                <a:cxn ang="0">
                  <a:pos x="533" y="1022"/>
                </a:cxn>
                <a:cxn ang="0">
                  <a:pos x="538" y="976"/>
                </a:cxn>
                <a:cxn ang="0">
                  <a:pos x="528" y="913"/>
                </a:cxn>
                <a:cxn ang="0">
                  <a:pos x="523" y="838"/>
                </a:cxn>
                <a:cxn ang="0">
                  <a:pos x="571" y="714"/>
                </a:cxn>
                <a:cxn ang="0">
                  <a:pos x="604" y="652"/>
                </a:cxn>
                <a:cxn ang="0">
                  <a:pos x="611" y="578"/>
                </a:cxn>
                <a:cxn ang="0">
                  <a:pos x="597" y="553"/>
                </a:cxn>
                <a:cxn ang="0">
                  <a:pos x="585" y="517"/>
                </a:cxn>
                <a:cxn ang="0">
                  <a:pos x="576" y="349"/>
                </a:cxn>
                <a:cxn ang="0">
                  <a:pos x="533" y="256"/>
                </a:cxn>
                <a:cxn ang="0">
                  <a:pos x="523" y="209"/>
                </a:cxn>
                <a:cxn ang="0">
                  <a:pos x="514" y="131"/>
                </a:cxn>
                <a:cxn ang="0">
                  <a:pos x="478" y="86"/>
                </a:cxn>
                <a:cxn ang="0">
                  <a:pos x="443" y="61"/>
                </a:cxn>
                <a:cxn ang="0">
                  <a:pos x="391" y="32"/>
                </a:cxn>
                <a:cxn ang="0">
                  <a:pos x="365" y="38"/>
                </a:cxn>
                <a:cxn ang="0">
                  <a:pos x="414" y="59"/>
                </a:cxn>
                <a:cxn ang="0">
                  <a:pos x="453" y="84"/>
                </a:cxn>
                <a:cxn ang="0">
                  <a:pos x="481" y="107"/>
                </a:cxn>
                <a:cxn ang="0">
                  <a:pos x="500" y="134"/>
                </a:cxn>
                <a:cxn ang="0">
                  <a:pos x="509" y="213"/>
                </a:cxn>
                <a:cxn ang="0">
                  <a:pos x="516" y="256"/>
                </a:cxn>
                <a:cxn ang="0">
                  <a:pos x="561" y="346"/>
                </a:cxn>
                <a:cxn ang="0">
                  <a:pos x="569" y="485"/>
                </a:cxn>
                <a:cxn ang="0">
                  <a:pos x="578" y="541"/>
                </a:cxn>
                <a:cxn ang="0">
                  <a:pos x="594" y="575"/>
                </a:cxn>
                <a:cxn ang="0">
                  <a:pos x="601" y="621"/>
                </a:cxn>
                <a:cxn ang="0">
                  <a:pos x="582" y="668"/>
                </a:cxn>
                <a:cxn ang="0">
                  <a:pos x="521" y="788"/>
                </a:cxn>
                <a:cxn ang="0">
                  <a:pos x="507" y="870"/>
                </a:cxn>
                <a:cxn ang="0">
                  <a:pos x="517" y="933"/>
                </a:cxn>
                <a:cxn ang="0">
                  <a:pos x="524" y="996"/>
                </a:cxn>
                <a:cxn ang="0">
                  <a:pos x="514" y="1021"/>
                </a:cxn>
                <a:cxn ang="0">
                  <a:pos x="459" y="1037"/>
                </a:cxn>
                <a:cxn ang="0">
                  <a:pos x="407" y="1049"/>
                </a:cxn>
                <a:cxn ang="0">
                  <a:pos x="379" y="1071"/>
                </a:cxn>
                <a:cxn ang="0">
                  <a:pos x="362" y="1135"/>
                </a:cxn>
                <a:cxn ang="0">
                  <a:pos x="355" y="1261"/>
                </a:cxn>
                <a:cxn ang="0">
                  <a:pos x="322" y="1271"/>
                </a:cxn>
                <a:cxn ang="0">
                  <a:pos x="253" y="1280"/>
                </a:cxn>
                <a:cxn ang="0">
                  <a:pos x="211" y="1312"/>
                </a:cxn>
                <a:cxn ang="0">
                  <a:pos x="173" y="1359"/>
                </a:cxn>
                <a:cxn ang="0">
                  <a:pos x="123" y="1364"/>
                </a:cxn>
                <a:cxn ang="0">
                  <a:pos x="55" y="1341"/>
                </a:cxn>
                <a:cxn ang="0">
                  <a:pos x="0" y="1327"/>
                </a:cxn>
              </a:cxnLst>
              <a:rect l="0" t="0" r="r" b="b"/>
              <a:pathLst>
                <a:path w="614" h="1382">
                  <a:moveTo>
                    <a:pt x="0" y="1327"/>
                  </a:moveTo>
                  <a:lnTo>
                    <a:pt x="10" y="1336"/>
                  </a:lnTo>
                  <a:lnTo>
                    <a:pt x="15" y="1338"/>
                  </a:lnTo>
                  <a:lnTo>
                    <a:pt x="22" y="1339"/>
                  </a:lnTo>
                  <a:lnTo>
                    <a:pt x="27" y="1345"/>
                  </a:lnTo>
                  <a:lnTo>
                    <a:pt x="33" y="1347"/>
                  </a:lnTo>
                  <a:lnTo>
                    <a:pt x="38" y="1350"/>
                  </a:lnTo>
                  <a:lnTo>
                    <a:pt x="43" y="1352"/>
                  </a:lnTo>
                  <a:lnTo>
                    <a:pt x="48" y="1355"/>
                  </a:lnTo>
                  <a:lnTo>
                    <a:pt x="53" y="1357"/>
                  </a:lnTo>
                  <a:lnTo>
                    <a:pt x="59" y="1361"/>
                  </a:lnTo>
                  <a:lnTo>
                    <a:pt x="90" y="1372"/>
                  </a:lnTo>
                  <a:lnTo>
                    <a:pt x="93" y="1373"/>
                  </a:lnTo>
                  <a:lnTo>
                    <a:pt x="100" y="1375"/>
                  </a:lnTo>
                  <a:lnTo>
                    <a:pt x="105" y="1375"/>
                  </a:lnTo>
                  <a:lnTo>
                    <a:pt x="109" y="1377"/>
                  </a:lnTo>
                  <a:lnTo>
                    <a:pt x="114" y="1377"/>
                  </a:lnTo>
                  <a:lnTo>
                    <a:pt x="119" y="1379"/>
                  </a:lnTo>
                  <a:lnTo>
                    <a:pt x="123" y="1379"/>
                  </a:lnTo>
                  <a:lnTo>
                    <a:pt x="128" y="1381"/>
                  </a:lnTo>
                  <a:lnTo>
                    <a:pt x="135" y="1381"/>
                  </a:lnTo>
                  <a:lnTo>
                    <a:pt x="140" y="1382"/>
                  </a:lnTo>
                  <a:lnTo>
                    <a:pt x="161" y="1382"/>
                  </a:lnTo>
                  <a:lnTo>
                    <a:pt x="171" y="1375"/>
                  </a:lnTo>
                  <a:lnTo>
                    <a:pt x="173" y="1373"/>
                  </a:lnTo>
                  <a:lnTo>
                    <a:pt x="180" y="1370"/>
                  </a:lnTo>
                  <a:lnTo>
                    <a:pt x="195" y="1354"/>
                  </a:lnTo>
                  <a:lnTo>
                    <a:pt x="199" y="1352"/>
                  </a:lnTo>
                  <a:lnTo>
                    <a:pt x="202" y="1345"/>
                  </a:lnTo>
                  <a:lnTo>
                    <a:pt x="206" y="1343"/>
                  </a:lnTo>
                  <a:lnTo>
                    <a:pt x="209" y="1334"/>
                  </a:lnTo>
                  <a:lnTo>
                    <a:pt x="214" y="1329"/>
                  </a:lnTo>
                  <a:lnTo>
                    <a:pt x="216" y="1325"/>
                  </a:lnTo>
                  <a:lnTo>
                    <a:pt x="221" y="1320"/>
                  </a:lnTo>
                  <a:lnTo>
                    <a:pt x="223" y="1316"/>
                  </a:lnTo>
                  <a:lnTo>
                    <a:pt x="230" y="1309"/>
                  </a:lnTo>
                  <a:lnTo>
                    <a:pt x="235" y="1307"/>
                  </a:lnTo>
                  <a:lnTo>
                    <a:pt x="237" y="1304"/>
                  </a:lnTo>
                  <a:lnTo>
                    <a:pt x="246" y="1300"/>
                  </a:lnTo>
                  <a:lnTo>
                    <a:pt x="246" y="1298"/>
                  </a:lnTo>
                  <a:lnTo>
                    <a:pt x="247" y="1298"/>
                  </a:lnTo>
                  <a:lnTo>
                    <a:pt x="247" y="1296"/>
                  </a:lnTo>
                  <a:lnTo>
                    <a:pt x="253" y="1295"/>
                  </a:lnTo>
                  <a:lnTo>
                    <a:pt x="256" y="1295"/>
                  </a:lnTo>
                  <a:lnTo>
                    <a:pt x="259" y="1293"/>
                  </a:lnTo>
                  <a:lnTo>
                    <a:pt x="265" y="1293"/>
                  </a:lnTo>
                  <a:lnTo>
                    <a:pt x="268" y="1291"/>
                  </a:lnTo>
                  <a:lnTo>
                    <a:pt x="275" y="1291"/>
                  </a:lnTo>
                  <a:lnTo>
                    <a:pt x="280" y="1289"/>
                  </a:lnTo>
                  <a:lnTo>
                    <a:pt x="304" y="1289"/>
                  </a:lnTo>
                  <a:lnTo>
                    <a:pt x="310" y="1287"/>
                  </a:lnTo>
                  <a:lnTo>
                    <a:pt x="322" y="1287"/>
                  </a:lnTo>
                  <a:lnTo>
                    <a:pt x="325" y="1286"/>
                  </a:lnTo>
                  <a:lnTo>
                    <a:pt x="334" y="1286"/>
                  </a:lnTo>
                  <a:lnTo>
                    <a:pt x="341" y="1282"/>
                  </a:lnTo>
                  <a:lnTo>
                    <a:pt x="344" y="1282"/>
                  </a:lnTo>
                  <a:lnTo>
                    <a:pt x="362" y="1273"/>
                  </a:lnTo>
                  <a:lnTo>
                    <a:pt x="363" y="1270"/>
                  </a:lnTo>
                  <a:lnTo>
                    <a:pt x="365" y="1270"/>
                  </a:lnTo>
                  <a:lnTo>
                    <a:pt x="367" y="1266"/>
                  </a:lnTo>
                  <a:lnTo>
                    <a:pt x="369" y="1264"/>
                  </a:lnTo>
                  <a:lnTo>
                    <a:pt x="370" y="1261"/>
                  </a:lnTo>
                  <a:lnTo>
                    <a:pt x="372" y="1257"/>
                  </a:lnTo>
                  <a:lnTo>
                    <a:pt x="374" y="1252"/>
                  </a:lnTo>
                  <a:lnTo>
                    <a:pt x="375" y="1246"/>
                  </a:lnTo>
                  <a:lnTo>
                    <a:pt x="375" y="1239"/>
                  </a:lnTo>
                  <a:lnTo>
                    <a:pt x="377" y="1232"/>
                  </a:lnTo>
                  <a:lnTo>
                    <a:pt x="377" y="1155"/>
                  </a:lnTo>
                  <a:lnTo>
                    <a:pt x="375" y="1148"/>
                  </a:lnTo>
                  <a:lnTo>
                    <a:pt x="375" y="1135"/>
                  </a:lnTo>
                  <a:lnTo>
                    <a:pt x="377" y="1128"/>
                  </a:lnTo>
                  <a:lnTo>
                    <a:pt x="377" y="1117"/>
                  </a:lnTo>
                  <a:lnTo>
                    <a:pt x="379" y="1112"/>
                  </a:lnTo>
                  <a:lnTo>
                    <a:pt x="379" y="1105"/>
                  </a:lnTo>
                  <a:lnTo>
                    <a:pt x="381" y="1099"/>
                  </a:lnTo>
                  <a:lnTo>
                    <a:pt x="382" y="1098"/>
                  </a:lnTo>
                  <a:lnTo>
                    <a:pt x="386" y="1087"/>
                  </a:lnTo>
                  <a:lnTo>
                    <a:pt x="386" y="1083"/>
                  </a:lnTo>
                  <a:lnTo>
                    <a:pt x="389" y="1081"/>
                  </a:lnTo>
                  <a:lnTo>
                    <a:pt x="389" y="1080"/>
                  </a:lnTo>
                  <a:lnTo>
                    <a:pt x="389" y="1081"/>
                  </a:lnTo>
                  <a:lnTo>
                    <a:pt x="393" y="1076"/>
                  </a:lnTo>
                  <a:lnTo>
                    <a:pt x="395" y="1074"/>
                  </a:lnTo>
                  <a:lnTo>
                    <a:pt x="400" y="1071"/>
                  </a:lnTo>
                  <a:lnTo>
                    <a:pt x="401" y="1067"/>
                  </a:lnTo>
                  <a:lnTo>
                    <a:pt x="405" y="1067"/>
                  </a:lnTo>
                  <a:lnTo>
                    <a:pt x="410" y="1064"/>
                  </a:lnTo>
                  <a:lnTo>
                    <a:pt x="414" y="1060"/>
                  </a:lnTo>
                  <a:lnTo>
                    <a:pt x="422" y="1060"/>
                  </a:lnTo>
                  <a:lnTo>
                    <a:pt x="427" y="1058"/>
                  </a:lnTo>
                  <a:lnTo>
                    <a:pt x="436" y="1055"/>
                  </a:lnTo>
                  <a:lnTo>
                    <a:pt x="441" y="1055"/>
                  </a:lnTo>
                  <a:lnTo>
                    <a:pt x="446" y="1053"/>
                  </a:lnTo>
                  <a:lnTo>
                    <a:pt x="452" y="1053"/>
                  </a:lnTo>
                  <a:lnTo>
                    <a:pt x="457" y="1051"/>
                  </a:lnTo>
                  <a:lnTo>
                    <a:pt x="462" y="1051"/>
                  </a:lnTo>
                  <a:lnTo>
                    <a:pt x="467" y="1049"/>
                  </a:lnTo>
                  <a:lnTo>
                    <a:pt x="472" y="1049"/>
                  </a:lnTo>
                  <a:lnTo>
                    <a:pt x="478" y="1047"/>
                  </a:lnTo>
                  <a:lnTo>
                    <a:pt x="483" y="1047"/>
                  </a:lnTo>
                  <a:lnTo>
                    <a:pt x="498" y="1042"/>
                  </a:lnTo>
                  <a:lnTo>
                    <a:pt x="502" y="1042"/>
                  </a:lnTo>
                  <a:lnTo>
                    <a:pt x="509" y="1039"/>
                  </a:lnTo>
                  <a:lnTo>
                    <a:pt x="512" y="1035"/>
                  </a:lnTo>
                  <a:lnTo>
                    <a:pt x="517" y="1035"/>
                  </a:lnTo>
                  <a:lnTo>
                    <a:pt x="524" y="1028"/>
                  </a:lnTo>
                  <a:lnTo>
                    <a:pt x="528" y="1026"/>
                  </a:lnTo>
                  <a:lnTo>
                    <a:pt x="533" y="1022"/>
                  </a:lnTo>
                  <a:lnTo>
                    <a:pt x="533" y="1021"/>
                  </a:lnTo>
                  <a:lnTo>
                    <a:pt x="535" y="1019"/>
                  </a:lnTo>
                  <a:lnTo>
                    <a:pt x="537" y="1013"/>
                  </a:lnTo>
                  <a:lnTo>
                    <a:pt x="537" y="1010"/>
                  </a:lnTo>
                  <a:lnTo>
                    <a:pt x="538" y="1004"/>
                  </a:lnTo>
                  <a:lnTo>
                    <a:pt x="538" y="999"/>
                  </a:lnTo>
                  <a:lnTo>
                    <a:pt x="540" y="996"/>
                  </a:lnTo>
                  <a:lnTo>
                    <a:pt x="540" y="981"/>
                  </a:lnTo>
                  <a:lnTo>
                    <a:pt x="538" y="976"/>
                  </a:lnTo>
                  <a:lnTo>
                    <a:pt x="538" y="967"/>
                  </a:lnTo>
                  <a:lnTo>
                    <a:pt x="537" y="960"/>
                  </a:lnTo>
                  <a:lnTo>
                    <a:pt x="537" y="953"/>
                  </a:lnTo>
                  <a:lnTo>
                    <a:pt x="533" y="942"/>
                  </a:lnTo>
                  <a:lnTo>
                    <a:pt x="533" y="935"/>
                  </a:lnTo>
                  <a:lnTo>
                    <a:pt x="531" y="929"/>
                  </a:lnTo>
                  <a:lnTo>
                    <a:pt x="530" y="922"/>
                  </a:lnTo>
                  <a:lnTo>
                    <a:pt x="528" y="917"/>
                  </a:lnTo>
                  <a:lnTo>
                    <a:pt x="528" y="913"/>
                  </a:lnTo>
                  <a:lnTo>
                    <a:pt x="526" y="904"/>
                  </a:lnTo>
                  <a:lnTo>
                    <a:pt x="524" y="899"/>
                  </a:lnTo>
                  <a:lnTo>
                    <a:pt x="524" y="893"/>
                  </a:lnTo>
                  <a:lnTo>
                    <a:pt x="523" y="886"/>
                  </a:lnTo>
                  <a:lnTo>
                    <a:pt x="523" y="872"/>
                  </a:lnTo>
                  <a:lnTo>
                    <a:pt x="521" y="867"/>
                  </a:lnTo>
                  <a:lnTo>
                    <a:pt x="521" y="850"/>
                  </a:lnTo>
                  <a:lnTo>
                    <a:pt x="523" y="845"/>
                  </a:lnTo>
                  <a:lnTo>
                    <a:pt x="523" y="838"/>
                  </a:lnTo>
                  <a:lnTo>
                    <a:pt x="524" y="833"/>
                  </a:lnTo>
                  <a:lnTo>
                    <a:pt x="524" y="824"/>
                  </a:lnTo>
                  <a:lnTo>
                    <a:pt x="530" y="806"/>
                  </a:lnTo>
                  <a:lnTo>
                    <a:pt x="533" y="800"/>
                  </a:lnTo>
                  <a:lnTo>
                    <a:pt x="535" y="791"/>
                  </a:lnTo>
                  <a:lnTo>
                    <a:pt x="538" y="784"/>
                  </a:lnTo>
                  <a:lnTo>
                    <a:pt x="540" y="777"/>
                  </a:lnTo>
                  <a:lnTo>
                    <a:pt x="566" y="722"/>
                  </a:lnTo>
                  <a:lnTo>
                    <a:pt x="571" y="714"/>
                  </a:lnTo>
                  <a:lnTo>
                    <a:pt x="575" y="707"/>
                  </a:lnTo>
                  <a:lnTo>
                    <a:pt x="578" y="702"/>
                  </a:lnTo>
                  <a:lnTo>
                    <a:pt x="585" y="688"/>
                  </a:lnTo>
                  <a:lnTo>
                    <a:pt x="588" y="682"/>
                  </a:lnTo>
                  <a:lnTo>
                    <a:pt x="592" y="675"/>
                  </a:lnTo>
                  <a:lnTo>
                    <a:pt x="597" y="670"/>
                  </a:lnTo>
                  <a:lnTo>
                    <a:pt x="599" y="662"/>
                  </a:lnTo>
                  <a:lnTo>
                    <a:pt x="602" y="657"/>
                  </a:lnTo>
                  <a:lnTo>
                    <a:pt x="604" y="652"/>
                  </a:lnTo>
                  <a:lnTo>
                    <a:pt x="608" y="645"/>
                  </a:lnTo>
                  <a:lnTo>
                    <a:pt x="611" y="634"/>
                  </a:lnTo>
                  <a:lnTo>
                    <a:pt x="613" y="630"/>
                  </a:lnTo>
                  <a:lnTo>
                    <a:pt x="614" y="623"/>
                  </a:lnTo>
                  <a:lnTo>
                    <a:pt x="614" y="596"/>
                  </a:lnTo>
                  <a:lnTo>
                    <a:pt x="613" y="593"/>
                  </a:lnTo>
                  <a:lnTo>
                    <a:pt x="613" y="584"/>
                  </a:lnTo>
                  <a:lnTo>
                    <a:pt x="611" y="582"/>
                  </a:lnTo>
                  <a:lnTo>
                    <a:pt x="611" y="578"/>
                  </a:lnTo>
                  <a:lnTo>
                    <a:pt x="609" y="577"/>
                  </a:lnTo>
                  <a:lnTo>
                    <a:pt x="609" y="573"/>
                  </a:lnTo>
                  <a:lnTo>
                    <a:pt x="608" y="571"/>
                  </a:lnTo>
                  <a:lnTo>
                    <a:pt x="608" y="568"/>
                  </a:lnTo>
                  <a:lnTo>
                    <a:pt x="604" y="564"/>
                  </a:lnTo>
                  <a:lnTo>
                    <a:pt x="604" y="560"/>
                  </a:lnTo>
                  <a:lnTo>
                    <a:pt x="601" y="557"/>
                  </a:lnTo>
                  <a:lnTo>
                    <a:pt x="601" y="555"/>
                  </a:lnTo>
                  <a:lnTo>
                    <a:pt x="597" y="553"/>
                  </a:lnTo>
                  <a:lnTo>
                    <a:pt x="595" y="550"/>
                  </a:lnTo>
                  <a:lnTo>
                    <a:pt x="595" y="548"/>
                  </a:lnTo>
                  <a:lnTo>
                    <a:pt x="592" y="543"/>
                  </a:lnTo>
                  <a:lnTo>
                    <a:pt x="592" y="539"/>
                  </a:lnTo>
                  <a:lnTo>
                    <a:pt x="588" y="534"/>
                  </a:lnTo>
                  <a:lnTo>
                    <a:pt x="588" y="530"/>
                  </a:lnTo>
                  <a:lnTo>
                    <a:pt x="587" y="526"/>
                  </a:lnTo>
                  <a:lnTo>
                    <a:pt x="587" y="523"/>
                  </a:lnTo>
                  <a:lnTo>
                    <a:pt x="585" y="517"/>
                  </a:lnTo>
                  <a:lnTo>
                    <a:pt x="585" y="508"/>
                  </a:lnTo>
                  <a:lnTo>
                    <a:pt x="583" y="503"/>
                  </a:lnTo>
                  <a:lnTo>
                    <a:pt x="583" y="482"/>
                  </a:lnTo>
                  <a:lnTo>
                    <a:pt x="582" y="476"/>
                  </a:lnTo>
                  <a:lnTo>
                    <a:pt x="582" y="371"/>
                  </a:lnTo>
                  <a:lnTo>
                    <a:pt x="580" y="365"/>
                  </a:lnTo>
                  <a:lnTo>
                    <a:pt x="580" y="358"/>
                  </a:lnTo>
                  <a:lnTo>
                    <a:pt x="578" y="351"/>
                  </a:lnTo>
                  <a:lnTo>
                    <a:pt x="576" y="349"/>
                  </a:lnTo>
                  <a:lnTo>
                    <a:pt x="576" y="346"/>
                  </a:lnTo>
                  <a:lnTo>
                    <a:pt x="575" y="338"/>
                  </a:lnTo>
                  <a:lnTo>
                    <a:pt x="549" y="288"/>
                  </a:lnTo>
                  <a:lnTo>
                    <a:pt x="547" y="286"/>
                  </a:lnTo>
                  <a:lnTo>
                    <a:pt x="542" y="276"/>
                  </a:lnTo>
                  <a:lnTo>
                    <a:pt x="540" y="274"/>
                  </a:lnTo>
                  <a:lnTo>
                    <a:pt x="535" y="263"/>
                  </a:lnTo>
                  <a:lnTo>
                    <a:pt x="533" y="261"/>
                  </a:lnTo>
                  <a:lnTo>
                    <a:pt x="533" y="256"/>
                  </a:lnTo>
                  <a:lnTo>
                    <a:pt x="530" y="251"/>
                  </a:lnTo>
                  <a:lnTo>
                    <a:pt x="530" y="247"/>
                  </a:lnTo>
                  <a:lnTo>
                    <a:pt x="528" y="242"/>
                  </a:lnTo>
                  <a:lnTo>
                    <a:pt x="528" y="238"/>
                  </a:lnTo>
                  <a:lnTo>
                    <a:pt x="526" y="235"/>
                  </a:lnTo>
                  <a:lnTo>
                    <a:pt x="526" y="229"/>
                  </a:lnTo>
                  <a:lnTo>
                    <a:pt x="524" y="226"/>
                  </a:lnTo>
                  <a:lnTo>
                    <a:pt x="524" y="213"/>
                  </a:lnTo>
                  <a:lnTo>
                    <a:pt x="523" y="209"/>
                  </a:lnTo>
                  <a:lnTo>
                    <a:pt x="523" y="172"/>
                  </a:lnTo>
                  <a:lnTo>
                    <a:pt x="521" y="168"/>
                  </a:lnTo>
                  <a:lnTo>
                    <a:pt x="521" y="154"/>
                  </a:lnTo>
                  <a:lnTo>
                    <a:pt x="519" y="150"/>
                  </a:lnTo>
                  <a:lnTo>
                    <a:pt x="519" y="147"/>
                  </a:lnTo>
                  <a:lnTo>
                    <a:pt x="517" y="143"/>
                  </a:lnTo>
                  <a:lnTo>
                    <a:pt x="517" y="140"/>
                  </a:lnTo>
                  <a:lnTo>
                    <a:pt x="514" y="134"/>
                  </a:lnTo>
                  <a:lnTo>
                    <a:pt x="514" y="131"/>
                  </a:lnTo>
                  <a:lnTo>
                    <a:pt x="512" y="125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05" y="118"/>
                  </a:lnTo>
                  <a:lnTo>
                    <a:pt x="504" y="115"/>
                  </a:lnTo>
                  <a:lnTo>
                    <a:pt x="498" y="109"/>
                  </a:lnTo>
                  <a:lnTo>
                    <a:pt x="497" y="104"/>
                  </a:lnTo>
                  <a:lnTo>
                    <a:pt x="493" y="102"/>
                  </a:lnTo>
                  <a:lnTo>
                    <a:pt x="478" y="86"/>
                  </a:lnTo>
                  <a:lnTo>
                    <a:pt x="474" y="84"/>
                  </a:lnTo>
                  <a:lnTo>
                    <a:pt x="471" y="81"/>
                  </a:lnTo>
                  <a:lnTo>
                    <a:pt x="467" y="79"/>
                  </a:lnTo>
                  <a:lnTo>
                    <a:pt x="464" y="75"/>
                  </a:lnTo>
                  <a:lnTo>
                    <a:pt x="460" y="73"/>
                  </a:lnTo>
                  <a:lnTo>
                    <a:pt x="457" y="70"/>
                  </a:lnTo>
                  <a:lnTo>
                    <a:pt x="453" y="68"/>
                  </a:lnTo>
                  <a:lnTo>
                    <a:pt x="450" y="64"/>
                  </a:lnTo>
                  <a:lnTo>
                    <a:pt x="443" y="61"/>
                  </a:lnTo>
                  <a:lnTo>
                    <a:pt x="436" y="54"/>
                  </a:lnTo>
                  <a:lnTo>
                    <a:pt x="431" y="52"/>
                  </a:lnTo>
                  <a:lnTo>
                    <a:pt x="427" y="52"/>
                  </a:lnTo>
                  <a:lnTo>
                    <a:pt x="420" y="45"/>
                  </a:lnTo>
                  <a:lnTo>
                    <a:pt x="415" y="43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395" y="34"/>
                  </a:lnTo>
                  <a:lnTo>
                    <a:pt x="391" y="32"/>
                  </a:lnTo>
                  <a:lnTo>
                    <a:pt x="386" y="30"/>
                  </a:lnTo>
                  <a:lnTo>
                    <a:pt x="381" y="27"/>
                  </a:lnTo>
                  <a:lnTo>
                    <a:pt x="375" y="25"/>
                  </a:lnTo>
                  <a:lnTo>
                    <a:pt x="372" y="23"/>
                  </a:lnTo>
                  <a:lnTo>
                    <a:pt x="308" y="2"/>
                  </a:lnTo>
                  <a:lnTo>
                    <a:pt x="299" y="0"/>
                  </a:lnTo>
                  <a:lnTo>
                    <a:pt x="299" y="14"/>
                  </a:lnTo>
                  <a:lnTo>
                    <a:pt x="304" y="16"/>
                  </a:lnTo>
                  <a:lnTo>
                    <a:pt x="365" y="38"/>
                  </a:lnTo>
                  <a:lnTo>
                    <a:pt x="369" y="39"/>
                  </a:lnTo>
                  <a:lnTo>
                    <a:pt x="374" y="41"/>
                  </a:lnTo>
                  <a:lnTo>
                    <a:pt x="379" y="45"/>
                  </a:lnTo>
                  <a:lnTo>
                    <a:pt x="384" y="46"/>
                  </a:lnTo>
                  <a:lnTo>
                    <a:pt x="388" y="48"/>
                  </a:lnTo>
                  <a:lnTo>
                    <a:pt x="400" y="52"/>
                  </a:lnTo>
                  <a:lnTo>
                    <a:pt x="398" y="52"/>
                  </a:lnTo>
                  <a:lnTo>
                    <a:pt x="408" y="57"/>
                  </a:lnTo>
                  <a:lnTo>
                    <a:pt x="414" y="59"/>
                  </a:lnTo>
                  <a:lnTo>
                    <a:pt x="417" y="59"/>
                  </a:lnTo>
                  <a:lnTo>
                    <a:pt x="424" y="66"/>
                  </a:lnTo>
                  <a:lnTo>
                    <a:pt x="429" y="68"/>
                  </a:lnTo>
                  <a:lnTo>
                    <a:pt x="433" y="68"/>
                  </a:lnTo>
                  <a:lnTo>
                    <a:pt x="436" y="72"/>
                  </a:lnTo>
                  <a:lnTo>
                    <a:pt x="443" y="75"/>
                  </a:lnTo>
                  <a:lnTo>
                    <a:pt x="446" y="79"/>
                  </a:lnTo>
                  <a:lnTo>
                    <a:pt x="450" y="81"/>
                  </a:lnTo>
                  <a:lnTo>
                    <a:pt x="453" y="84"/>
                  </a:lnTo>
                  <a:lnTo>
                    <a:pt x="457" y="86"/>
                  </a:lnTo>
                  <a:lnTo>
                    <a:pt x="460" y="89"/>
                  </a:lnTo>
                  <a:lnTo>
                    <a:pt x="464" y="91"/>
                  </a:lnTo>
                  <a:lnTo>
                    <a:pt x="467" y="95"/>
                  </a:lnTo>
                  <a:lnTo>
                    <a:pt x="471" y="97"/>
                  </a:lnTo>
                  <a:lnTo>
                    <a:pt x="472" y="98"/>
                  </a:lnTo>
                  <a:lnTo>
                    <a:pt x="474" y="104"/>
                  </a:lnTo>
                  <a:lnTo>
                    <a:pt x="479" y="106"/>
                  </a:lnTo>
                  <a:lnTo>
                    <a:pt x="481" y="107"/>
                  </a:lnTo>
                  <a:lnTo>
                    <a:pt x="483" y="113"/>
                  </a:lnTo>
                  <a:lnTo>
                    <a:pt x="486" y="115"/>
                  </a:lnTo>
                  <a:lnTo>
                    <a:pt x="493" y="122"/>
                  </a:lnTo>
                  <a:lnTo>
                    <a:pt x="495" y="125"/>
                  </a:lnTo>
                  <a:lnTo>
                    <a:pt x="498" y="129"/>
                  </a:lnTo>
                  <a:lnTo>
                    <a:pt x="498" y="132"/>
                  </a:lnTo>
                  <a:lnTo>
                    <a:pt x="500" y="132"/>
                  </a:lnTo>
                  <a:lnTo>
                    <a:pt x="498" y="132"/>
                  </a:lnTo>
                  <a:lnTo>
                    <a:pt x="500" y="134"/>
                  </a:lnTo>
                  <a:lnTo>
                    <a:pt x="500" y="140"/>
                  </a:lnTo>
                  <a:lnTo>
                    <a:pt x="504" y="141"/>
                  </a:lnTo>
                  <a:lnTo>
                    <a:pt x="504" y="147"/>
                  </a:lnTo>
                  <a:lnTo>
                    <a:pt x="505" y="150"/>
                  </a:lnTo>
                  <a:lnTo>
                    <a:pt x="505" y="154"/>
                  </a:lnTo>
                  <a:lnTo>
                    <a:pt x="507" y="158"/>
                  </a:lnTo>
                  <a:lnTo>
                    <a:pt x="507" y="172"/>
                  </a:lnTo>
                  <a:lnTo>
                    <a:pt x="509" y="175"/>
                  </a:lnTo>
                  <a:lnTo>
                    <a:pt x="509" y="213"/>
                  </a:lnTo>
                  <a:lnTo>
                    <a:pt x="511" y="217"/>
                  </a:lnTo>
                  <a:lnTo>
                    <a:pt x="511" y="229"/>
                  </a:lnTo>
                  <a:lnTo>
                    <a:pt x="512" y="233"/>
                  </a:lnTo>
                  <a:lnTo>
                    <a:pt x="512" y="238"/>
                  </a:lnTo>
                  <a:lnTo>
                    <a:pt x="514" y="242"/>
                  </a:lnTo>
                  <a:lnTo>
                    <a:pt x="514" y="245"/>
                  </a:lnTo>
                  <a:lnTo>
                    <a:pt x="516" y="251"/>
                  </a:lnTo>
                  <a:lnTo>
                    <a:pt x="516" y="249"/>
                  </a:lnTo>
                  <a:lnTo>
                    <a:pt x="516" y="256"/>
                  </a:lnTo>
                  <a:lnTo>
                    <a:pt x="519" y="258"/>
                  </a:lnTo>
                  <a:lnTo>
                    <a:pt x="519" y="263"/>
                  </a:lnTo>
                  <a:lnTo>
                    <a:pt x="523" y="269"/>
                  </a:lnTo>
                  <a:lnTo>
                    <a:pt x="524" y="270"/>
                  </a:lnTo>
                  <a:lnTo>
                    <a:pt x="530" y="281"/>
                  </a:lnTo>
                  <a:lnTo>
                    <a:pt x="531" y="283"/>
                  </a:lnTo>
                  <a:lnTo>
                    <a:pt x="537" y="294"/>
                  </a:lnTo>
                  <a:lnTo>
                    <a:pt x="538" y="295"/>
                  </a:lnTo>
                  <a:lnTo>
                    <a:pt x="561" y="346"/>
                  </a:lnTo>
                  <a:lnTo>
                    <a:pt x="563" y="349"/>
                  </a:lnTo>
                  <a:lnTo>
                    <a:pt x="563" y="353"/>
                  </a:lnTo>
                  <a:lnTo>
                    <a:pt x="564" y="358"/>
                  </a:lnTo>
                  <a:lnTo>
                    <a:pt x="566" y="362"/>
                  </a:lnTo>
                  <a:lnTo>
                    <a:pt x="566" y="360"/>
                  </a:lnTo>
                  <a:lnTo>
                    <a:pt x="566" y="369"/>
                  </a:lnTo>
                  <a:lnTo>
                    <a:pt x="568" y="374"/>
                  </a:lnTo>
                  <a:lnTo>
                    <a:pt x="568" y="480"/>
                  </a:lnTo>
                  <a:lnTo>
                    <a:pt x="569" y="485"/>
                  </a:lnTo>
                  <a:lnTo>
                    <a:pt x="569" y="507"/>
                  </a:lnTo>
                  <a:lnTo>
                    <a:pt x="571" y="512"/>
                  </a:lnTo>
                  <a:lnTo>
                    <a:pt x="571" y="521"/>
                  </a:lnTo>
                  <a:lnTo>
                    <a:pt x="573" y="526"/>
                  </a:lnTo>
                  <a:lnTo>
                    <a:pt x="573" y="525"/>
                  </a:lnTo>
                  <a:lnTo>
                    <a:pt x="573" y="530"/>
                  </a:lnTo>
                  <a:lnTo>
                    <a:pt x="575" y="534"/>
                  </a:lnTo>
                  <a:lnTo>
                    <a:pt x="575" y="539"/>
                  </a:lnTo>
                  <a:lnTo>
                    <a:pt x="578" y="541"/>
                  </a:lnTo>
                  <a:lnTo>
                    <a:pt x="578" y="548"/>
                  </a:lnTo>
                  <a:lnTo>
                    <a:pt x="582" y="550"/>
                  </a:lnTo>
                  <a:lnTo>
                    <a:pt x="582" y="555"/>
                  </a:lnTo>
                  <a:lnTo>
                    <a:pt x="585" y="557"/>
                  </a:lnTo>
                  <a:lnTo>
                    <a:pt x="587" y="560"/>
                  </a:lnTo>
                  <a:lnTo>
                    <a:pt x="587" y="564"/>
                  </a:lnTo>
                  <a:lnTo>
                    <a:pt x="590" y="568"/>
                  </a:lnTo>
                  <a:lnTo>
                    <a:pt x="590" y="571"/>
                  </a:lnTo>
                  <a:lnTo>
                    <a:pt x="594" y="575"/>
                  </a:lnTo>
                  <a:lnTo>
                    <a:pt x="594" y="578"/>
                  </a:lnTo>
                  <a:lnTo>
                    <a:pt x="595" y="580"/>
                  </a:lnTo>
                  <a:lnTo>
                    <a:pt x="595" y="584"/>
                  </a:lnTo>
                  <a:lnTo>
                    <a:pt x="597" y="585"/>
                  </a:lnTo>
                  <a:lnTo>
                    <a:pt x="597" y="589"/>
                  </a:lnTo>
                  <a:lnTo>
                    <a:pt x="599" y="591"/>
                  </a:lnTo>
                  <a:lnTo>
                    <a:pt x="599" y="596"/>
                  </a:lnTo>
                  <a:lnTo>
                    <a:pt x="601" y="600"/>
                  </a:lnTo>
                  <a:lnTo>
                    <a:pt x="601" y="621"/>
                  </a:lnTo>
                  <a:lnTo>
                    <a:pt x="601" y="620"/>
                  </a:lnTo>
                  <a:lnTo>
                    <a:pt x="599" y="623"/>
                  </a:lnTo>
                  <a:lnTo>
                    <a:pt x="597" y="627"/>
                  </a:lnTo>
                  <a:lnTo>
                    <a:pt x="594" y="637"/>
                  </a:lnTo>
                  <a:lnTo>
                    <a:pt x="590" y="645"/>
                  </a:lnTo>
                  <a:lnTo>
                    <a:pt x="588" y="650"/>
                  </a:lnTo>
                  <a:lnTo>
                    <a:pt x="585" y="655"/>
                  </a:lnTo>
                  <a:lnTo>
                    <a:pt x="583" y="662"/>
                  </a:lnTo>
                  <a:lnTo>
                    <a:pt x="582" y="668"/>
                  </a:lnTo>
                  <a:lnTo>
                    <a:pt x="578" y="675"/>
                  </a:lnTo>
                  <a:lnTo>
                    <a:pt x="575" y="680"/>
                  </a:lnTo>
                  <a:lnTo>
                    <a:pt x="568" y="695"/>
                  </a:lnTo>
                  <a:lnTo>
                    <a:pt x="564" y="700"/>
                  </a:lnTo>
                  <a:lnTo>
                    <a:pt x="561" y="707"/>
                  </a:lnTo>
                  <a:lnTo>
                    <a:pt x="556" y="714"/>
                  </a:lnTo>
                  <a:lnTo>
                    <a:pt x="526" y="773"/>
                  </a:lnTo>
                  <a:lnTo>
                    <a:pt x="524" y="781"/>
                  </a:lnTo>
                  <a:lnTo>
                    <a:pt x="521" y="788"/>
                  </a:lnTo>
                  <a:lnTo>
                    <a:pt x="519" y="793"/>
                  </a:lnTo>
                  <a:lnTo>
                    <a:pt x="516" y="799"/>
                  </a:lnTo>
                  <a:lnTo>
                    <a:pt x="511" y="824"/>
                  </a:lnTo>
                  <a:lnTo>
                    <a:pt x="511" y="831"/>
                  </a:lnTo>
                  <a:lnTo>
                    <a:pt x="511" y="829"/>
                  </a:lnTo>
                  <a:lnTo>
                    <a:pt x="509" y="834"/>
                  </a:lnTo>
                  <a:lnTo>
                    <a:pt x="509" y="842"/>
                  </a:lnTo>
                  <a:lnTo>
                    <a:pt x="507" y="847"/>
                  </a:lnTo>
                  <a:lnTo>
                    <a:pt x="507" y="870"/>
                  </a:lnTo>
                  <a:lnTo>
                    <a:pt x="509" y="876"/>
                  </a:lnTo>
                  <a:lnTo>
                    <a:pt x="509" y="886"/>
                  </a:lnTo>
                  <a:lnTo>
                    <a:pt x="511" y="893"/>
                  </a:lnTo>
                  <a:lnTo>
                    <a:pt x="511" y="902"/>
                  </a:lnTo>
                  <a:lnTo>
                    <a:pt x="512" y="908"/>
                  </a:lnTo>
                  <a:lnTo>
                    <a:pt x="514" y="913"/>
                  </a:lnTo>
                  <a:lnTo>
                    <a:pt x="514" y="920"/>
                  </a:lnTo>
                  <a:lnTo>
                    <a:pt x="516" y="926"/>
                  </a:lnTo>
                  <a:lnTo>
                    <a:pt x="517" y="933"/>
                  </a:lnTo>
                  <a:lnTo>
                    <a:pt x="519" y="938"/>
                  </a:lnTo>
                  <a:lnTo>
                    <a:pt x="519" y="945"/>
                  </a:lnTo>
                  <a:lnTo>
                    <a:pt x="523" y="956"/>
                  </a:lnTo>
                  <a:lnTo>
                    <a:pt x="523" y="960"/>
                  </a:lnTo>
                  <a:lnTo>
                    <a:pt x="524" y="967"/>
                  </a:lnTo>
                  <a:lnTo>
                    <a:pt x="524" y="979"/>
                  </a:lnTo>
                  <a:lnTo>
                    <a:pt x="526" y="985"/>
                  </a:lnTo>
                  <a:lnTo>
                    <a:pt x="526" y="992"/>
                  </a:lnTo>
                  <a:lnTo>
                    <a:pt x="524" y="996"/>
                  </a:lnTo>
                  <a:lnTo>
                    <a:pt x="524" y="1001"/>
                  </a:lnTo>
                  <a:lnTo>
                    <a:pt x="523" y="1006"/>
                  </a:lnTo>
                  <a:lnTo>
                    <a:pt x="523" y="1010"/>
                  </a:lnTo>
                  <a:lnTo>
                    <a:pt x="521" y="1015"/>
                  </a:lnTo>
                  <a:lnTo>
                    <a:pt x="521" y="1013"/>
                  </a:lnTo>
                  <a:lnTo>
                    <a:pt x="523" y="1012"/>
                  </a:lnTo>
                  <a:lnTo>
                    <a:pt x="521" y="1015"/>
                  </a:lnTo>
                  <a:lnTo>
                    <a:pt x="517" y="1017"/>
                  </a:lnTo>
                  <a:lnTo>
                    <a:pt x="514" y="1021"/>
                  </a:lnTo>
                  <a:lnTo>
                    <a:pt x="511" y="1021"/>
                  </a:lnTo>
                  <a:lnTo>
                    <a:pt x="505" y="1024"/>
                  </a:lnTo>
                  <a:lnTo>
                    <a:pt x="502" y="1028"/>
                  </a:lnTo>
                  <a:lnTo>
                    <a:pt x="495" y="1028"/>
                  </a:lnTo>
                  <a:lnTo>
                    <a:pt x="479" y="1033"/>
                  </a:lnTo>
                  <a:lnTo>
                    <a:pt x="474" y="1033"/>
                  </a:lnTo>
                  <a:lnTo>
                    <a:pt x="469" y="1035"/>
                  </a:lnTo>
                  <a:lnTo>
                    <a:pt x="464" y="1035"/>
                  </a:lnTo>
                  <a:lnTo>
                    <a:pt x="459" y="1037"/>
                  </a:lnTo>
                  <a:lnTo>
                    <a:pt x="453" y="1037"/>
                  </a:lnTo>
                  <a:lnTo>
                    <a:pt x="448" y="1039"/>
                  </a:lnTo>
                  <a:lnTo>
                    <a:pt x="443" y="1039"/>
                  </a:lnTo>
                  <a:lnTo>
                    <a:pt x="438" y="1040"/>
                  </a:lnTo>
                  <a:lnTo>
                    <a:pt x="433" y="1040"/>
                  </a:lnTo>
                  <a:lnTo>
                    <a:pt x="420" y="1044"/>
                  </a:lnTo>
                  <a:lnTo>
                    <a:pt x="419" y="1046"/>
                  </a:lnTo>
                  <a:lnTo>
                    <a:pt x="414" y="1046"/>
                  </a:lnTo>
                  <a:lnTo>
                    <a:pt x="407" y="1049"/>
                  </a:lnTo>
                  <a:lnTo>
                    <a:pt x="403" y="1053"/>
                  </a:lnTo>
                  <a:lnTo>
                    <a:pt x="398" y="1053"/>
                  </a:lnTo>
                  <a:lnTo>
                    <a:pt x="395" y="1056"/>
                  </a:lnTo>
                  <a:lnTo>
                    <a:pt x="389" y="1060"/>
                  </a:lnTo>
                  <a:lnTo>
                    <a:pt x="384" y="1064"/>
                  </a:lnTo>
                  <a:lnTo>
                    <a:pt x="382" y="1069"/>
                  </a:lnTo>
                  <a:lnTo>
                    <a:pt x="379" y="1071"/>
                  </a:lnTo>
                  <a:lnTo>
                    <a:pt x="379" y="1073"/>
                  </a:lnTo>
                  <a:lnTo>
                    <a:pt x="379" y="1071"/>
                  </a:lnTo>
                  <a:lnTo>
                    <a:pt x="375" y="1076"/>
                  </a:lnTo>
                  <a:lnTo>
                    <a:pt x="372" y="1080"/>
                  </a:lnTo>
                  <a:lnTo>
                    <a:pt x="369" y="1090"/>
                  </a:lnTo>
                  <a:lnTo>
                    <a:pt x="367" y="1096"/>
                  </a:lnTo>
                  <a:lnTo>
                    <a:pt x="365" y="1105"/>
                  </a:lnTo>
                  <a:lnTo>
                    <a:pt x="365" y="1108"/>
                  </a:lnTo>
                  <a:lnTo>
                    <a:pt x="363" y="1114"/>
                  </a:lnTo>
                  <a:lnTo>
                    <a:pt x="363" y="1128"/>
                  </a:lnTo>
                  <a:lnTo>
                    <a:pt x="362" y="1135"/>
                  </a:lnTo>
                  <a:lnTo>
                    <a:pt x="362" y="1148"/>
                  </a:lnTo>
                  <a:lnTo>
                    <a:pt x="363" y="1155"/>
                  </a:lnTo>
                  <a:lnTo>
                    <a:pt x="363" y="1232"/>
                  </a:lnTo>
                  <a:lnTo>
                    <a:pt x="362" y="1239"/>
                  </a:lnTo>
                  <a:lnTo>
                    <a:pt x="362" y="1243"/>
                  </a:lnTo>
                  <a:lnTo>
                    <a:pt x="360" y="1244"/>
                  </a:lnTo>
                  <a:lnTo>
                    <a:pt x="358" y="1250"/>
                  </a:lnTo>
                  <a:lnTo>
                    <a:pt x="356" y="1253"/>
                  </a:lnTo>
                  <a:lnTo>
                    <a:pt x="355" y="1261"/>
                  </a:lnTo>
                  <a:lnTo>
                    <a:pt x="356" y="1259"/>
                  </a:lnTo>
                  <a:lnTo>
                    <a:pt x="356" y="1257"/>
                  </a:lnTo>
                  <a:lnTo>
                    <a:pt x="358" y="1255"/>
                  </a:lnTo>
                  <a:lnTo>
                    <a:pt x="353" y="1259"/>
                  </a:lnTo>
                  <a:lnTo>
                    <a:pt x="351" y="1262"/>
                  </a:lnTo>
                  <a:lnTo>
                    <a:pt x="341" y="1268"/>
                  </a:lnTo>
                  <a:lnTo>
                    <a:pt x="337" y="1268"/>
                  </a:lnTo>
                  <a:lnTo>
                    <a:pt x="330" y="1271"/>
                  </a:lnTo>
                  <a:lnTo>
                    <a:pt x="322" y="1271"/>
                  </a:lnTo>
                  <a:lnTo>
                    <a:pt x="318" y="1273"/>
                  </a:lnTo>
                  <a:lnTo>
                    <a:pt x="306" y="1273"/>
                  </a:lnTo>
                  <a:lnTo>
                    <a:pt x="301" y="1275"/>
                  </a:lnTo>
                  <a:lnTo>
                    <a:pt x="277" y="1275"/>
                  </a:lnTo>
                  <a:lnTo>
                    <a:pt x="272" y="1277"/>
                  </a:lnTo>
                  <a:lnTo>
                    <a:pt x="265" y="1277"/>
                  </a:lnTo>
                  <a:lnTo>
                    <a:pt x="261" y="1278"/>
                  </a:lnTo>
                  <a:lnTo>
                    <a:pt x="256" y="1278"/>
                  </a:lnTo>
                  <a:lnTo>
                    <a:pt x="253" y="1280"/>
                  </a:lnTo>
                  <a:lnTo>
                    <a:pt x="249" y="1280"/>
                  </a:lnTo>
                  <a:lnTo>
                    <a:pt x="240" y="1286"/>
                  </a:lnTo>
                  <a:lnTo>
                    <a:pt x="237" y="1287"/>
                  </a:lnTo>
                  <a:lnTo>
                    <a:pt x="239" y="1287"/>
                  </a:lnTo>
                  <a:lnTo>
                    <a:pt x="239" y="1286"/>
                  </a:lnTo>
                  <a:lnTo>
                    <a:pt x="227" y="1293"/>
                  </a:lnTo>
                  <a:lnTo>
                    <a:pt x="225" y="1296"/>
                  </a:lnTo>
                  <a:lnTo>
                    <a:pt x="213" y="1309"/>
                  </a:lnTo>
                  <a:lnTo>
                    <a:pt x="211" y="1312"/>
                  </a:lnTo>
                  <a:lnTo>
                    <a:pt x="206" y="1318"/>
                  </a:lnTo>
                  <a:lnTo>
                    <a:pt x="204" y="1321"/>
                  </a:lnTo>
                  <a:lnTo>
                    <a:pt x="199" y="1327"/>
                  </a:lnTo>
                  <a:lnTo>
                    <a:pt x="195" y="1332"/>
                  </a:lnTo>
                  <a:lnTo>
                    <a:pt x="192" y="1334"/>
                  </a:lnTo>
                  <a:lnTo>
                    <a:pt x="188" y="1341"/>
                  </a:lnTo>
                  <a:lnTo>
                    <a:pt x="185" y="1343"/>
                  </a:lnTo>
                  <a:lnTo>
                    <a:pt x="183" y="1348"/>
                  </a:lnTo>
                  <a:lnTo>
                    <a:pt x="173" y="1359"/>
                  </a:lnTo>
                  <a:lnTo>
                    <a:pt x="166" y="1363"/>
                  </a:lnTo>
                  <a:lnTo>
                    <a:pt x="164" y="1364"/>
                  </a:lnTo>
                  <a:lnTo>
                    <a:pt x="154" y="1368"/>
                  </a:lnTo>
                  <a:lnTo>
                    <a:pt x="157" y="1368"/>
                  </a:lnTo>
                  <a:lnTo>
                    <a:pt x="143" y="1368"/>
                  </a:lnTo>
                  <a:lnTo>
                    <a:pt x="138" y="1366"/>
                  </a:lnTo>
                  <a:lnTo>
                    <a:pt x="131" y="1366"/>
                  </a:lnTo>
                  <a:lnTo>
                    <a:pt x="126" y="1364"/>
                  </a:lnTo>
                  <a:lnTo>
                    <a:pt x="123" y="1364"/>
                  </a:lnTo>
                  <a:lnTo>
                    <a:pt x="117" y="1363"/>
                  </a:lnTo>
                  <a:lnTo>
                    <a:pt x="112" y="1363"/>
                  </a:lnTo>
                  <a:lnTo>
                    <a:pt x="109" y="1361"/>
                  </a:lnTo>
                  <a:lnTo>
                    <a:pt x="104" y="1361"/>
                  </a:lnTo>
                  <a:lnTo>
                    <a:pt x="100" y="1359"/>
                  </a:lnTo>
                  <a:lnTo>
                    <a:pt x="97" y="1357"/>
                  </a:lnTo>
                  <a:lnTo>
                    <a:pt x="65" y="1347"/>
                  </a:lnTo>
                  <a:lnTo>
                    <a:pt x="60" y="1343"/>
                  </a:lnTo>
                  <a:lnTo>
                    <a:pt x="55" y="1341"/>
                  </a:lnTo>
                  <a:lnTo>
                    <a:pt x="50" y="1338"/>
                  </a:lnTo>
                  <a:lnTo>
                    <a:pt x="45" y="1336"/>
                  </a:lnTo>
                  <a:lnTo>
                    <a:pt x="39" y="1332"/>
                  </a:lnTo>
                  <a:lnTo>
                    <a:pt x="34" y="1330"/>
                  </a:lnTo>
                  <a:lnTo>
                    <a:pt x="29" y="1329"/>
                  </a:lnTo>
                  <a:lnTo>
                    <a:pt x="22" y="1323"/>
                  </a:lnTo>
                  <a:lnTo>
                    <a:pt x="17" y="1321"/>
                  </a:lnTo>
                  <a:lnTo>
                    <a:pt x="7" y="1316"/>
                  </a:lnTo>
                  <a:lnTo>
                    <a:pt x="0" y="13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209" name="Freeform 1209"/>
          <p:cNvSpPr>
            <a:spLocks/>
          </p:cNvSpPr>
          <p:nvPr/>
        </p:nvSpPr>
        <p:spPr bwMode="auto">
          <a:xfrm>
            <a:off x="6170613" y="3714750"/>
            <a:ext cx="109537" cy="42863"/>
          </a:xfrm>
          <a:custGeom>
            <a:avLst/>
            <a:gdLst/>
            <a:ahLst/>
            <a:cxnLst>
              <a:cxn ang="0">
                <a:pos x="69" y="13"/>
              </a:cxn>
              <a:cxn ang="0">
                <a:pos x="66" y="13"/>
              </a:cxn>
              <a:cxn ang="0">
                <a:pos x="55" y="9"/>
              </a:cxn>
              <a:cxn ang="0">
                <a:pos x="47" y="8"/>
              </a:cxn>
              <a:cxn ang="0">
                <a:pos x="43" y="8"/>
              </a:cxn>
              <a:cxn ang="0">
                <a:pos x="38" y="6"/>
              </a:cxn>
              <a:cxn ang="0">
                <a:pos x="29" y="4"/>
              </a:cxn>
              <a:cxn ang="0">
                <a:pos x="24" y="4"/>
              </a:cxn>
              <a:cxn ang="0">
                <a:pos x="17" y="2"/>
              </a:cxn>
              <a:cxn ang="0">
                <a:pos x="12" y="2"/>
              </a:cxn>
              <a:cxn ang="0">
                <a:pos x="5" y="0"/>
              </a:cxn>
              <a:cxn ang="0">
                <a:pos x="0" y="0"/>
              </a:cxn>
              <a:cxn ang="0">
                <a:pos x="0" y="15"/>
              </a:cxn>
              <a:cxn ang="0">
                <a:pos x="5" y="15"/>
              </a:cxn>
              <a:cxn ang="0">
                <a:pos x="12" y="17"/>
              </a:cxn>
              <a:cxn ang="0">
                <a:pos x="17" y="17"/>
              </a:cxn>
              <a:cxn ang="0">
                <a:pos x="24" y="18"/>
              </a:cxn>
              <a:cxn ang="0">
                <a:pos x="29" y="18"/>
              </a:cxn>
              <a:cxn ang="0">
                <a:pos x="35" y="20"/>
              </a:cxn>
              <a:cxn ang="0">
                <a:pos x="40" y="22"/>
              </a:cxn>
              <a:cxn ang="0">
                <a:pos x="47" y="22"/>
              </a:cxn>
              <a:cxn ang="0">
                <a:pos x="52" y="24"/>
              </a:cxn>
              <a:cxn ang="0">
                <a:pos x="62" y="27"/>
              </a:cxn>
              <a:cxn ang="0">
                <a:pos x="69" y="27"/>
              </a:cxn>
              <a:cxn ang="0">
                <a:pos x="69" y="13"/>
              </a:cxn>
            </a:cxnLst>
            <a:rect l="0" t="0" r="r" b="b"/>
            <a:pathLst>
              <a:path w="69" h="27">
                <a:moveTo>
                  <a:pt x="69" y="13"/>
                </a:moveTo>
                <a:lnTo>
                  <a:pt x="66" y="13"/>
                </a:lnTo>
                <a:lnTo>
                  <a:pt x="55" y="9"/>
                </a:lnTo>
                <a:lnTo>
                  <a:pt x="47" y="8"/>
                </a:lnTo>
                <a:lnTo>
                  <a:pt x="43" y="8"/>
                </a:lnTo>
                <a:lnTo>
                  <a:pt x="38" y="6"/>
                </a:lnTo>
                <a:lnTo>
                  <a:pt x="29" y="4"/>
                </a:lnTo>
                <a:lnTo>
                  <a:pt x="24" y="4"/>
                </a:lnTo>
                <a:lnTo>
                  <a:pt x="17" y="2"/>
                </a:lnTo>
                <a:lnTo>
                  <a:pt x="12" y="2"/>
                </a:lnTo>
                <a:lnTo>
                  <a:pt x="5" y="0"/>
                </a:lnTo>
                <a:lnTo>
                  <a:pt x="0" y="0"/>
                </a:lnTo>
                <a:lnTo>
                  <a:pt x="0" y="15"/>
                </a:lnTo>
                <a:lnTo>
                  <a:pt x="5" y="15"/>
                </a:lnTo>
                <a:lnTo>
                  <a:pt x="12" y="17"/>
                </a:lnTo>
                <a:lnTo>
                  <a:pt x="17" y="17"/>
                </a:lnTo>
                <a:lnTo>
                  <a:pt x="24" y="18"/>
                </a:lnTo>
                <a:lnTo>
                  <a:pt x="29" y="18"/>
                </a:lnTo>
                <a:lnTo>
                  <a:pt x="35" y="20"/>
                </a:lnTo>
                <a:lnTo>
                  <a:pt x="40" y="22"/>
                </a:lnTo>
                <a:lnTo>
                  <a:pt x="47" y="22"/>
                </a:lnTo>
                <a:lnTo>
                  <a:pt x="52" y="24"/>
                </a:lnTo>
                <a:lnTo>
                  <a:pt x="62" y="27"/>
                </a:lnTo>
                <a:lnTo>
                  <a:pt x="69" y="27"/>
                </a:lnTo>
                <a:lnTo>
                  <a:pt x="69" y="1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0" name="Line 1210"/>
          <p:cNvSpPr>
            <a:spLocks noChangeShapeType="1"/>
          </p:cNvSpPr>
          <p:nvPr/>
        </p:nvSpPr>
        <p:spPr bwMode="auto">
          <a:xfrm>
            <a:off x="6591300" y="4778375"/>
            <a:ext cx="19843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1" name="Freeform 1211"/>
          <p:cNvSpPr>
            <a:spLocks/>
          </p:cNvSpPr>
          <p:nvPr/>
        </p:nvSpPr>
        <p:spPr bwMode="auto">
          <a:xfrm>
            <a:off x="6591300" y="4738688"/>
            <a:ext cx="109538" cy="10795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0" y="25"/>
              </a:cxn>
              <a:cxn ang="0">
                <a:pos x="61" y="68"/>
              </a:cxn>
              <a:cxn ang="0">
                <a:pos x="33" y="30"/>
              </a:cxn>
              <a:cxn ang="0">
                <a:pos x="69" y="0"/>
              </a:cxn>
            </a:cxnLst>
            <a:rect l="0" t="0" r="r" b="b"/>
            <a:pathLst>
              <a:path w="69" h="68">
                <a:moveTo>
                  <a:pt x="69" y="0"/>
                </a:moveTo>
                <a:lnTo>
                  <a:pt x="0" y="25"/>
                </a:lnTo>
                <a:lnTo>
                  <a:pt x="61" y="68"/>
                </a:lnTo>
                <a:lnTo>
                  <a:pt x="33" y="3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2" name="Freeform 1212"/>
          <p:cNvSpPr>
            <a:spLocks/>
          </p:cNvSpPr>
          <p:nvPr/>
        </p:nvSpPr>
        <p:spPr bwMode="auto">
          <a:xfrm>
            <a:off x="7958138" y="3379788"/>
            <a:ext cx="357187" cy="9683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4" y="18"/>
              </a:cxn>
              <a:cxn ang="0">
                <a:pos x="26" y="34"/>
              </a:cxn>
              <a:cxn ang="0">
                <a:pos x="38" y="9"/>
              </a:cxn>
              <a:cxn ang="0">
                <a:pos x="50" y="52"/>
              </a:cxn>
              <a:cxn ang="0">
                <a:pos x="64" y="0"/>
              </a:cxn>
              <a:cxn ang="0">
                <a:pos x="76" y="61"/>
              </a:cxn>
              <a:cxn ang="0">
                <a:pos x="88" y="9"/>
              </a:cxn>
              <a:cxn ang="0">
                <a:pos x="100" y="43"/>
              </a:cxn>
              <a:cxn ang="0">
                <a:pos x="112" y="18"/>
              </a:cxn>
              <a:cxn ang="0">
                <a:pos x="126" y="34"/>
              </a:cxn>
              <a:cxn ang="0">
                <a:pos x="138" y="18"/>
              </a:cxn>
              <a:cxn ang="0">
                <a:pos x="150" y="52"/>
              </a:cxn>
              <a:cxn ang="0">
                <a:pos x="163" y="9"/>
              </a:cxn>
              <a:cxn ang="0">
                <a:pos x="176" y="52"/>
              </a:cxn>
              <a:cxn ang="0">
                <a:pos x="188" y="9"/>
              </a:cxn>
              <a:cxn ang="0">
                <a:pos x="201" y="34"/>
              </a:cxn>
              <a:cxn ang="0">
                <a:pos x="213" y="18"/>
              </a:cxn>
              <a:cxn ang="0">
                <a:pos x="225" y="27"/>
              </a:cxn>
            </a:cxnLst>
            <a:rect l="0" t="0" r="r" b="b"/>
            <a:pathLst>
              <a:path w="225" h="61">
                <a:moveTo>
                  <a:pt x="0" y="27"/>
                </a:moveTo>
                <a:lnTo>
                  <a:pt x="14" y="18"/>
                </a:lnTo>
                <a:lnTo>
                  <a:pt x="26" y="34"/>
                </a:lnTo>
                <a:lnTo>
                  <a:pt x="38" y="9"/>
                </a:lnTo>
                <a:lnTo>
                  <a:pt x="50" y="52"/>
                </a:lnTo>
                <a:lnTo>
                  <a:pt x="64" y="0"/>
                </a:lnTo>
                <a:lnTo>
                  <a:pt x="76" y="61"/>
                </a:lnTo>
                <a:lnTo>
                  <a:pt x="88" y="9"/>
                </a:lnTo>
                <a:lnTo>
                  <a:pt x="100" y="43"/>
                </a:lnTo>
                <a:lnTo>
                  <a:pt x="112" y="18"/>
                </a:lnTo>
                <a:lnTo>
                  <a:pt x="126" y="34"/>
                </a:lnTo>
                <a:lnTo>
                  <a:pt x="138" y="18"/>
                </a:lnTo>
                <a:lnTo>
                  <a:pt x="150" y="52"/>
                </a:lnTo>
                <a:lnTo>
                  <a:pt x="163" y="9"/>
                </a:lnTo>
                <a:lnTo>
                  <a:pt x="176" y="52"/>
                </a:lnTo>
                <a:lnTo>
                  <a:pt x="188" y="9"/>
                </a:lnTo>
                <a:lnTo>
                  <a:pt x="201" y="34"/>
                </a:lnTo>
                <a:lnTo>
                  <a:pt x="213" y="18"/>
                </a:lnTo>
                <a:lnTo>
                  <a:pt x="225" y="27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3" name="Freeform 1213"/>
          <p:cNvSpPr>
            <a:spLocks/>
          </p:cNvSpPr>
          <p:nvPr/>
        </p:nvSpPr>
        <p:spPr bwMode="auto">
          <a:xfrm>
            <a:off x="7602538" y="3325813"/>
            <a:ext cx="355600" cy="179387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2" y="52"/>
              </a:cxn>
              <a:cxn ang="0">
                <a:pos x="25" y="68"/>
              </a:cxn>
              <a:cxn ang="0">
                <a:pos x="37" y="43"/>
              </a:cxn>
              <a:cxn ang="0">
                <a:pos x="49" y="86"/>
              </a:cxn>
              <a:cxn ang="0">
                <a:pos x="63" y="34"/>
              </a:cxn>
              <a:cxn ang="0">
                <a:pos x="75" y="95"/>
              </a:cxn>
              <a:cxn ang="0">
                <a:pos x="87" y="43"/>
              </a:cxn>
              <a:cxn ang="0">
                <a:pos x="99" y="77"/>
              </a:cxn>
              <a:cxn ang="0">
                <a:pos x="113" y="52"/>
              </a:cxn>
              <a:cxn ang="0">
                <a:pos x="125" y="68"/>
              </a:cxn>
              <a:cxn ang="0">
                <a:pos x="137" y="34"/>
              </a:cxn>
              <a:cxn ang="0">
                <a:pos x="149" y="95"/>
              </a:cxn>
              <a:cxn ang="0">
                <a:pos x="161" y="0"/>
              </a:cxn>
              <a:cxn ang="0">
                <a:pos x="175" y="113"/>
              </a:cxn>
              <a:cxn ang="0">
                <a:pos x="187" y="43"/>
              </a:cxn>
              <a:cxn ang="0">
                <a:pos x="199" y="68"/>
              </a:cxn>
              <a:cxn ang="0">
                <a:pos x="212" y="52"/>
              </a:cxn>
              <a:cxn ang="0">
                <a:pos x="224" y="61"/>
              </a:cxn>
            </a:cxnLst>
            <a:rect l="0" t="0" r="r" b="b"/>
            <a:pathLst>
              <a:path w="224" h="113">
                <a:moveTo>
                  <a:pt x="0" y="61"/>
                </a:moveTo>
                <a:lnTo>
                  <a:pt x="12" y="52"/>
                </a:lnTo>
                <a:lnTo>
                  <a:pt x="25" y="68"/>
                </a:lnTo>
                <a:lnTo>
                  <a:pt x="37" y="43"/>
                </a:lnTo>
                <a:lnTo>
                  <a:pt x="49" y="86"/>
                </a:lnTo>
                <a:lnTo>
                  <a:pt x="63" y="34"/>
                </a:lnTo>
                <a:lnTo>
                  <a:pt x="75" y="95"/>
                </a:lnTo>
                <a:lnTo>
                  <a:pt x="87" y="43"/>
                </a:lnTo>
                <a:lnTo>
                  <a:pt x="99" y="77"/>
                </a:lnTo>
                <a:lnTo>
                  <a:pt x="113" y="52"/>
                </a:lnTo>
                <a:lnTo>
                  <a:pt x="125" y="68"/>
                </a:lnTo>
                <a:lnTo>
                  <a:pt x="137" y="34"/>
                </a:lnTo>
                <a:lnTo>
                  <a:pt x="149" y="95"/>
                </a:lnTo>
                <a:lnTo>
                  <a:pt x="161" y="0"/>
                </a:lnTo>
                <a:lnTo>
                  <a:pt x="175" y="113"/>
                </a:lnTo>
                <a:lnTo>
                  <a:pt x="187" y="43"/>
                </a:lnTo>
                <a:lnTo>
                  <a:pt x="199" y="68"/>
                </a:lnTo>
                <a:lnTo>
                  <a:pt x="212" y="52"/>
                </a:lnTo>
                <a:lnTo>
                  <a:pt x="224" y="61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4" name="Freeform 1214"/>
          <p:cNvSpPr>
            <a:spLocks/>
          </p:cNvSpPr>
          <p:nvPr/>
        </p:nvSpPr>
        <p:spPr bwMode="auto">
          <a:xfrm>
            <a:off x="7958138" y="3524250"/>
            <a:ext cx="357187" cy="125413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14" y="0"/>
              </a:cxn>
              <a:cxn ang="0">
                <a:pos x="26" y="70"/>
              </a:cxn>
              <a:cxn ang="0">
                <a:pos x="38" y="27"/>
              </a:cxn>
              <a:cxn ang="0">
                <a:pos x="50" y="70"/>
              </a:cxn>
              <a:cxn ang="0">
                <a:pos x="64" y="18"/>
              </a:cxn>
              <a:cxn ang="0">
                <a:pos x="76" y="79"/>
              </a:cxn>
              <a:cxn ang="0">
                <a:pos x="88" y="27"/>
              </a:cxn>
              <a:cxn ang="0">
                <a:pos x="100" y="61"/>
              </a:cxn>
              <a:cxn ang="0">
                <a:pos x="112" y="36"/>
              </a:cxn>
              <a:cxn ang="0">
                <a:pos x="126" y="61"/>
              </a:cxn>
              <a:cxn ang="0">
                <a:pos x="138" y="27"/>
              </a:cxn>
              <a:cxn ang="0">
                <a:pos x="150" y="79"/>
              </a:cxn>
              <a:cxn ang="0">
                <a:pos x="163" y="27"/>
              </a:cxn>
              <a:cxn ang="0">
                <a:pos x="176" y="70"/>
              </a:cxn>
              <a:cxn ang="0">
                <a:pos x="188" y="27"/>
              </a:cxn>
              <a:cxn ang="0">
                <a:pos x="201" y="52"/>
              </a:cxn>
              <a:cxn ang="0">
                <a:pos x="213" y="36"/>
              </a:cxn>
              <a:cxn ang="0">
                <a:pos x="225" y="43"/>
              </a:cxn>
            </a:cxnLst>
            <a:rect l="0" t="0" r="r" b="b"/>
            <a:pathLst>
              <a:path w="225" h="79">
                <a:moveTo>
                  <a:pt x="0" y="79"/>
                </a:moveTo>
                <a:lnTo>
                  <a:pt x="14" y="0"/>
                </a:lnTo>
                <a:lnTo>
                  <a:pt x="26" y="70"/>
                </a:lnTo>
                <a:lnTo>
                  <a:pt x="38" y="27"/>
                </a:lnTo>
                <a:lnTo>
                  <a:pt x="50" y="70"/>
                </a:lnTo>
                <a:lnTo>
                  <a:pt x="64" y="18"/>
                </a:lnTo>
                <a:lnTo>
                  <a:pt x="76" y="79"/>
                </a:lnTo>
                <a:lnTo>
                  <a:pt x="88" y="27"/>
                </a:lnTo>
                <a:lnTo>
                  <a:pt x="100" y="61"/>
                </a:lnTo>
                <a:lnTo>
                  <a:pt x="112" y="36"/>
                </a:lnTo>
                <a:lnTo>
                  <a:pt x="126" y="61"/>
                </a:lnTo>
                <a:lnTo>
                  <a:pt x="138" y="27"/>
                </a:lnTo>
                <a:lnTo>
                  <a:pt x="150" y="79"/>
                </a:lnTo>
                <a:lnTo>
                  <a:pt x="163" y="27"/>
                </a:lnTo>
                <a:lnTo>
                  <a:pt x="176" y="70"/>
                </a:lnTo>
                <a:lnTo>
                  <a:pt x="188" y="27"/>
                </a:lnTo>
                <a:lnTo>
                  <a:pt x="201" y="52"/>
                </a:lnTo>
                <a:lnTo>
                  <a:pt x="213" y="36"/>
                </a:lnTo>
                <a:lnTo>
                  <a:pt x="225" y="4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5" name="Freeform 1215"/>
          <p:cNvSpPr>
            <a:spLocks/>
          </p:cNvSpPr>
          <p:nvPr/>
        </p:nvSpPr>
        <p:spPr bwMode="auto">
          <a:xfrm>
            <a:off x="7602538" y="3524250"/>
            <a:ext cx="355600" cy="1397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36"/>
              </a:cxn>
              <a:cxn ang="0">
                <a:pos x="25" y="52"/>
              </a:cxn>
              <a:cxn ang="0">
                <a:pos x="37" y="27"/>
              </a:cxn>
              <a:cxn ang="0">
                <a:pos x="49" y="70"/>
              </a:cxn>
              <a:cxn ang="0">
                <a:pos x="63" y="18"/>
              </a:cxn>
              <a:cxn ang="0">
                <a:pos x="75" y="79"/>
              </a:cxn>
              <a:cxn ang="0">
                <a:pos x="87" y="27"/>
              </a:cxn>
              <a:cxn ang="0">
                <a:pos x="99" y="61"/>
              </a:cxn>
              <a:cxn ang="0">
                <a:pos x="113" y="36"/>
              </a:cxn>
              <a:cxn ang="0">
                <a:pos x="125" y="52"/>
              </a:cxn>
              <a:cxn ang="0">
                <a:pos x="137" y="18"/>
              </a:cxn>
              <a:cxn ang="0">
                <a:pos x="149" y="79"/>
              </a:cxn>
              <a:cxn ang="0">
                <a:pos x="161" y="0"/>
              </a:cxn>
              <a:cxn ang="0">
                <a:pos x="175" y="88"/>
              </a:cxn>
              <a:cxn ang="0">
                <a:pos x="187" y="27"/>
              </a:cxn>
              <a:cxn ang="0">
                <a:pos x="199" y="70"/>
              </a:cxn>
              <a:cxn ang="0">
                <a:pos x="212" y="9"/>
              </a:cxn>
              <a:cxn ang="0">
                <a:pos x="224" y="79"/>
              </a:cxn>
            </a:cxnLst>
            <a:rect l="0" t="0" r="r" b="b"/>
            <a:pathLst>
              <a:path w="224" h="88">
                <a:moveTo>
                  <a:pt x="0" y="43"/>
                </a:moveTo>
                <a:lnTo>
                  <a:pt x="12" y="36"/>
                </a:lnTo>
                <a:lnTo>
                  <a:pt x="25" y="52"/>
                </a:lnTo>
                <a:lnTo>
                  <a:pt x="37" y="27"/>
                </a:lnTo>
                <a:lnTo>
                  <a:pt x="49" y="70"/>
                </a:lnTo>
                <a:lnTo>
                  <a:pt x="63" y="18"/>
                </a:lnTo>
                <a:lnTo>
                  <a:pt x="75" y="79"/>
                </a:lnTo>
                <a:lnTo>
                  <a:pt x="87" y="27"/>
                </a:lnTo>
                <a:lnTo>
                  <a:pt x="99" y="61"/>
                </a:lnTo>
                <a:lnTo>
                  <a:pt x="113" y="36"/>
                </a:lnTo>
                <a:lnTo>
                  <a:pt x="125" y="52"/>
                </a:lnTo>
                <a:lnTo>
                  <a:pt x="137" y="18"/>
                </a:lnTo>
                <a:lnTo>
                  <a:pt x="149" y="79"/>
                </a:lnTo>
                <a:lnTo>
                  <a:pt x="161" y="0"/>
                </a:lnTo>
                <a:lnTo>
                  <a:pt x="175" y="88"/>
                </a:lnTo>
                <a:lnTo>
                  <a:pt x="187" y="27"/>
                </a:lnTo>
                <a:lnTo>
                  <a:pt x="199" y="70"/>
                </a:lnTo>
                <a:lnTo>
                  <a:pt x="212" y="9"/>
                </a:lnTo>
                <a:lnTo>
                  <a:pt x="224" y="7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6" name="Freeform 1216"/>
          <p:cNvSpPr>
            <a:spLocks/>
          </p:cNvSpPr>
          <p:nvPr/>
        </p:nvSpPr>
        <p:spPr bwMode="auto">
          <a:xfrm>
            <a:off x="7602538" y="3689350"/>
            <a:ext cx="355600" cy="136525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34"/>
              </a:cxn>
              <a:cxn ang="0">
                <a:pos x="25" y="52"/>
              </a:cxn>
              <a:cxn ang="0">
                <a:pos x="37" y="25"/>
              </a:cxn>
              <a:cxn ang="0">
                <a:pos x="49" y="70"/>
              </a:cxn>
              <a:cxn ang="0">
                <a:pos x="63" y="9"/>
              </a:cxn>
              <a:cxn ang="0">
                <a:pos x="75" y="79"/>
              </a:cxn>
              <a:cxn ang="0">
                <a:pos x="87" y="25"/>
              </a:cxn>
              <a:cxn ang="0">
                <a:pos x="99" y="61"/>
              </a:cxn>
              <a:cxn ang="0">
                <a:pos x="113" y="34"/>
              </a:cxn>
              <a:cxn ang="0">
                <a:pos x="125" y="52"/>
              </a:cxn>
              <a:cxn ang="0">
                <a:pos x="137" y="18"/>
              </a:cxn>
              <a:cxn ang="0">
                <a:pos x="149" y="79"/>
              </a:cxn>
              <a:cxn ang="0">
                <a:pos x="161" y="0"/>
              </a:cxn>
              <a:cxn ang="0">
                <a:pos x="175" y="86"/>
              </a:cxn>
              <a:cxn ang="0">
                <a:pos x="187" y="25"/>
              </a:cxn>
              <a:cxn ang="0">
                <a:pos x="199" y="52"/>
              </a:cxn>
              <a:cxn ang="0">
                <a:pos x="212" y="34"/>
              </a:cxn>
              <a:cxn ang="0">
                <a:pos x="224" y="43"/>
              </a:cxn>
            </a:cxnLst>
            <a:rect l="0" t="0" r="r" b="b"/>
            <a:pathLst>
              <a:path w="224" h="86">
                <a:moveTo>
                  <a:pt x="0" y="43"/>
                </a:moveTo>
                <a:lnTo>
                  <a:pt x="12" y="34"/>
                </a:lnTo>
                <a:lnTo>
                  <a:pt x="25" y="52"/>
                </a:lnTo>
                <a:lnTo>
                  <a:pt x="37" y="25"/>
                </a:lnTo>
                <a:lnTo>
                  <a:pt x="49" y="70"/>
                </a:lnTo>
                <a:lnTo>
                  <a:pt x="63" y="9"/>
                </a:lnTo>
                <a:lnTo>
                  <a:pt x="75" y="79"/>
                </a:lnTo>
                <a:lnTo>
                  <a:pt x="87" y="25"/>
                </a:lnTo>
                <a:lnTo>
                  <a:pt x="99" y="61"/>
                </a:lnTo>
                <a:lnTo>
                  <a:pt x="113" y="34"/>
                </a:lnTo>
                <a:lnTo>
                  <a:pt x="125" y="52"/>
                </a:lnTo>
                <a:lnTo>
                  <a:pt x="137" y="18"/>
                </a:lnTo>
                <a:lnTo>
                  <a:pt x="149" y="79"/>
                </a:lnTo>
                <a:lnTo>
                  <a:pt x="161" y="0"/>
                </a:lnTo>
                <a:lnTo>
                  <a:pt x="175" y="86"/>
                </a:lnTo>
                <a:lnTo>
                  <a:pt x="187" y="25"/>
                </a:lnTo>
                <a:lnTo>
                  <a:pt x="199" y="52"/>
                </a:lnTo>
                <a:lnTo>
                  <a:pt x="212" y="34"/>
                </a:lnTo>
                <a:lnTo>
                  <a:pt x="224" y="4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7" name="Freeform 1217"/>
          <p:cNvSpPr>
            <a:spLocks/>
          </p:cNvSpPr>
          <p:nvPr/>
        </p:nvSpPr>
        <p:spPr bwMode="auto">
          <a:xfrm>
            <a:off x="7958138" y="3660775"/>
            <a:ext cx="357187" cy="179388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4" y="52"/>
              </a:cxn>
              <a:cxn ang="0">
                <a:pos x="26" y="70"/>
              </a:cxn>
              <a:cxn ang="0">
                <a:pos x="38" y="43"/>
              </a:cxn>
              <a:cxn ang="0">
                <a:pos x="50" y="88"/>
              </a:cxn>
              <a:cxn ang="0">
                <a:pos x="64" y="0"/>
              </a:cxn>
              <a:cxn ang="0">
                <a:pos x="76" y="113"/>
              </a:cxn>
              <a:cxn ang="0">
                <a:pos x="88" y="27"/>
              </a:cxn>
              <a:cxn ang="0">
                <a:pos x="100" y="79"/>
              </a:cxn>
              <a:cxn ang="0">
                <a:pos x="112" y="52"/>
              </a:cxn>
              <a:cxn ang="0">
                <a:pos x="126" y="70"/>
              </a:cxn>
              <a:cxn ang="0">
                <a:pos x="138" y="36"/>
              </a:cxn>
              <a:cxn ang="0">
                <a:pos x="150" y="97"/>
              </a:cxn>
              <a:cxn ang="0">
                <a:pos x="163" y="36"/>
              </a:cxn>
              <a:cxn ang="0">
                <a:pos x="176" y="88"/>
              </a:cxn>
              <a:cxn ang="0">
                <a:pos x="188" y="43"/>
              </a:cxn>
              <a:cxn ang="0">
                <a:pos x="201" y="70"/>
              </a:cxn>
              <a:cxn ang="0">
                <a:pos x="213" y="52"/>
              </a:cxn>
              <a:cxn ang="0">
                <a:pos x="225" y="61"/>
              </a:cxn>
            </a:cxnLst>
            <a:rect l="0" t="0" r="r" b="b"/>
            <a:pathLst>
              <a:path w="225" h="113">
                <a:moveTo>
                  <a:pt x="0" y="61"/>
                </a:moveTo>
                <a:lnTo>
                  <a:pt x="14" y="52"/>
                </a:lnTo>
                <a:lnTo>
                  <a:pt x="26" y="70"/>
                </a:lnTo>
                <a:lnTo>
                  <a:pt x="38" y="43"/>
                </a:lnTo>
                <a:lnTo>
                  <a:pt x="50" y="88"/>
                </a:lnTo>
                <a:lnTo>
                  <a:pt x="64" y="0"/>
                </a:lnTo>
                <a:lnTo>
                  <a:pt x="76" y="113"/>
                </a:lnTo>
                <a:lnTo>
                  <a:pt x="88" y="27"/>
                </a:lnTo>
                <a:lnTo>
                  <a:pt x="100" y="79"/>
                </a:lnTo>
                <a:lnTo>
                  <a:pt x="112" y="52"/>
                </a:lnTo>
                <a:lnTo>
                  <a:pt x="126" y="70"/>
                </a:lnTo>
                <a:lnTo>
                  <a:pt x="138" y="36"/>
                </a:lnTo>
                <a:lnTo>
                  <a:pt x="150" y="97"/>
                </a:lnTo>
                <a:lnTo>
                  <a:pt x="163" y="36"/>
                </a:lnTo>
                <a:lnTo>
                  <a:pt x="176" y="88"/>
                </a:lnTo>
                <a:lnTo>
                  <a:pt x="188" y="43"/>
                </a:lnTo>
                <a:lnTo>
                  <a:pt x="201" y="70"/>
                </a:lnTo>
                <a:lnTo>
                  <a:pt x="213" y="52"/>
                </a:lnTo>
                <a:lnTo>
                  <a:pt x="225" y="61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8" name="Freeform 1218"/>
          <p:cNvSpPr>
            <a:spLocks/>
          </p:cNvSpPr>
          <p:nvPr/>
        </p:nvSpPr>
        <p:spPr bwMode="auto">
          <a:xfrm>
            <a:off x="7958138" y="3865563"/>
            <a:ext cx="357187" cy="1111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4" y="27"/>
              </a:cxn>
              <a:cxn ang="0">
                <a:pos x="26" y="43"/>
              </a:cxn>
              <a:cxn ang="0">
                <a:pos x="38" y="18"/>
              </a:cxn>
              <a:cxn ang="0">
                <a:pos x="50" y="61"/>
              </a:cxn>
              <a:cxn ang="0">
                <a:pos x="64" y="9"/>
              </a:cxn>
              <a:cxn ang="0">
                <a:pos x="76" y="70"/>
              </a:cxn>
              <a:cxn ang="0">
                <a:pos x="88" y="18"/>
              </a:cxn>
              <a:cxn ang="0">
                <a:pos x="100" y="52"/>
              </a:cxn>
              <a:cxn ang="0">
                <a:pos x="112" y="27"/>
              </a:cxn>
              <a:cxn ang="0">
                <a:pos x="126" y="43"/>
              </a:cxn>
              <a:cxn ang="0">
                <a:pos x="138" y="9"/>
              </a:cxn>
              <a:cxn ang="0">
                <a:pos x="150" y="70"/>
              </a:cxn>
              <a:cxn ang="0">
                <a:pos x="163" y="0"/>
              </a:cxn>
              <a:cxn ang="0">
                <a:pos x="176" y="61"/>
              </a:cxn>
              <a:cxn ang="0">
                <a:pos x="188" y="18"/>
              </a:cxn>
              <a:cxn ang="0">
                <a:pos x="201" y="43"/>
              </a:cxn>
              <a:cxn ang="0">
                <a:pos x="213" y="27"/>
              </a:cxn>
              <a:cxn ang="0">
                <a:pos x="225" y="34"/>
              </a:cxn>
            </a:cxnLst>
            <a:rect l="0" t="0" r="r" b="b"/>
            <a:pathLst>
              <a:path w="225" h="70">
                <a:moveTo>
                  <a:pt x="0" y="34"/>
                </a:moveTo>
                <a:lnTo>
                  <a:pt x="14" y="27"/>
                </a:lnTo>
                <a:lnTo>
                  <a:pt x="26" y="43"/>
                </a:lnTo>
                <a:lnTo>
                  <a:pt x="38" y="18"/>
                </a:lnTo>
                <a:lnTo>
                  <a:pt x="50" y="61"/>
                </a:lnTo>
                <a:lnTo>
                  <a:pt x="64" y="9"/>
                </a:lnTo>
                <a:lnTo>
                  <a:pt x="76" y="70"/>
                </a:lnTo>
                <a:lnTo>
                  <a:pt x="88" y="18"/>
                </a:lnTo>
                <a:lnTo>
                  <a:pt x="100" y="52"/>
                </a:lnTo>
                <a:lnTo>
                  <a:pt x="112" y="27"/>
                </a:lnTo>
                <a:lnTo>
                  <a:pt x="126" y="43"/>
                </a:lnTo>
                <a:lnTo>
                  <a:pt x="138" y="9"/>
                </a:lnTo>
                <a:lnTo>
                  <a:pt x="150" y="70"/>
                </a:lnTo>
                <a:lnTo>
                  <a:pt x="163" y="0"/>
                </a:lnTo>
                <a:lnTo>
                  <a:pt x="176" y="61"/>
                </a:lnTo>
                <a:lnTo>
                  <a:pt x="188" y="18"/>
                </a:lnTo>
                <a:lnTo>
                  <a:pt x="201" y="43"/>
                </a:lnTo>
                <a:lnTo>
                  <a:pt x="213" y="27"/>
                </a:lnTo>
                <a:lnTo>
                  <a:pt x="225" y="34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9" name="Freeform 1219"/>
          <p:cNvSpPr>
            <a:spLocks/>
          </p:cNvSpPr>
          <p:nvPr/>
        </p:nvSpPr>
        <p:spPr bwMode="auto">
          <a:xfrm>
            <a:off x="7602538" y="3840163"/>
            <a:ext cx="355600" cy="136525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2" y="43"/>
              </a:cxn>
              <a:cxn ang="0">
                <a:pos x="25" y="59"/>
              </a:cxn>
              <a:cxn ang="0">
                <a:pos x="37" y="34"/>
              </a:cxn>
              <a:cxn ang="0">
                <a:pos x="49" y="77"/>
              </a:cxn>
              <a:cxn ang="0">
                <a:pos x="63" y="25"/>
              </a:cxn>
              <a:cxn ang="0">
                <a:pos x="75" y="86"/>
              </a:cxn>
              <a:cxn ang="0">
                <a:pos x="87" y="34"/>
              </a:cxn>
              <a:cxn ang="0">
                <a:pos x="99" y="68"/>
              </a:cxn>
              <a:cxn ang="0">
                <a:pos x="113" y="43"/>
              </a:cxn>
              <a:cxn ang="0">
                <a:pos x="125" y="59"/>
              </a:cxn>
              <a:cxn ang="0">
                <a:pos x="137" y="25"/>
              </a:cxn>
              <a:cxn ang="0">
                <a:pos x="149" y="86"/>
              </a:cxn>
              <a:cxn ang="0">
                <a:pos x="161" y="0"/>
              </a:cxn>
              <a:cxn ang="0">
                <a:pos x="175" y="86"/>
              </a:cxn>
              <a:cxn ang="0">
                <a:pos x="187" y="34"/>
              </a:cxn>
              <a:cxn ang="0">
                <a:pos x="199" y="59"/>
              </a:cxn>
              <a:cxn ang="0">
                <a:pos x="212" y="43"/>
              </a:cxn>
              <a:cxn ang="0">
                <a:pos x="224" y="50"/>
              </a:cxn>
            </a:cxnLst>
            <a:rect l="0" t="0" r="r" b="b"/>
            <a:pathLst>
              <a:path w="224" h="86">
                <a:moveTo>
                  <a:pt x="0" y="50"/>
                </a:moveTo>
                <a:lnTo>
                  <a:pt x="12" y="43"/>
                </a:lnTo>
                <a:lnTo>
                  <a:pt x="25" y="59"/>
                </a:lnTo>
                <a:lnTo>
                  <a:pt x="37" y="34"/>
                </a:lnTo>
                <a:lnTo>
                  <a:pt x="49" y="77"/>
                </a:lnTo>
                <a:lnTo>
                  <a:pt x="63" y="25"/>
                </a:lnTo>
                <a:lnTo>
                  <a:pt x="75" y="86"/>
                </a:lnTo>
                <a:lnTo>
                  <a:pt x="87" y="34"/>
                </a:lnTo>
                <a:lnTo>
                  <a:pt x="99" y="68"/>
                </a:lnTo>
                <a:lnTo>
                  <a:pt x="113" y="43"/>
                </a:lnTo>
                <a:lnTo>
                  <a:pt x="125" y="59"/>
                </a:lnTo>
                <a:lnTo>
                  <a:pt x="137" y="25"/>
                </a:lnTo>
                <a:lnTo>
                  <a:pt x="149" y="86"/>
                </a:lnTo>
                <a:lnTo>
                  <a:pt x="161" y="0"/>
                </a:lnTo>
                <a:lnTo>
                  <a:pt x="175" y="86"/>
                </a:lnTo>
                <a:lnTo>
                  <a:pt x="187" y="34"/>
                </a:lnTo>
                <a:lnTo>
                  <a:pt x="199" y="59"/>
                </a:lnTo>
                <a:lnTo>
                  <a:pt x="212" y="43"/>
                </a:lnTo>
                <a:lnTo>
                  <a:pt x="224" y="5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0" name="Freeform 1220"/>
          <p:cNvSpPr>
            <a:spLocks/>
          </p:cNvSpPr>
          <p:nvPr/>
        </p:nvSpPr>
        <p:spPr bwMode="auto">
          <a:xfrm>
            <a:off x="7958138" y="3997325"/>
            <a:ext cx="357187" cy="177800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4" y="52"/>
              </a:cxn>
              <a:cxn ang="0">
                <a:pos x="26" y="70"/>
              </a:cxn>
              <a:cxn ang="0">
                <a:pos x="38" y="43"/>
              </a:cxn>
              <a:cxn ang="0">
                <a:pos x="50" y="86"/>
              </a:cxn>
              <a:cxn ang="0">
                <a:pos x="64" y="34"/>
              </a:cxn>
              <a:cxn ang="0">
                <a:pos x="76" y="95"/>
              </a:cxn>
              <a:cxn ang="0">
                <a:pos x="88" y="43"/>
              </a:cxn>
              <a:cxn ang="0">
                <a:pos x="100" y="78"/>
              </a:cxn>
              <a:cxn ang="0">
                <a:pos x="112" y="52"/>
              </a:cxn>
              <a:cxn ang="0">
                <a:pos x="126" y="70"/>
              </a:cxn>
              <a:cxn ang="0">
                <a:pos x="138" y="34"/>
              </a:cxn>
              <a:cxn ang="0">
                <a:pos x="150" y="95"/>
              </a:cxn>
              <a:cxn ang="0">
                <a:pos x="163" y="0"/>
              </a:cxn>
              <a:cxn ang="0">
                <a:pos x="176" y="112"/>
              </a:cxn>
              <a:cxn ang="0">
                <a:pos x="188" y="43"/>
              </a:cxn>
              <a:cxn ang="0">
                <a:pos x="201" y="70"/>
              </a:cxn>
              <a:cxn ang="0">
                <a:pos x="213" y="52"/>
              </a:cxn>
              <a:cxn ang="0">
                <a:pos x="225" y="61"/>
              </a:cxn>
            </a:cxnLst>
            <a:rect l="0" t="0" r="r" b="b"/>
            <a:pathLst>
              <a:path w="225" h="112">
                <a:moveTo>
                  <a:pt x="0" y="61"/>
                </a:moveTo>
                <a:lnTo>
                  <a:pt x="14" y="52"/>
                </a:lnTo>
                <a:lnTo>
                  <a:pt x="26" y="70"/>
                </a:lnTo>
                <a:lnTo>
                  <a:pt x="38" y="43"/>
                </a:lnTo>
                <a:lnTo>
                  <a:pt x="50" y="86"/>
                </a:lnTo>
                <a:lnTo>
                  <a:pt x="64" y="34"/>
                </a:lnTo>
                <a:lnTo>
                  <a:pt x="76" y="95"/>
                </a:lnTo>
                <a:lnTo>
                  <a:pt x="88" y="43"/>
                </a:lnTo>
                <a:lnTo>
                  <a:pt x="100" y="78"/>
                </a:lnTo>
                <a:lnTo>
                  <a:pt x="112" y="52"/>
                </a:lnTo>
                <a:lnTo>
                  <a:pt x="126" y="70"/>
                </a:lnTo>
                <a:lnTo>
                  <a:pt x="138" y="34"/>
                </a:lnTo>
                <a:lnTo>
                  <a:pt x="150" y="95"/>
                </a:lnTo>
                <a:lnTo>
                  <a:pt x="163" y="0"/>
                </a:lnTo>
                <a:lnTo>
                  <a:pt x="176" y="112"/>
                </a:lnTo>
                <a:lnTo>
                  <a:pt x="188" y="43"/>
                </a:lnTo>
                <a:lnTo>
                  <a:pt x="201" y="70"/>
                </a:lnTo>
                <a:lnTo>
                  <a:pt x="213" y="52"/>
                </a:lnTo>
                <a:lnTo>
                  <a:pt x="225" y="61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1" name="Freeform 1221"/>
          <p:cNvSpPr>
            <a:spLocks/>
          </p:cNvSpPr>
          <p:nvPr/>
        </p:nvSpPr>
        <p:spPr bwMode="auto">
          <a:xfrm>
            <a:off x="7602538" y="4025900"/>
            <a:ext cx="355600" cy="122238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34"/>
              </a:cxn>
              <a:cxn ang="0">
                <a:pos x="25" y="52"/>
              </a:cxn>
              <a:cxn ang="0">
                <a:pos x="37" y="25"/>
              </a:cxn>
              <a:cxn ang="0">
                <a:pos x="49" y="68"/>
              </a:cxn>
              <a:cxn ang="0">
                <a:pos x="63" y="16"/>
              </a:cxn>
              <a:cxn ang="0">
                <a:pos x="75" y="77"/>
              </a:cxn>
              <a:cxn ang="0">
                <a:pos x="87" y="25"/>
              </a:cxn>
              <a:cxn ang="0">
                <a:pos x="99" y="60"/>
              </a:cxn>
              <a:cxn ang="0">
                <a:pos x="113" y="34"/>
              </a:cxn>
              <a:cxn ang="0">
                <a:pos x="125" y="52"/>
              </a:cxn>
              <a:cxn ang="0">
                <a:pos x="137" y="16"/>
              </a:cxn>
              <a:cxn ang="0">
                <a:pos x="149" y="77"/>
              </a:cxn>
              <a:cxn ang="0">
                <a:pos x="161" y="0"/>
              </a:cxn>
              <a:cxn ang="0">
                <a:pos x="175" y="77"/>
              </a:cxn>
              <a:cxn ang="0">
                <a:pos x="187" y="25"/>
              </a:cxn>
              <a:cxn ang="0">
                <a:pos x="199" y="52"/>
              </a:cxn>
              <a:cxn ang="0">
                <a:pos x="212" y="34"/>
              </a:cxn>
              <a:cxn ang="0">
                <a:pos x="224" y="43"/>
              </a:cxn>
            </a:cxnLst>
            <a:rect l="0" t="0" r="r" b="b"/>
            <a:pathLst>
              <a:path w="224" h="77">
                <a:moveTo>
                  <a:pt x="0" y="43"/>
                </a:moveTo>
                <a:lnTo>
                  <a:pt x="12" y="34"/>
                </a:lnTo>
                <a:lnTo>
                  <a:pt x="25" y="52"/>
                </a:lnTo>
                <a:lnTo>
                  <a:pt x="37" y="25"/>
                </a:lnTo>
                <a:lnTo>
                  <a:pt x="49" y="68"/>
                </a:lnTo>
                <a:lnTo>
                  <a:pt x="63" y="16"/>
                </a:lnTo>
                <a:lnTo>
                  <a:pt x="75" y="77"/>
                </a:lnTo>
                <a:lnTo>
                  <a:pt x="87" y="25"/>
                </a:lnTo>
                <a:lnTo>
                  <a:pt x="99" y="60"/>
                </a:lnTo>
                <a:lnTo>
                  <a:pt x="113" y="34"/>
                </a:lnTo>
                <a:lnTo>
                  <a:pt x="125" y="52"/>
                </a:lnTo>
                <a:lnTo>
                  <a:pt x="137" y="16"/>
                </a:lnTo>
                <a:lnTo>
                  <a:pt x="149" y="77"/>
                </a:lnTo>
                <a:lnTo>
                  <a:pt x="161" y="0"/>
                </a:lnTo>
                <a:lnTo>
                  <a:pt x="175" y="77"/>
                </a:lnTo>
                <a:lnTo>
                  <a:pt x="187" y="25"/>
                </a:lnTo>
                <a:lnTo>
                  <a:pt x="199" y="52"/>
                </a:lnTo>
                <a:lnTo>
                  <a:pt x="212" y="34"/>
                </a:lnTo>
                <a:lnTo>
                  <a:pt x="224" y="4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2" name="Line 1222"/>
          <p:cNvSpPr>
            <a:spLocks noChangeShapeType="1"/>
          </p:cNvSpPr>
          <p:nvPr/>
        </p:nvSpPr>
        <p:spPr bwMode="auto">
          <a:xfrm>
            <a:off x="7632700" y="3225800"/>
            <a:ext cx="781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3" name="Freeform 1223"/>
          <p:cNvSpPr>
            <a:spLocks/>
          </p:cNvSpPr>
          <p:nvPr/>
        </p:nvSpPr>
        <p:spPr bwMode="auto">
          <a:xfrm>
            <a:off x="7632700" y="3171825"/>
            <a:ext cx="104775" cy="10636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0" y="34"/>
              </a:cxn>
              <a:cxn ang="0">
                <a:pos x="66" y="67"/>
              </a:cxn>
              <a:cxn ang="0">
                <a:pos x="33" y="34"/>
              </a:cxn>
              <a:cxn ang="0">
                <a:pos x="66" y="0"/>
              </a:cxn>
            </a:cxnLst>
            <a:rect l="0" t="0" r="r" b="b"/>
            <a:pathLst>
              <a:path w="66" h="67">
                <a:moveTo>
                  <a:pt x="66" y="0"/>
                </a:moveTo>
                <a:lnTo>
                  <a:pt x="0" y="34"/>
                </a:lnTo>
                <a:lnTo>
                  <a:pt x="66" y="67"/>
                </a:lnTo>
                <a:lnTo>
                  <a:pt x="33" y="34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4" name="Line 1224"/>
          <p:cNvSpPr>
            <a:spLocks noChangeShapeType="1"/>
          </p:cNvSpPr>
          <p:nvPr/>
        </p:nvSpPr>
        <p:spPr bwMode="auto">
          <a:xfrm flipH="1" flipV="1">
            <a:off x="1201738" y="1776413"/>
            <a:ext cx="1471612" cy="1125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5" name="Oval 1225"/>
          <p:cNvSpPr>
            <a:spLocks noChangeArrowheads="1"/>
          </p:cNvSpPr>
          <p:nvPr/>
        </p:nvSpPr>
        <p:spPr bwMode="auto">
          <a:xfrm>
            <a:off x="1809750" y="3465513"/>
            <a:ext cx="36513" cy="36512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6" name="Line 1226"/>
          <p:cNvSpPr>
            <a:spLocks noChangeShapeType="1"/>
          </p:cNvSpPr>
          <p:nvPr/>
        </p:nvSpPr>
        <p:spPr bwMode="auto">
          <a:xfrm flipH="1" flipV="1">
            <a:off x="2962275" y="1876425"/>
            <a:ext cx="158750" cy="762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7" name="Line 1227"/>
          <p:cNvSpPr>
            <a:spLocks noChangeShapeType="1"/>
          </p:cNvSpPr>
          <p:nvPr/>
        </p:nvSpPr>
        <p:spPr bwMode="auto">
          <a:xfrm flipH="1" flipV="1">
            <a:off x="2962275" y="1876425"/>
            <a:ext cx="255588" cy="827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8" name="Line 1228"/>
          <p:cNvSpPr>
            <a:spLocks noChangeShapeType="1"/>
          </p:cNvSpPr>
          <p:nvPr/>
        </p:nvSpPr>
        <p:spPr bwMode="auto">
          <a:xfrm flipH="1" flipV="1">
            <a:off x="2962275" y="1876425"/>
            <a:ext cx="319088" cy="960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" name="Line 1229"/>
          <p:cNvSpPr>
            <a:spLocks noChangeShapeType="1"/>
          </p:cNvSpPr>
          <p:nvPr/>
        </p:nvSpPr>
        <p:spPr bwMode="auto">
          <a:xfrm flipH="1" flipV="1">
            <a:off x="2962275" y="1876425"/>
            <a:ext cx="384175" cy="1025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0" name="Rectangle 1230"/>
          <p:cNvSpPr>
            <a:spLocks noChangeArrowheads="1"/>
          </p:cNvSpPr>
          <p:nvPr/>
        </p:nvSpPr>
        <p:spPr bwMode="auto">
          <a:xfrm>
            <a:off x="2154238" y="1704975"/>
            <a:ext cx="1836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>
                <a:solidFill>
                  <a:srgbClr val="FF0000"/>
                </a:solidFill>
                <a:latin typeface="Arial Black" pitchFamily="34" charset="0"/>
                <a:cs typeface="+mn-cs"/>
              </a:rPr>
              <a:t>Elementary transducers</a:t>
            </a:r>
            <a:endParaRPr lang="fr-FR" sz="3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1" name="Rectangle 1231"/>
          <p:cNvSpPr>
            <a:spLocks noChangeArrowheads="1"/>
          </p:cNvSpPr>
          <p:nvPr/>
        </p:nvSpPr>
        <p:spPr bwMode="auto">
          <a:xfrm>
            <a:off x="4900613" y="2211388"/>
            <a:ext cx="47288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dirty="0" err="1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Sonas</a:t>
            </a:r>
            <a:endParaRPr lang="fr-F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2" name="Line 1232"/>
          <p:cNvSpPr>
            <a:spLocks noChangeShapeType="1"/>
          </p:cNvSpPr>
          <p:nvPr/>
        </p:nvSpPr>
        <p:spPr bwMode="auto">
          <a:xfrm flipH="1" flipV="1">
            <a:off x="919163" y="2427288"/>
            <a:ext cx="874712" cy="1023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3" name="Rectangle 1233"/>
          <p:cNvSpPr>
            <a:spLocks noChangeArrowheads="1"/>
          </p:cNvSpPr>
          <p:nvPr/>
        </p:nvSpPr>
        <p:spPr bwMode="auto">
          <a:xfrm>
            <a:off x="212725" y="2189163"/>
            <a:ext cx="1276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212121"/>
                </a:solidFill>
                <a:latin typeface="Arial Black" pitchFamily="34" charset="0"/>
                <a:cs typeface="+mn-cs"/>
              </a:rPr>
              <a:t>ACOUSTIC  SOURCE</a:t>
            </a:r>
            <a:endParaRPr lang="fr-FR" sz="3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4" name="Rectangle 1234"/>
          <p:cNvSpPr>
            <a:spLocks noChangeArrowheads="1"/>
          </p:cNvSpPr>
          <p:nvPr/>
        </p:nvSpPr>
        <p:spPr bwMode="auto">
          <a:xfrm>
            <a:off x="220663" y="1674813"/>
            <a:ext cx="181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>
                <a:solidFill>
                  <a:srgbClr val="0000FF"/>
                </a:solidFill>
                <a:latin typeface="Arial Black" pitchFamily="34" charset="0"/>
                <a:cs typeface="+mn-cs"/>
              </a:rPr>
              <a:t>Heterogeneous Medium</a:t>
            </a:r>
            <a:endParaRPr lang="fr-FR" sz="3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7" name="Line 1237"/>
          <p:cNvSpPr>
            <a:spLocks noChangeShapeType="1"/>
          </p:cNvSpPr>
          <p:nvPr/>
        </p:nvSpPr>
        <p:spPr bwMode="auto">
          <a:xfrm flipH="1" flipV="1">
            <a:off x="1806575" y="3221038"/>
            <a:ext cx="20638" cy="212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8" name="Freeform 1238"/>
          <p:cNvSpPr>
            <a:spLocks/>
          </p:cNvSpPr>
          <p:nvPr/>
        </p:nvSpPr>
        <p:spPr bwMode="auto">
          <a:xfrm>
            <a:off x="1766888" y="3221038"/>
            <a:ext cx="101600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25" y="0"/>
              </a:cxn>
              <a:cxn ang="0">
                <a:pos x="64" y="64"/>
              </a:cxn>
              <a:cxn ang="0">
                <a:pos x="29" y="34"/>
              </a:cxn>
              <a:cxn ang="0">
                <a:pos x="0" y="70"/>
              </a:cxn>
            </a:cxnLst>
            <a:rect l="0" t="0" r="r" b="b"/>
            <a:pathLst>
              <a:path w="64" h="70">
                <a:moveTo>
                  <a:pt x="0" y="70"/>
                </a:moveTo>
                <a:lnTo>
                  <a:pt x="25" y="0"/>
                </a:lnTo>
                <a:lnTo>
                  <a:pt x="64" y="64"/>
                </a:lnTo>
                <a:lnTo>
                  <a:pt x="29" y="34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9" name="Line 1239"/>
          <p:cNvSpPr>
            <a:spLocks noChangeShapeType="1"/>
          </p:cNvSpPr>
          <p:nvPr/>
        </p:nvSpPr>
        <p:spPr bwMode="auto">
          <a:xfrm flipH="1">
            <a:off x="1666875" y="3524250"/>
            <a:ext cx="119063" cy="168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0" name="Freeform 1240"/>
          <p:cNvSpPr>
            <a:spLocks/>
          </p:cNvSpPr>
          <p:nvPr/>
        </p:nvSpPr>
        <p:spPr bwMode="auto">
          <a:xfrm>
            <a:off x="1666875" y="3576638"/>
            <a:ext cx="104775" cy="115887"/>
          </a:xfrm>
          <a:custGeom>
            <a:avLst/>
            <a:gdLst/>
            <a:ahLst/>
            <a:cxnLst>
              <a:cxn ang="0">
                <a:pos x="66" y="39"/>
              </a:cxn>
              <a:cxn ang="0">
                <a:pos x="0" y="73"/>
              </a:cxn>
              <a:cxn ang="0">
                <a:pos x="12" y="0"/>
              </a:cxn>
              <a:cxn ang="0">
                <a:pos x="19" y="46"/>
              </a:cxn>
              <a:cxn ang="0">
                <a:pos x="66" y="39"/>
              </a:cxn>
            </a:cxnLst>
            <a:rect l="0" t="0" r="r" b="b"/>
            <a:pathLst>
              <a:path w="66" h="73">
                <a:moveTo>
                  <a:pt x="66" y="39"/>
                </a:moveTo>
                <a:lnTo>
                  <a:pt x="0" y="73"/>
                </a:lnTo>
                <a:lnTo>
                  <a:pt x="12" y="0"/>
                </a:lnTo>
                <a:lnTo>
                  <a:pt x="19" y="46"/>
                </a:lnTo>
                <a:lnTo>
                  <a:pt x="66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1" name="Line 1241"/>
          <p:cNvSpPr>
            <a:spLocks noChangeShapeType="1"/>
          </p:cNvSpPr>
          <p:nvPr/>
        </p:nvSpPr>
        <p:spPr bwMode="auto">
          <a:xfrm>
            <a:off x="1870075" y="3505200"/>
            <a:ext cx="16510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2" name="Freeform 1242"/>
          <p:cNvSpPr>
            <a:spLocks/>
          </p:cNvSpPr>
          <p:nvPr/>
        </p:nvSpPr>
        <p:spPr bwMode="auto">
          <a:xfrm>
            <a:off x="1922463" y="3524250"/>
            <a:ext cx="112712" cy="1079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71" y="68"/>
              </a:cxn>
              <a:cxn ang="0">
                <a:pos x="0" y="54"/>
              </a:cxn>
              <a:cxn ang="0">
                <a:pos x="45" y="47"/>
              </a:cxn>
              <a:cxn ang="0">
                <a:pos x="38" y="0"/>
              </a:cxn>
            </a:cxnLst>
            <a:rect l="0" t="0" r="r" b="b"/>
            <a:pathLst>
              <a:path w="71" h="68">
                <a:moveTo>
                  <a:pt x="38" y="0"/>
                </a:moveTo>
                <a:lnTo>
                  <a:pt x="71" y="68"/>
                </a:lnTo>
                <a:lnTo>
                  <a:pt x="0" y="54"/>
                </a:lnTo>
                <a:lnTo>
                  <a:pt x="45" y="47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3" name="Rectangle 1263"/>
          <p:cNvSpPr>
            <a:spLocks noChangeArrowheads="1"/>
          </p:cNvSpPr>
          <p:nvPr/>
        </p:nvSpPr>
        <p:spPr bwMode="auto">
          <a:xfrm>
            <a:off x="4979988" y="3005138"/>
            <a:ext cx="2109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900" b="1" dirty="0">
                <a:solidFill>
                  <a:srgbClr val="00C200"/>
                </a:solidFill>
                <a:cs typeface="+mn-cs"/>
              </a:rPr>
              <a:t>TRANSMIT MODE</a:t>
            </a:r>
            <a:endParaRPr lang="fr-F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4" name="Line 1264"/>
          <p:cNvSpPr>
            <a:spLocks noChangeShapeType="1"/>
          </p:cNvSpPr>
          <p:nvPr/>
        </p:nvSpPr>
        <p:spPr bwMode="auto">
          <a:xfrm flipH="1" flipV="1">
            <a:off x="5426075" y="3860800"/>
            <a:ext cx="15875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5" name="Freeform 1265"/>
          <p:cNvSpPr>
            <a:spLocks/>
          </p:cNvSpPr>
          <p:nvPr/>
        </p:nvSpPr>
        <p:spPr bwMode="auto">
          <a:xfrm>
            <a:off x="5381625" y="3968750"/>
            <a:ext cx="104775" cy="1111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38" y="70"/>
              </a:cxn>
              <a:cxn ang="0">
                <a:pos x="66" y="0"/>
              </a:cxn>
              <a:cxn ang="0">
                <a:pos x="36" y="36"/>
              </a:cxn>
              <a:cxn ang="0">
                <a:pos x="0" y="5"/>
              </a:cxn>
            </a:cxnLst>
            <a:rect l="0" t="0" r="r" b="b"/>
            <a:pathLst>
              <a:path w="66" h="70">
                <a:moveTo>
                  <a:pt x="0" y="5"/>
                </a:moveTo>
                <a:lnTo>
                  <a:pt x="38" y="70"/>
                </a:lnTo>
                <a:lnTo>
                  <a:pt x="66" y="0"/>
                </a:lnTo>
                <a:lnTo>
                  <a:pt x="36" y="3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6" name="Line 1266"/>
          <p:cNvSpPr>
            <a:spLocks noChangeShapeType="1"/>
          </p:cNvSpPr>
          <p:nvPr/>
        </p:nvSpPr>
        <p:spPr bwMode="auto">
          <a:xfrm flipH="1" flipV="1">
            <a:off x="5505450" y="3624263"/>
            <a:ext cx="15875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7" name="Freeform 1267"/>
          <p:cNvSpPr>
            <a:spLocks/>
          </p:cNvSpPr>
          <p:nvPr/>
        </p:nvSpPr>
        <p:spPr bwMode="auto">
          <a:xfrm>
            <a:off x="5461000" y="3732213"/>
            <a:ext cx="104775" cy="1111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38" y="70"/>
              </a:cxn>
              <a:cxn ang="0">
                <a:pos x="66" y="0"/>
              </a:cxn>
              <a:cxn ang="0">
                <a:pos x="37" y="36"/>
              </a:cxn>
              <a:cxn ang="0">
                <a:pos x="0" y="6"/>
              </a:cxn>
            </a:cxnLst>
            <a:rect l="0" t="0" r="r" b="b"/>
            <a:pathLst>
              <a:path w="66" h="70">
                <a:moveTo>
                  <a:pt x="0" y="6"/>
                </a:moveTo>
                <a:lnTo>
                  <a:pt x="38" y="70"/>
                </a:lnTo>
                <a:lnTo>
                  <a:pt x="66" y="0"/>
                </a:lnTo>
                <a:lnTo>
                  <a:pt x="37" y="3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8" name="Line 1268"/>
          <p:cNvSpPr>
            <a:spLocks noChangeShapeType="1"/>
          </p:cNvSpPr>
          <p:nvPr/>
        </p:nvSpPr>
        <p:spPr bwMode="auto">
          <a:xfrm flipH="1">
            <a:off x="5156200" y="5626100"/>
            <a:ext cx="12065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9" name="Freeform 1269"/>
          <p:cNvSpPr>
            <a:spLocks/>
          </p:cNvSpPr>
          <p:nvPr/>
        </p:nvSpPr>
        <p:spPr bwMode="auto">
          <a:xfrm>
            <a:off x="5175250" y="5626100"/>
            <a:ext cx="101600" cy="115888"/>
          </a:xfrm>
          <a:custGeom>
            <a:avLst/>
            <a:gdLst/>
            <a:ahLst/>
            <a:cxnLst>
              <a:cxn ang="0">
                <a:pos x="52" y="73"/>
              </a:cxn>
              <a:cxn ang="0">
                <a:pos x="64" y="0"/>
              </a:cxn>
              <a:cxn ang="0">
                <a:pos x="0" y="34"/>
              </a:cxn>
              <a:cxn ang="0">
                <a:pos x="45" y="27"/>
              </a:cxn>
              <a:cxn ang="0">
                <a:pos x="52" y="73"/>
              </a:cxn>
            </a:cxnLst>
            <a:rect l="0" t="0" r="r" b="b"/>
            <a:pathLst>
              <a:path w="64" h="73">
                <a:moveTo>
                  <a:pt x="52" y="73"/>
                </a:moveTo>
                <a:lnTo>
                  <a:pt x="64" y="0"/>
                </a:lnTo>
                <a:lnTo>
                  <a:pt x="0" y="34"/>
                </a:lnTo>
                <a:lnTo>
                  <a:pt x="45" y="27"/>
                </a:lnTo>
                <a:lnTo>
                  <a:pt x="52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0" name="Rectangle 1270"/>
          <p:cNvSpPr>
            <a:spLocks noChangeArrowheads="1"/>
          </p:cNvSpPr>
          <p:nvPr/>
        </p:nvSpPr>
        <p:spPr bwMode="auto">
          <a:xfrm>
            <a:off x="1419225" y="1196975"/>
            <a:ext cx="180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>
                <a:solidFill>
                  <a:srgbClr val="00C200"/>
                </a:solidFill>
                <a:cs typeface="+mn-cs"/>
              </a:rPr>
              <a:t>RECEIVE MODE</a:t>
            </a:r>
            <a:endParaRPr lang="fr-FR" sz="3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1" name="Text Box 1271"/>
          <p:cNvSpPr txBox="1">
            <a:spLocks noChangeArrowheads="1"/>
          </p:cNvSpPr>
          <p:nvPr/>
        </p:nvSpPr>
        <p:spPr bwMode="auto">
          <a:xfrm>
            <a:off x="2667000" y="152400"/>
            <a:ext cx="404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3200" dirty="0">
                <a:solidFill>
                  <a:srgbClr val="FF0000"/>
                </a:solidFill>
                <a:latin typeface="Calibri"/>
                <a:cs typeface="+mn-cs"/>
              </a:rPr>
              <a:t>Time Reversal </a:t>
            </a:r>
            <a:r>
              <a:rPr lang="fr-FR" sz="3200" dirty="0" err="1">
                <a:solidFill>
                  <a:srgbClr val="FF0000"/>
                </a:solidFill>
                <a:latin typeface="Calibri"/>
                <a:cs typeface="+mn-cs"/>
              </a:rPr>
              <a:t>Cavity</a:t>
            </a:r>
            <a:endParaRPr lang="fr-FR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272" name="Rectangle 1272"/>
          <p:cNvSpPr>
            <a:spLocks noChangeArrowheads="1"/>
          </p:cNvSpPr>
          <p:nvPr/>
        </p:nvSpPr>
        <p:spPr bwMode="auto">
          <a:xfrm>
            <a:off x="152400" y="849313"/>
            <a:ext cx="8839200" cy="6508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3" name="TextBox 1272"/>
          <p:cNvSpPr txBox="1"/>
          <p:nvPr/>
        </p:nvSpPr>
        <p:spPr>
          <a:xfrm>
            <a:off x="1219200" y="5712024"/>
            <a:ext cx="322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Effective, but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impractical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1274" name="TextBox 1273"/>
          <p:cNvSpPr txBox="1"/>
          <p:nvPr/>
        </p:nvSpPr>
        <p:spPr>
          <a:xfrm>
            <a:off x="-76200" y="6150114"/>
            <a:ext cx="776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There have to be ‘</a:t>
            </a: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smarter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’ ways to exploit time-reversal invariance…</a:t>
            </a:r>
          </a:p>
        </p:txBody>
      </p:sp>
      <p:graphicFrame>
        <p:nvGraphicFramePr>
          <p:cNvPr id="454657" name="Object 1"/>
          <p:cNvGraphicFramePr>
            <a:graphicFrameLocks noChangeAspect="1"/>
          </p:cNvGraphicFramePr>
          <p:nvPr/>
        </p:nvGraphicFramePr>
        <p:xfrm>
          <a:off x="3962400" y="1600200"/>
          <a:ext cx="7620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0" name="Equation" r:id="rId3" imgW="444307" imgH="228501" progId="Equation.3">
                  <p:embed/>
                </p:oleObj>
              </mc:Choice>
              <mc:Fallback>
                <p:oleObj name="Equation" r:id="rId3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762000" cy="391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" name="Object 1"/>
          <p:cNvGraphicFramePr>
            <a:graphicFrameLocks noChangeAspect="1"/>
          </p:cNvGraphicFramePr>
          <p:nvPr/>
        </p:nvGraphicFramePr>
        <p:xfrm>
          <a:off x="7543800" y="2819400"/>
          <a:ext cx="11541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1" name="Equation" r:id="rId5" imgW="672808" imgH="228501" progId="Equation.3">
                  <p:embed/>
                </p:oleObj>
              </mc:Choice>
              <mc:Fallback>
                <p:oleObj name="Equation" r:id="rId5" imgW="67280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15411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6" name="TextBox 1275"/>
          <p:cNvSpPr txBox="1"/>
          <p:nvPr/>
        </p:nvSpPr>
        <p:spPr>
          <a:xfrm>
            <a:off x="7543800" y="586740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cs typeface="Times New Roman" pitchFamily="18" charset="0"/>
              </a:rPr>
              <a:t>Courtesy M. Fink</a:t>
            </a:r>
          </a:p>
        </p:txBody>
      </p:sp>
    </p:spTree>
    <p:extLst>
      <p:ext uri="{BB962C8B-B14F-4D97-AF65-F5344CB8AC3E}">
        <p14:creationId xmlns:p14="http://schemas.microsoft.com/office/powerpoint/2010/main" val="33659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" grpId="0" animBg="1"/>
      <p:bldP spid="1210" grpId="0" animBg="1"/>
      <p:bldP spid="1211" grpId="0" animBg="1"/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63" grpId="0"/>
      <p:bldP spid="1264" grpId="0" animBg="1"/>
      <p:bldP spid="1265" grpId="0" animBg="1"/>
      <p:bldP spid="1266" grpId="0" animBg="1"/>
      <p:bldP spid="1267" grpId="0" animBg="1"/>
      <p:bldP spid="1268" grpId="0" animBg="1"/>
      <p:bldP spid="1269" grpId="0" animBg="1"/>
      <p:bldP spid="1273" grpId="0"/>
      <p:bldP spid="12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The </a:t>
            </a:r>
            <a:r>
              <a:rPr lang="en-US" sz="2000" b="1" dirty="0"/>
              <a:t>Microwave </a:t>
            </a:r>
            <a:r>
              <a:rPr lang="en-US" sz="2000" b="1" dirty="0" smtClean="0"/>
              <a:t>Billiard </a:t>
            </a:r>
            <a:r>
              <a:rPr lang="en-US" sz="2000" b="1" dirty="0"/>
              <a:t>Experiment</a:t>
            </a:r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Properties of Open / Scattering Wave Chaotic</a:t>
            </a:r>
            <a:r>
              <a:rPr lang="en-US" dirty="0"/>
              <a:t> </a:t>
            </a:r>
            <a:r>
              <a:rPr lang="en-US" sz="2000" b="1" dirty="0"/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Wireless Power Transfer and Wave Chaos (Gemstone Team TESLA)</a:t>
            </a: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47495" y="24825"/>
            <a:ext cx="71188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3200" b="1" u="sng" dirty="0" smtClean="0">
                <a:solidFill>
                  <a:srgbClr val="FF0000"/>
                </a:solidFill>
                <a:latin typeface="Calibri"/>
              </a:rPr>
              <a:t>Ray-Chaos-</a:t>
            </a:r>
            <a:r>
              <a:rPr lang="fr-FR" sz="3200" b="1" u="sng" dirty="0" err="1" smtClean="0">
                <a:solidFill>
                  <a:srgbClr val="FF0000"/>
                </a:solidFill>
                <a:latin typeface="Calibri"/>
              </a:rPr>
              <a:t>Enabled</a:t>
            </a:r>
            <a:r>
              <a:rPr lang="fr-FR" sz="3200" b="1" u="sng" dirty="0" smtClean="0">
                <a:solidFill>
                  <a:srgbClr val="FF0000"/>
                </a:solidFill>
                <a:latin typeface="Calibri"/>
              </a:rPr>
              <a:t> Time Reversal Mirror</a:t>
            </a:r>
            <a:endParaRPr lang="fr-FR" sz="3200" b="1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>
            <a:off x="0" y="747855"/>
            <a:ext cx="9144000" cy="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0" name="Text Box 170"/>
          <p:cNvSpPr txBox="1">
            <a:spLocks noChangeArrowheads="1"/>
          </p:cNvSpPr>
          <p:nvPr/>
        </p:nvSpPr>
        <p:spPr bwMode="auto">
          <a:xfrm>
            <a:off x="6781800" y="6550223"/>
            <a:ext cx="20858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prstClr val="black"/>
                </a:solidFill>
              </a:rPr>
              <a:t>Image </a:t>
            </a:r>
            <a:r>
              <a:rPr lang="fr-FR" i="1" dirty="0" err="1" smtClean="0">
                <a:solidFill>
                  <a:prstClr val="black"/>
                </a:solidFill>
              </a:rPr>
              <a:t>courtesy</a:t>
            </a:r>
            <a:r>
              <a:rPr lang="fr-FR" i="1" dirty="0" smtClean="0">
                <a:solidFill>
                  <a:prstClr val="black"/>
                </a:solidFill>
              </a:rPr>
              <a:t> of M</a:t>
            </a:r>
            <a:r>
              <a:rPr lang="fr-FR" i="1" dirty="0">
                <a:solidFill>
                  <a:prstClr val="black"/>
                </a:solidFill>
              </a:rPr>
              <a:t>. </a:t>
            </a:r>
            <a:r>
              <a:rPr lang="fr-FR" i="1" dirty="0" smtClean="0">
                <a:solidFill>
                  <a:prstClr val="black"/>
                </a:solidFill>
              </a:rPr>
              <a:t>Fink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565" name="Rectangle 169"/>
          <p:cNvSpPr>
            <a:spLocks noChangeArrowheads="1"/>
          </p:cNvSpPr>
          <p:nvPr/>
        </p:nvSpPr>
        <p:spPr bwMode="auto">
          <a:xfrm>
            <a:off x="1573418" y="1586055"/>
            <a:ext cx="612278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000" b="1" u="sng" dirty="0" smtClean="0">
                <a:solidFill>
                  <a:srgbClr val="FF0000"/>
                </a:solidFill>
                <a:latin typeface="Calibri"/>
              </a:rPr>
              <a:t>Ray-Chaos-</a:t>
            </a:r>
            <a:r>
              <a:rPr lang="fr-FR" sz="2000" b="1" u="sng" dirty="0" err="1" smtClean="0">
                <a:solidFill>
                  <a:srgbClr val="FF0000"/>
                </a:solidFill>
                <a:latin typeface="Calibri"/>
              </a:rPr>
              <a:t>enabled</a:t>
            </a:r>
            <a:r>
              <a:rPr lang="fr-FR" sz="2000" b="1" u="sng" dirty="0" smtClean="0">
                <a:solidFill>
                  <a:srgbClr val="FF0000"/>
                </a:solidFill>
                <a:latin typeface="Calibri"/>
              </a:rPr>
              <a:t> Single-Channel Time </a:t>
            </a:r>
            <a:r>
              <a:rPr lang="fr-FR" sz="2000" b="1" u="sng" dirty="0">
                <a:solidFill>
                  <a:srgbClr val="FF0000"/>
                </a:solidFill>
                <a:latin typeface="Calibri"/>
              </a:rPr>
              <a:t>Reversal </a:t>
            </a:r>
            <a:r>
              <a:rPr lang="fr-FR" sz="2000" b="1" u="sng" dirty="0" smtClean="0">
                <a:solidFill>
                  <a:srgbClr val="FF0000"/>
                </a:solidFill>
                <a:latin typeface="Calibri"/>
              </a:rPr>
              <a:t>Mirror</a:t>
            </a:r>
          </a:p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</a:rPr>
              <a:t>					</a:t>
            </a: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Draeger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</a:rPr>
              <a:t> and Fink PRL 1997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70125" y="3054559"/>
            <a:ext cx="915572" cy="925830"/>
            <a:chOff x="4939301" y="4175760"/>
            <a:chExt cx="915572" cy="925830"/>
          </a:xfrm>
        </p:grpSpPr>
        <p:sp>
          <p:nvSpPr>
            <p:cNvPr id="568" name="Oval 441"/>
            <p:cNvSpPr>
              <a:spLocks noChangeAspect="1" noChangeArrowheads="1"/>
            </p:cNvSpPr>
            <p:nvPr/>
          </p:nvSpPr>
          <p:spPr bwMode="auto">
            <a:xfrm>
              <a:off x="4946920" y="4187190"/>
              <a:ext cx="882555" cy="9093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9" name="Freeform 442"/>
            <p:cNvSpPr>
              <a:spLocks noChangeAspect="1"/>
            </p:cNvSpPr>
            <p:nvPr/>
          </p:nvSpPr>
          <p:spPr bwMode="auto">
            <a:xfrm>
              <a:off x="4939301" y="4179570"/>
              <a:ext cx="893984" cy="922020"/>
            </a:xfrm>
            <a:custGeom>
              <a:avLst/>
              <a:gdLst/>
              <a:ahLst/>
              <a:cxnLst>
                <a:cxn ang="0">
                  <a:pos x="7" y="511"/>
                </a:cxn>
                <a:cxn ang="0">
                  <a:pos x="31" y="592"/>
                </a:cxn>
                <a:cxn ang="0">
                  <a:pos x="81" y="679"/>
                </a:cxn>
                <a:cxn ang="0">
                  <a:pos x="151" y="754"/>
                </a:cxn>
                <a:cxn ang="0">
                  <a:pos x="232" y="809"/>
                </a:cxn>
                <a:cxn ang="0">
                  <a:pos x="328" y="841"/>
                </a:cxn>
                <a:cxn ang="0">
                  <a:pos x="412" y="851"/>
                </a:cxn>
                <a:cxn ang="0">
                  <a:pos x="534" y="832"/>
                </a:cxn>
                <a:cxn ang="0">
                  <a:pos x="643" y="778"/>
                </a:cxn>
                <a:cxn ang="0">
                  <a:pos x="704" y="726"/>
                </a:cxn>
                <a:cxn ang="0">
                  <a:pos x="754" y="663"/>
                </a:cxn>
                <a:cxn ang="0">
                  <a:pos x="806" y="551"/>
                </a:cxn>
                <a:cxn ang="0">
                  <a:pos x="825" y="425"/>
                </a:cxn>
                <a:cxn ang="0">
                  <a:pos x="816" y="339"/>
                </a:cxn>
                <a:cxn ang="0">
                  <a:pos x="784" y="240"/>
                </a:cxn>
                <a:cxn ang="0">
                  <a:pos x="731" y="155"/>
                </a:cxn>
                <a:cxn ang="0">
                  <a:pos x="659" y="84"/>
                </a:cxn>
                <a:cxn ang="0">
                  <a:pos x="574" y="32"/>
                </a:cxn>
                <a:cxn ang="0">
                  <a:pos x="495" y="8"/>
                </a:cxn>
                <a:cxn ang="0">
                  <a:pos x="369" y="1"/>
                </a:cxn>
                <a:cxn ang="0">
                  <a:pos x="289" y="17"/>
                </a:cxn>
                <a:cxn ang="0">
                  <a:pos x="198" y="61"/>
                </a:cxn>
                <a:cxn ang="0">
                  <a:pos x="107" y="137"/>
                </a:cxn>
                <a:cxn ang="0">
                  <a:pos x="31" y="259"/>
                </a:cxn>
                <a:cxn ang="0">
                  <a:pos x="7" y="339"/>
                </a:cxn>
                <a:cxn ang="0">
                  <a:pos x="0" y="425"/>
                </a:cxn>
                <a:cxn ang="0">
                  <a:pos x="17" y="363"/>
                </a:cxn>
                <a:cxn ang="0">
                  <a:pos x="36" y="282"/>
                </a:cxn>
                <a:cxn ang="0">
                  <a:pos x="91" y="178"/>
                </a:cxn>
                <a:cxn ang="0">
                  <a:pos x="173" y="94"/>
                </a:cxn>
                <a:cxn ang="0">
                  <a:pos x="273" y="37"/>
                </a:cxn>
                <a:cxn ang="0">
                  <a:pos x="352" y="17"/>
                </a:cxn>
                <a:cxn ang="0">
                  <a:pos x="453" y="14"/>
                </a:cxn>
                <a:cxn ang="0">
                  <a:pos x="550" y="37"/>
                </a:cxn>
                <a:cxn ang="0">
                  <a:pos x="637" y="82"/>
                </a:cxn>
                <a:cxn ang="0">
                  <a:pos x="721" y="162"/>
                </a:cxn>
                <a:cxn ang="0">
                  <a:pos x="772" y="246"/>
                </a:cxn>
                <a:cxn ang="0">
                  <a:pos x="803" y="342"/>
                </a:cxn>
                <a:cxn ang="0">
                  <a:pos x="813" y="425"/>
                </a:cxn>
                <a:cxn ang="0">
                  <a:pos x="794" y="548"/>
                </a:cxn>
                <a:cxn ang="0">
                  <a:pos x="745" y="657"/>
                </a:cxn>
                <a:cxn ang="0">
                  <a:pos x="695" y="717"/>
                </a:cxn>
                <a:cxn ang="0">
                  <a:pos x="637" y="768"/>
                </a:cxn>
                <a:cxn ang="0">
                  <a:pos x="531" y="819"/>
                </a:cxn>
                <a:cxn ang="0">
                  <a:pos x="412" y="838"/>
                </a:cxn>
                <a:cxn ang="0">
                  <a:pos x="331" y="829"/>
                </a:cxn>
                <a:cxn ang="0">
                  <a:pos x="239" y="796"/>
                </a:cxn>
                <a:cxn ang="0">
                  <a:pos x="157" y="744"/>
                </a:cxn>
                <a:cxn ang="0">
                  <a:pos x="80" y="657"/>
                </a:cxn>
                <a:cxn ang="0">
                  <a:pos x="36" y="567"/>
                </a:cxn>
                <a:cxn ang="0">
                  <a:pos x="14" y="467"/>
                </a:cxn>
              </a:cxnLst>
              <a:rect l="0" t="0" r="r" b="b"/>
              <a:pathLst>
                <a:path w="825" h="851">
                  <a:moveTo>
                    <a:pt x="0" y="425"/>
                  </a:moveTo>
                  <a:lnTo>
                    <a:pt x="0" y="446"/>
                  </a:lnTo>
                  <a:lnTo>
                    <a:pt x="1" y="467"/>
                  </a:lnTo>
                  <a:lnTo>
                    <a:pt x="7" y="511"/>
                  </a:lnTo>
                  <a:lnTo>
                    <a:pt x="12" y="530"/>
                  </a:lnTo>
                  <a:lnTo>
                    <a:pt x="17" y="551"/>
                  </a:lnTo>
                  <a:lnTo>
                    <a:pt x="23" y="571"/>
                  </a:lnTo>
                  <a:lnTo>
                    <a:pt x="31" y="592"/>
                  </a:lnTo>
                  <a:lnTo>
                    <a:pt x="39" y="609"/>
                  </a:lnTo>
                  <a:lnTo>
                    <a:pt x="59" y="645"/>
                  </a:lnTo>
                  <a:lnTo>
                    <a:pt x="70" y="663"/>
                  </a:lnTo>
                  <a:lnTo>
                    <a:pt x="81" y="679"/>
                  </a:lnTo>
                  <a:lnTo>
                    <a:pt x="94" y="695"/>
                  </a:lnTo>
                  <a:lnTo>
                    <a:pt x="107" y="712"/>
                  </a:lnTo>
                  <a:lnTo>
                    <a:pt x="133" y="739"/>
                  </a:lnTo>
                  <a:lnTo>
                    <a:pt x="151" y="754"/>
                  </a:lnTo>
                  <a:lnTo>
                    <a:pt x="166" y="765"/>
                  </a:lnTo>
                  <a:lnTo>
                    <a:pt x="182" y="778"/>
                  </a:lnTo>
                  <a:lnTo>
                    <a:pt x="198" y="788"/>
                  </a:lnTo>
                  <a:lnTo>
                    <a:pt x="232" y="809"/>
                  </a:lnTo>
                  <a:lnTo>
                    <a:pt x="251" y="817"/>
                  </a:lnTo>
                  <a:lnTo>
                    <a:pt x="270" y="825"/>
                  </a:lnTo>
                  <a:lnTo>
                    <a:pt x="308" y="838"/>
                  </a:lnTo>
                  <a:lnTo>
                    <a:pt x="328" y="841"/>
                  </a:lnTo>
                  <a:lnTo>
                    <a:pt x="349" y="846"/>
                  </a:lnTo>
                  <a:lnTo>
                    <a:pt x="369" y="848"/>
                  </a:lnTo>
                  <a:lnTo>
                    <a:pt x="391" y="850"/>
                  </a:lnTo>
                  <a:lnTo>
                    <a:pt x="412" y="851"/>
                  </a:lnTo>
                  <a:lnTo>
                    <a:pt x="475" y="846"/>
                  </a:lnTo>
                  <a:lnTo>
                    <a:pt x="495" y="841"/>
                  </a:lnTo>
                  <a:lnTo>
                    <a:pt x="514" y="838"/>
                  </a:lnTo>
                  <a:lnTo>
                    <a:pt x="534" y="832"/>
                  </a:lnTo>
                  <a:lnTo>
                    <a:pt x="553" y="825"/>
                  </a:lnTo>
                  <a:lnTo>
                    <a:pt x="574" y="817"/>
                  </a:lnTo>
                  <a:lnTo>
                    <a:pt x="591" y="809"/>
                  </a:lnTo>
                  <a:lnTo>
                    <a:pt x="643" y="778"/>
                  </a:lnTo>
                  <a:lnTo>
                    <a:pt x="659" y="765"/>
                  </a:lnTo>
                  <a:lnTo>
                    <a:pt x="674" y="754"/>
                  </a:lnTo>
                  <a:lnTo>
                    <a:pt x="690" y="739"/>
                  </a:lnTo>
                  <a:lnTo>
                    <a:pt x="704" y="726"/>
                  </a:lnTo>
                  <a:lnTo>
                    <a:pt x="717" y="712"/>
                  </a:lnTo>
                  <a:lnTo>
                    <a:pt x="731" y="695"/>
                  </a:lnTo>
                  <a:lnTo>
                    <a:pt x="742" y="679"/>
                  </a:lnTo>
                  <a:lnTo>
                    <a:pt x="754" y="663"/>
                  </a:lnTo>
                  <a:lnTo>
                    <a:pt x="784" y="609"/>
                  </a:lnTo>
                  <a:lnTo>
                    <a:pt x="792" y="592"/>
                  </a:lnTo>
                  <a:lnTo>
                    <a:pt x="800" y="571"/>
                  </a:lnTo>
                  <a:lnTo>
                    <a:pt x="806" y="551"/>
                  </a:lnTo>
                  <a:lnTo>
                    <a:pt x="813" y="530"/>
                  </a:lnTo>
                  <a:lnTo>
                    <a:pt x="816" y="511"/>
                  </a:lnTo>
                  <a:lnTo>
                    <a:pt x="821" y="489"/>
                  </a:lnTo>
                  <a:lnTo>
                    <a:pt x="825" y="425"/>
                  </a:lnTo>
                  <a:lnTo>
                    <a:pt x="824" y="403"/>
                  </a:lnTo>
                  <a:lnTo>
                    <a:pt x="822" y="381"/>
                  </a:lnTo>
                  <a:lnTo>
                    <a:pt x="821" y="360"/>
                  </a:lnTo>
                  <a:lnTo>
                    <a:pt x="816" y="339"/>
                  </a:lnTo>
                  <a:lnTo>
                    <a:pt x="813" y="317"/>
                  </a:lnTo>
                  <a:lnTo>
                    <a:pt x="800" y="279"/>
                  </a:lnTo>
                  <a:lnTo>
                    <a:pt x="792" y="259"/>
                  </a:lnTo>
                  <a:lnTo>
                    <a:pt x="784" y="240"/>
                  </a:lnTo>
                  <a:lnTo>
                    <a:pt x="764" y="204"/>
                  </a:lnTo>
                  <a:lnTo>
                    <a:pt x="754" y="188"/>
                  </a:lnTo>
                  <a:lnTo>
                    <a:pt x="742" y="171"/>
                  </a:lnTo>
                  <a:lnTo>
                    <a:pt x="731" y="155"/>
                  </a:lnTo>
                  <a:lnTo>
                    <a:pt x="717" y="137"/>
                  </a:lnTo>
                  <a:lnTo>
                    <a:pt x="690" y="110"/>
                  </a:lnTo>
                  <a:lnTo>
                    <a:pt x="674" y="97"/>
                  </a:lnTo>
                  <a:lnTo>
                    <a:pt x="659" y="84"/>
                  </a:lnTo>
                  <a:lnTo>
                    <a:pt x="643" y="73"/>
                  </a:lnTo>
                  <a:lnTo>
                    <a:pt x="625" y="61"/>
                  </a:lnTo>
                  <a:lnTo>
                    <a:pt x="591" y="40"/>
                  </a:lnTo>
                  <a:lnTo>
                    <a:pt x="574" y="32"/>
                  </a:lnTo>
                  <a:lnTo>
                    <a:pt x="553" y="24"/>
                  </a:lnTo>
                  <a:lnTo>
                    <a:pt x="534" y="17"/>
                  </a:lnTo>
                  <a:lnTo>
                    <a:pt x="514" y="13"/>
                  </a:lnTo>
                  <a:lnTo>
                    <a:pt x="495" y="8"/>
                  </a:lnTo>
                  <a:lnTo>
                    <a:pt x="453" y="1"/>
                  </a:lnTo>
                  <a:lnTo>
                    <a:pt x="432" y="0"/>
                  </a:lnTo>
                  <a:lnTo>
                    <a:pt x="391" y="0"/>
                  </a:lnTo>
                  <a:lnTo>
                    <a:pt x="369" y="1"/>
                  </a:lnTo>
                  <a:lnTo>
                    <a:pt x="349" y="4"/>
                  </a:lnTo>
                  <a:lnTo>
                    <a:pt x="328" y="8"/>
                  </a:lnTo>
                  <a:lnTo>
                    <a:pt x="308" y="13"/>
                  </a:lnTo>
                  <a:lnTo>
                    <a:pt x="289" y="17"/>
                  </a:lnTo>
                  <a:lnTo>
                    <a:pt x="270" y="24"/>
                  </a:lnTo>
                  <a:lnTo>
                    <a:pt x="251" y="32"/>
                  </a:lnTo>
                  <a:lnTo>
                    <a:pt x="232" y="40"/>
                  </a:lnTo>
                  <a:lnTo>
                    <a:pt x="198" y="61"/>
                  </a:lnTo>
                  <a:lnTo>
                    <a:pt x="166" y="84"/>
                  </a:lnTo>
                  <a:lnTo>
                    <a:pt x="133" y="110"/>
                  </a:lnTo>
                  <a:lnTo>
                    <a:pt x="121" y="124"/>
                  </a:lnTo>
                  <a:lnTo>
                    <a:pt x="107" y="137"/>
                  </a:lnTo>
                  <a:lnTo>
                    <a:pt x="81" y="171"/>
                  </a:lnTo>
                  <a:lnTo>
                    <a:pt x="59" y="204"/>
                  </a:lnTo>
                  <a:lnTo>
                    <a:pt x="39" y="240"/>
                  </a:lnTo>
                  <a:lnTo>
                    <a:pt x="31" y="259"/>
                  </a:lnTo>
                  <a:lnTo>
                    <a:pt x="23" y="279"/>
                  </a:lnTo>
                  <a:lnTo>
                    <a:pt x="17" y="298"/>
                  </a:lnTo>
                  <a:lnTo>
                    <a:pt x="12" y="317"/>
                  </a:lnTo>
                  <a:lnTo>
                    <a:pt x="7" y="339"/>
                  </a:lnTo>
                  <a:lnTo>
                    <a:pt x="4" y="360"/>
                  </a:lnTo>
                  <a:lnTo>
                    <a:pt x="1" y="381"/>
                  </a:lnTo>
                  <a:lnTo>
                    <a:pt x="0" y="403"/>
                  </a:lnTo>
                  <a:lnTo>
                    <a:pt x="0" y="425"/>
                  </a:lnTo>
                  <a:lnTo>
                    <a:pt x="12" y="425"/>
                  </a:lnTo>
                  <a:lnTo>
                    <a:pt x="12" y="403"/>
                  </a:lnTo>
                  <a:lnTo>
                    <a:pt x="14" y="381"/>
                  </a:lnTo>
                  <a:lnTo>
                    <a:pt x="17" y="363"/>
                  </a:lnTo>
                  <a:lnTo>
                    <a:pt x="20" y="342"/>
                  </a:lnTo>
                  <a:lnTo>
                    <a:pt x="25" y="321"/>
                  </a:lnTo>
                  <a:lnTo>
                    <a:pt x="29" y="301"/>
                  </a:lnTo>
                  <a:lnTo>
                    <a:pt x="36" y="282"/>
                  </a:lnTo>
                  <a:lnTo>
                    <a:pt x="44" y="266"/>
                  </a:lnTo>
                  <a:lnTo>
                    <a:pt x="51" y="246"/>
                  </a:lnTo>
                  <a:lnTo>
                    <a:pt x="69" y="210"/>
                  </a:lnTo>
                  <a:lnTo>
                    <a:pt x="91" y="178"/>
                  </a:lnTo>
                  <a:lnTo>
                    <a:pt x="116" y="147"/>
                  </a:lnTo>
                  <a:lnTo>
                    <a:pt x="130" y="134"/>
                  </a:lnTo>
                  <a:lnTo>
                    <a:pt x="143" y="120"/>
                  </a:lnTo>
                  <a:lnTo>
                    <a:pt x="173" y="94"/>
                  </a:lnTo>
                  <a:lnTo>
                    <a:pt x="204" y="71"/>
                  </a:lnTo>
                  <a:lnTo>
                    <a:pt x="239" y="53"/>
                  </a:lnTo>
                  <a:lnTo>
                    <a:pt x="258" y="45"/>
                  </a:lnTo>
                  <a:lnTo>
                    <a:pt x="273" y="37"/>
                  </a:lnTo>
                  <a:lnTo>
                    <a:pt x="292" y="30"/>
                  </a:lnTo>
                  <a:lnTo>
                    <a:pt x="311" y="25"/>
                  </a:lnTo>
                  <a:lnTo>
                    <a:pt x="331" y="21"/>
                  </a:lnTo>
                  <a:lnTo>
                    <a:pt x="352" y="17"/>
                  </a:lnTo>
                  <a:lnTo>
                    <a:pt x="369" y="14"/>
                  </a:lnTo>
                  <a:lnTo>
                    <a:pt x="391" y="13"/>
                  </a:lnTo>
                  <a:lnTo>
                    <a:pt x="432" y="13"/>
                  </a:lnTo>
                  <a:lnTo>
                    <a:pt x="453" y="14"/>
                  </a:lnTo>
                  <a:lnTo>
                    <a:pt x="492" y="21"/>
                  </a:lnTo>
                  <a:lnTo>
                    <a:pt x="511" y="25"/>
                  </a:lnTo>
                  <a:lnTo>
                    <a:pt x="531" y="30"/>
                  </a:lnTo>
                  <a:lnTo>
                    <a:pt x="550" y="37"/>
                  </a:lnTo>
                  <a:lnTo>
                    <a:pt x="567" y="45"/>
                  </a:lnTo>
                  <a:lnTo>
                    <a:pt x="585" y="53"/>
                  </a:lnTo>
                  <a:lnTo>
                    <a:pt x="619" y="71"/>
                  </a:lnTo>
                  <a:lnTo>
                    <a:pt x="637" y="82"/>
                  </a:lnTo>
                  <a:lnTo>
                    <a:pt x="652" y="94"/>
                  </a:lnTo>
                  <a:lnTo>
                    <a:pt x="665" y="107"/>
                  </a:lnTo>
                  <a:lnTo>
                    <a:pt x="681" y="120"/>
                  </a:lnTo>
                  <a:lnTo>
                    <a:pt x="721" y="162"/>
                  </a:lnTo>
                  <a:lnTo>
                    <a:pt x="732" y="178"/>
                  </a:lnTo>
                  <a:lnTo>
                    <a:pt x="745" y="194"/>
                  </a:lnTo>
                  <a:lnTo>
                    <a:pt x="754" y="210"/>
                  </a:lnTo>
                  <a:lnTo>
                    <a:pt x="772" y="246"/>
                  </a:lnTo>
                  <a:lnTo>
                    <a:pt x="780" y="266"/>
                  </a:lnTo>
                  <a:lnTo>
                    <a:pt x="787" y="282"/>
                  </a:lnTo>
                  <a:lnTo>
                    <a:pt x="800" y="321"/>
                  </a:lnTo>
                  <a:lnTo>
                    <a:pt x="803" y="342"/>
                  </a:lnTo>
                  <a:lnTo>
                    <a:pt x="808" y="363"/>
                  </a:lnTo>
                  <a:lnTo>
                    <a:pt x="809" y="381"/>
                  </a:lnTo>
                  <a:lnTo>
                    <a:pt x="811" y="403"/>
                  </a:lnTo>
                  <a:lnTo>
                    <a:pt x="813" y="425"/>
                  </a:lnTo>
                  <a:lnTo>
                    <a:pt x="808" y="486"/>
                  </a:lnTo>
                  <a:lnTo>
                    <a:pt x="803" y="507"/>
                  </a:lnTo>
                  <a:lnTo>
                    <a:pt x="800" y="527"/>
                  </a:lnTo>
                  <a:lnTo>
                    <a:pt x="794" y="548"/>
                  </a:lnTo>
                  <a:lnTo>
                    <a:pt x="787" y="567"/>
                  </a:lnTo>
                  <a:lnTo>
                    <a:pt x="780" y="585"/>
                  </a:lnTo>
                  <a:lnTo>
                    <a:pt x="772" y="603"/>
                  </a:lnTo>
                  <a:lnTo>
                    <a:pt x="745" y="657"/>
                  </a:lnTo>
                  <a:lnTo>
                    <a:pt x="732" y="673"/>
                  </a:lnTo>
                  <a:lnTo>
                    <a:pt x="721" y="686"/>
                  </a:lnTo>
                  <a:lnTo>
                    <a:pt x="707" y="702"/>
                  </a:lnTo>
                  <a:lnTo>
                    <a:pt x="695" y="717"/>
                  </a:lnTo>
                  <a:lnTo>
                    <a:pt x="681" y="730"/>
                  </a:lnTo>
                  <a:lnTo>
                    <a:pt x="665" y="744"/>
                  </a:lnTo>
                  <a:lnTo>
                    <a:pt x="652" y="756"/>
                  </a:lnTo>
                  <a:lnTo>
                    <a:pt x="637" y="768"/>
                  </a:lnTo>
                  <a:lnTo>
                    <a:pt x="585" y="796"/>
                  </a:lnTo>
                  <a:lnTo>
                    <a:pt x="567" y="804"/>
                  </a:lnTo>
                  <a:lnTo>
                    <a:pt x="550" y="812"/>
                  </a:lnTo>
                  <a:lnTo>
                    <a:pt x="531" y="819"/>
                  </a:lnTo>
                  <a:lnTo>
                    <a:pt x="511" y="825"/>
                  </a:lnTo>
                  <a:lnTo>
                    <a:pt x="492" y="829"/>
                  </a:lnTo>
                  <a:lnTo>
                    <a:pt x="471" y="833"/>
                  </a:lnTo>
                  <a:lnTo>
                    <a:pt x="412" y="838"/>
                  </a:lnTo>
                  <a:lnTo>
                    <a:pt x="391" y="837"/>
                  </a:lnTo>
                  <a:lnTo>
                    <a:pt x="369" y="835"/>
                  </a:lnTo>
                  <a:lnTo>
                    <a:pt x="352" y="833"/>
                  </a:lnTo>
                  <a:lnTo>
                    <a:pt x="331" y="829"/>
                  </a:lnTo>
                  <a:lnTo>
                    <a:pt x="311" y="825"/>
                  </a:lnTo>
                  <a:lnTo>
                    <a:pt x="273" y="812"/>
                  </a:lnTo>
                  <a:lnTo>
                    <a:pt x="258" y="804"/>
                  </a:lnTo>
                  <a:lnTo>
                    <a:pt x="239" y="796"/>
                  </a:lnTo>
                  <a:lnTo>
                    <a:pt x="204" y="778"/>
                  </a:lnTo>
                  <a:lnTo>
                    <a:pt x="188" y="768"/>
                  </a:lnTo>
                  <a:lnTo>
                    <a:pt x="173" y="756"/>
                  </a:lnTo>
                  <a:lnTo>
                    <a:pt x="157" y="744"/>
                  </a:lnTo>
                  <a:lnTo>
                    <a:pt x="116" y="702"/>
                  </a:lnTo>
                  <a:lnTo>
                    <a:pt x="103" y="686"/>
                  </a:lnTo>
                  <a:lnTo>
                    <a:pt x="91" y="673"/>
                  </a:lnTo>
                  <a:lnTo>
                    <a:pt x="80" y="657"/>
                  </a:lnTo>
                  <a:lnTo>
                    <a:pt x="69" y="639"/>
                  </a:lnTo>
                  <a:lnTo>
                    <a:pt x="51" y="603"/>
                  </a:lnTo>
                  <a:lnTo>
                    <a:pt x="44" y="585"/>
                  </a:lnTo>
                  <a:lnTo>
                    <a:pt x="36" y="567"/>
                  </a:lnTo>
                  <a:lnTo>
                    <a:pt x="29" y="548"/>
                  </a:lnTo>
                  <a:lnTo>
                    <a:pt x="25" y="527"/>
                  </a:lnTo>
                  <a:lnTo>
                    <a:pt x="20" y="507"/>
                  </a:lnTo>
                  <a:lnTo>
                    <a:pt x="14" y="467"/>
                  </a:lnTo>
                  <a:lnTo>
                    <a:pt x="12" y="446"/>
                  </a:lnTo>
                  <a:lnTo>
                    <a:pt x="12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1" name="Oval 444"/>
            <p:cNvSpPr>
              <a:spLocks noChangeAspect="1" noChangeArrowheads="1"/>
            </p:cNvSpPr>
            <p:nvPr/>
          </p:nvSpPr>
          <p:spPr bwMode="auto">
            <a:xfrm>
              <a:off x="5378674" y="4627880"/>
              <a:ext cx="17778" cy="177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2" name="Freeform 445"/>
            <p:cNvSpPr>
              <a:spLocks noChangeAspect="1"/>
            </p:cNvSpPr>
            <p:nvPr/>
          </p:nvSpPr>
          <p:spPr bwMode="auto">
            <a:xfrm>
              <a:off x="5174226" y="4418330"/>
              <a:ext cx="424134" cy="434340"/>
            </a:xfrm>
            <a:custGeom>
              <a:avLst/>
              <a:gdLst/>
              <a:ahLst/>
              <a:cxnLst>
                <a:cxn ang="0">
                  <a:pos x="3" y="241"/>
                </a:cxn>
                <a:cxn ang="0">
                  <a:pos x="11" y="269"/>
                </a:cxn>
                <a:cxn ang="0">
                  <a:pos x="22" y="298"/>
                </a:cxn>
                <a:cxn ang="0">
                  <a:pos x="39" y="321"/>
                </a:cxn>
                <a:cxn ang="0">
                  <a:pos x="70" y="356"/>
                </a:cxn>
                <a:cxn ang="0">
                  <a:pos x="119" y="387"/>
                </a:cxn>
                <a:cxn ang="0">
                  <a:pos x="146" y="397"/>
                </a:cxn>
                <a:cxn ang="0">
                  <a:pos x="243" y="397"/>
                </a:cxn>
                <a:cxn ang="0">
                  <a:pos x="270" y="387"/>
                </a:cxn>
                <a:cxn ang="0">
                  <a:pos x="297" y="373"/>
                </a:cxn>
                <a:cxn ang="0">
                  <a:pos x="320" y="356"/>
                </a:cxn>
                <a:cxn ang="0">
                  <a:pos x="357" y="313"/>
                </a:cxn>
                <a:cxn ang="0">
                  <a:pos x="372" y="288"/>
                </a:cxn>
                <a:cxn ang="0">
                  <a:pos x="382" y="261"/>
                </a:cxn>
                <a:cxn ang="0">
                  <a:pos x="391" y="191"/>
                </a:cxn>
                <a:cxn ang="0">
                  <a:pos x="379" y="133"/>
                </a:cxn>
                <a:cxn ang="0">
                  <a:pos x="352" y="81"/>
                </a:cxn>
                <a:cxn ang="0">
                  <a:pos x="319" y="45"/>
                </a:cxn>
                <a:cxn ang="0">
                  <a:pos x="297" y="29"/>
                </a:cxn>
                <a:cxn ang="0">
                  <a:pos x="272" y="14"/>
                </a:cxn>
                <a:cxn ang="0">
                  <a:pos x="243" y="6"/>
                </a:cxn>
                <a:cxn ang="0">
                  <a:pos x="176" y="0"/>
                </a:cxn>
                <a:cxn ang="0">
                  <a:pos x="136" y="8"/>
                </a:cxn>
                <a:cxn ang="0">
                  <a:pos x="110" y="19"/>
                </a:cxn>
                <a:cxn ang="0">
                  <a:pos x="78" y="40"/>
                </a:cxn>
                <a:cxn ang="0">
                  <a:pos x="50" y="64"/>
                </a:cxn>
                <a:cxn ang="0">
                  <a:pos x="33" y="89"/>
                </a:cxn>
                <a:cxn ang="0">
                  <a:pos x="14" y="121"/>
                </a:cxn>
                <a:cxn ang="0">
                  <a:pos x="6" y="150"/>
                </a:cxn>
                <a:cxn ang="0">
                  <a:pos x="0" y="201"/>
                </a:cxn>
                <a:cxn ang="0">
                  <a:pos x="15" y="163"/>
                </a:cxn>
                <a:cxn ang="0">
                  <a:pos x="23" y="136"/>
                </a:cxn>
                <a:cxn ang="0">
                  <a:pos x="34" y="111"/>
                </a:cxn>
                <a:cxn ang="0">
                  <a:pos x="53" y="81"/>
                </a:cxn>
                <a:cxn ang="0">
                  <a:pos x="92" y="43"/>
                </a:cxn>
                <a:cxn ang="0">
                  <a:pos x="124" y="27"/>
                </a:cxn>
                <a:cxn ang="0">
                  <a:pos x="149" y="19"/>
                </a:cxn>
                <a:cxn ang="0">
                  <a:pos x="213" y="13"/>
                </a:cxn>
                <a:cxn ang="0">
                  <a:pos x="250" y="21"/>
                </a:cxn>
                <a:cxn ang="0">
                  <a:pos x="273" y="32"/>
                </a:cxn>
                <a:cxn ang="0">
                  <a:pos x="297" y="43"/>
                </a:cxn>
                <a:cxn ang="0">
                  <a:pos x="330" y="74"/>
                </a:cxn>
                <a:cxn ang="0">
                  <a:pos x="360" y="120"/>
                </a:cxn>
                <a:cxn ang="0">
                  <a:pos x="369" y="144"/>
                </a:cxn>
                <a:cxn ang="0">
                  <a:pos x="379" y="210"/>
                </a:cxn>
                <a:cxn ang="0">
                  <a:pos x="366" y="266"/>
                </a:cxn>
                <a:cxn ang="0">
                  <a:pos x="355" y="292"/>
                </a:cxn>
                <a:cxn ang="0">
                  <a:pos x="342" y="314"/>
                </a:cxn>
                <a:cxn ang="0">
                  <a:pos x="291" y="363"/>
                </a:cxn>
                <a:cxn ang="0">
                  <a:pos x="267" y="374"/>
                </a:cxn>
                <a:cxn ang="0">
                  <a:pos x="240" y="384"/>
                </a:cxn>
                <a:cxn ang="0">
                  <a:pos x="149" y="384"/>
                </a:cxn>
                <a:cxn ang="0">
                  <a:pos x="122" y="374"/>
                </a:cxn>
                <a:cxn ang="0">
                  <a:pos x="80" y="347"/>
                </a:cxn>
                <a:cxn ang="0">
                  <a:pos x="48" y="314"/>
                </a:cxn>
                <a:cxn ang="0">
                  <a:pos x="34" y="292"/>
                </a:cxn>
                <a:cxn ang="0">
                  <a:pos x="23" y="266"/>
                </a:cxn>
                <a:cxn ang="0">
                  <a:pos x="15" y="238"/>
                </a:cxn>
                <a:cxn ang="0">
                  <a:pos x="0" y="201"/>
                </a:cxn>
              </a:cxnLst>
              <a:rect l="0" t="0" r="r" b="b"/>
              <a:pathLst>
                <a:path w="391" h="403">
                  <a:moveTo>
                    <a:pt x="0" y="201"/>
                  </a:moveTo>
                  <a:lnTo>
                    <a:pt x="0" y="220"/>
                  </a:lnTo>
                  <a:lnTo>
                    <a:pt x="3" y="241"/>
                  </a:lnTo>
                  <a:lnTo>
                    <a:pt x="6" y="251"/>
                  </a:lnTo>
                  <a:lnTo>
                    <a:pt x="7" y="261"/>
                  </a:lnTo>
                  <a:lnTo>
                    <a:pt x="11" y="269"/>
                  </a:lnTo>
                  <a:lnTo>
                    <a:pt x="14" y="280"/>
                  </a:lnTo>
                  <a:lnTo>
                    <a:pt x="18" y="288"/>
                  </a:lnTo>
                  <a:lnTo>
                    <a:pt x="22" y="298"/>
                  </a:lnTo>
                  <a:lnTo>
                    <a:pt x="28" y="306"/>
                  </a:lnTo>
                  <a:lnTo>
                    <a:pt x="33" y="313"/>
                  </a:lnTo>
                  <a:lnTo>
                    <a:pt x="39" y="321"/>
                  </a:lnTo>
                  <a:lnTo>
                    <a:pt x="44" y="329"/>
                  </a:lnTo>
                  <a:lnTo>
                    <a:pt x="63" y="350"/>
                  </a:lnTo>
                  <a:lnTo>
                    <a:pt x="70" y="356"/>
                  </a:lnTo>
                  <a:lnTo>
                    <a:pt x="78" y="363"/>
                  </a:lnTo>
                  <a:lnTo>
                    <a:pt x="110" y="384"/>
                  </a:lnTo>
                  <a:lnTo>
                    <a:pt x="119" y="387"/>
                  </a:lnTo>
                  <a:lnTo>
                    <a:pt x="129" y="390"/>
                  </a:lnTo>
                  <a:lnTo>
                    <a:pt x="136" y="394"/>
                  </a:lnTo>
                  <a:lnTo>
                    <a:pt x="146" y="397"/>
                  </a:lnTo>
                  <a:lnTo>
                    <a:pt x="185" y="403"/>
                  </a:lnTo>
                  <a:lnTo>
                    <a:pt x="204" y="403"/>
                  </a:lnTo>
                  <a:lnTo>
                    <a:pt x="243" y="397"/>
                  </a:lnTo>
                  <a:lnTo>
                    <a:pt x="253" y="394"/>
                  </a:lnTo>
                  <a:lnTo>
                    <a:pt x="261" y="390"/>
                  </a:lnTo>
                  <a:lnTo>
                    <a:pt x="270" y="387"/>
                  </a:lnTo>
                  <a:lnTo>
                    <a:pt x="280" y="384"/>
                  </a:lnTo>
                  <a:lnTo>
                    <a:pt x="289" y="379"/>
                  </a:lnTo>
                  <a:lnTo>
                    <a:pt x="297" y="373"/>
                  </a:lnTo>
                  <a:lnTo>
                    <a:pt x="303" y="368"/>
                  </a:lnTo>
                  <a:lnTo>
                    <a:pt x="311" y="363"/>
                  </a:lnTo>
                  <a:lnTo>
                    <a:pt x="320" y="356"/>
                  </a:lnTo>
                  <a:lnTo>
                    <a:pt x="346" y="330"/>
                  </a:lnTo>
                  <a:lnTo>
                    <a:pt x="352" y="321"/>
                  </a:lnTo>
                  <a:lnTo>
                    <a:pt x="357" y="313"/>
                  </a:lnTo>
                  <a:lnTo>
                    <a:pt x="361" y="306"/>
                  </a:lnTo>
                  <a:lnTo>
                    <a:pt x="368" y="298"/>
                  </a:lnTo>
                  <a:lnTo>
                    <a:pt x="372" y="288"/>
                  </a:lnTo>
                  <a:lnTo>
                    <a:pt x="375" y="279"/>
                  </a:lnTo>
                  <a:lnTo>
                    <a:pt x="379" y="269"/>
                  </a:lnTo>
                  <a:lnTo>
                    <a:pt x="382" y="261"/>
                  </a:lnTo>
                  <a:lnTo>
                    <a:pt x="385" y="251"/>
                  </a:lnTo>
                  <a:lnTo>
                    <a:pt x="391" y="210"/>
                  </a:lnTo>
                  <a:lnTo>
                    <a:pt x="391" y="191"/>
                  </a:lnTo>
                  <a:lnTo>
                    <a:pt x="385" y="150"/>
                  </a:lnTo>
                  <a:lnTo>
                    <a:pt x="382" y="141"/>
                  </a:lnTo>
                  <a:lnTo>
                    <a:pt x="379" y="133"/>
                  </a:lnTo>
                  <a:lnTo>
                    <a:pt x="375" y="123"/>
                  </a:lnTo>
                  <a:lnTo>
                    <a:pt x="372" y="113"/>
                  </a:lnTo>
                  <a:lnTo>
                    <a:pt x="352" y="81"/>
                  </a:lnTo>
                  <a:lnTo>
                    <a:pt x="346" y="73"/>
                  </a:lnTo>
                  <a:lnTo>
                    <a:pt x="339" y="64"/>
                  </a:lnTo>
                  <a:lnTo>
                    <a:pt x="319" y="45"/>
                  </a:lnTo>
                  <a:lnTo>
                    <a:pt x="311" y="40"/>
                  </a:lnTo>
                  <a:lnTo>
                    <a:pt x="303" y="34"/>
                  </a:lnTo>
                  <a:lnTo>
                    <a:pt x="297" y="29"/>
                  </a:lnTo>
                  <a:lnTo>
                    <a:pt x="289" y="22"/>
                  </a:lnTo>
                  <a:lnTo>
                    <a:pt x="280" y="19"/>
                  </a:lnTo>
                  <a:lnTo>
                    <a:pt x="272" y="14"/>
                  </a:lnTo>
                  <a:lnTo>
                    <a:pt x="261" y="11"/>
                  </a:lnTo>
                  <a:lnTo>
                    <a:pt x="253" y="8"/>
                  </a:lnTo>
                  <a:lnTo>
                    <a:pt x="243" y="6"/>
                  </a:lnTo>
                  <a:lnTo>
                    <a:pt x="234" y="3"/>
                  </a:lnTo>
                  <a:lnTo>
                    <a:pt x="213" y="0"/>
                  </a:lnTo>
                  <a:lnTo>
                    <a:pt x="176" y="0"/>
                  </a:lnTo>
                  <a:lnTo>
                    <a:pt x="155" y="3"/>
                  </a:lnTo>
                  <a:lnTo>
                    <a:pt x="146" y="6"/>
                  </a:lnTo>
                  <a:lnTo>
                    <a:pt x="136" y="8"/>
                  </a:lnTo>
                  <a:lnTo>
                    <a:pt x="129" y="11"/>
                  </a:lnTo>
                  <a:lnTo>
                    <a:pt x="118" y="14"/>
                  </a:lnTo>
                  <a:lnTo>
                    <a:pt x="110" y="19"/>
                  </a:lnTo>
                  <a:lnTo>
                    <a:pt x="102" y="22"/>
                  </a:lnTo>
                  <a:lnTo>
                    <a:pt x="86" y="34"/>
                  </a:lnTo>
                  <a:lnTo>
                    <a:pt x="78" y="40"/>
                  </a:lnTo>
                  <a:lnTo>
                    <a:pt x="72" y="45"/>
                  </a:lnTo>
                  <a:lnTo>
                    <a:pt x="63" y="51"/>
                  </a:lnTo>
                  <a:lnTo>
                    <a:pt x="50" y="64"/>
                  </a:lnTo>
                  <a:lnTo>
                    <a:pt x="44" y="74"/>
                  </a:lnTo>
                  <a:lnTo>
                    <a:pt x="39" y="81"/>
                  </a:lnTo>
                  <a:lnTo>
                    <a:pt x="33" y="89"/>
                  </a:lnTo>
                  <a:lnTo>
                    <a:pt x="22" y="105"/>
                  </a:lnTo>
                  <a:lnTo>
                    <a:pt x="18" y="113"/>
                  </a:lnTo>
                  <a:lnTo>
                    <a:pt x="14" y="121"/>
                  </a:lnTo>
                  <a:lnTo>
                    <a:pt x="11" y="133"/>
                  </a:lnTo>
                  <a:lnTo>
                    <a:pt x="7" y="141"/>
                  </a:lnTo>
                  <a:lnTo>
                    <a:pt x="6" y="150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20" y="144"/>
                  </a:lnTo>
                  <a:lnTo>
                    <a:pt x="23" y="136"/>
                  </a:lnTo>
                  <a:lnTo>
                    <a:pt x="26" y="128"/>
                  </a:lnTo>
                  <a:lnTo>
                    <a:pt x="31" y="120"/>
                  </a:lnTo>
                  <a:lnTo>
                    <a:pt x="34" y="111"/>
                  </a:lnTo>
                  <a:lnTo>
                    <a:pt x="42" y="95"/>
                  </a:lnTo>
                  <a:lnTo>
                    <a:pt x="48" y="87"/>
                  </a:lnTo>
                  <a:lnTo>
                    <a:pt x="53" y="81"/>
                  </a:lnTo>
                  <a:lnTo>
                    <a:pt x="78" y="55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108" y="35"/>
                  </a:lnTo>
                  <a:lnTo>
                    <a:pt x="116" y="32"/>
                  </a:lnTo>
                  <a:lnTo>
                    <a:pt x="124" y="27"/>
                  </a:lnTo>
                  <a:lnTo>
                    <a:pt x="132" y="24"/>
                  </a:lnTo>
                  <a:lnTo>
                    <a:pt x="140" y="21"/>
                  </a:lnTo>
                  <a:lnTo>
                    <a:pt x="149" y="19"/>
                  </a:lnTo>
                  <a:lnTo>
                    <a:pt x="158" y="16"/>
                  </a:lnTo>
                  <a:lnTo>
                    <a:pt x="176" y="13"/>
                  </a:lnTo>
                  <a:lnTo>
                    <a:pt x="213" y="13"/>
                  </a:lnTo>
                  <a:lnTo>
                    <a:pt x="231" y="16"/>
                  </a:lnTo>
                  <a:lnTo>
                    <a:pt x="240" y="19"/>
                  </a:lnTo>
                  <a:lnTo>
                    <a:pt x="250" y="21"/>
                  </a:lnTo>
                  <a:lnTo>
                    <a:pt x="258" y="24"/>
                  </a:lnTo>
                  <a:lnTo>
                    <a:pt x="265" y="27"/>
                  </a:lnTo>
                  <a:lnTo>
                    <a:pt x="273" y="32"/>
                  </a:lnTo>
                  <a:lnTo>
                    <a:pt x="283" y="35"/>
                  </a:lnTo>
                  <a:lnTo>
                    <a:pt x="291" y="38"/>
                  </a:lnTo>
                  <a:lnTo>
                    <a:pt x="297" y="43"/>
                  </a:lnTo>
                  <a:lnTo>
                    <a:pt x="305" y="50"/>
                  </a:lnTo>
                  <a:lnTo>
                    <a:pt x="313" y="55"/>
                  </a:lnTo>
                  <a:lnTo>
                    <a:pt x="330" y="74"/>
                  </a:lnTo>
                  <a:lnTo>
                    <a:pt x="336" y="82"/>
                  </a:lnTo>
                  <a:lnTo>
                    <a:pt x="342" y="87"/>
                  </a:lnTo>
                  <a:lnTo>
                    <a:pt x="360" y="120"/>
                  </a:lnTo>
                  <a:lnTo>
                    <a:pt x="363" y="126"/>
                  </a:lnTo>
                  <a:lnTo>
                    <a:pt x="366" y="136"/>
                  </a:lnTo>
                  <a:lnTo>
                    <a:pt x="369" y="144"/>
                  </a:lnTo>
                  <a:lnTo>
                    <a:pt x="372" y="154"/>
                  </a:lnTo>
                  <a:lnTo>
                    <a:pt x="379" y="191"/>
                  </a:lnTo>
                  <a:lnTo>
                    <a:pt x="379" y="210"/>
                  </a:lnTo>
                  <a:lnTo>
                    <a:pt x="372" y="248"/>
                  </a:lnTo>
                  <a:lnTo>
                    <a:pt x="369" y="257"/>
                  </a:lnTo>
                  <a:lnTo>
                    <a:pt x="366" y="266"/>
                  </a:lnTo>
                  <a:lnTo>
                    <a:pt x="363" y="275"/>
                  </a:lnTo>
                  <a:lnTo>
                    <a:pt x="360" y="282"/>
                  </a:lnTo>
                  <a:lnTo>
                    <a:pt x="355" y="292"/>
                  </a:lnTo>
                  <a:lnTo>
                    <a:pt x="352" y="300"/>
                  </a:lnTo>
                  <a:lnTo>
                    <a:pt x="347" y="306"/>
                  </a:lnTo>
                  <a:lnTo>
                    <a:pt x="342" y="314"/>
                  </a:lnTo>
                  <a:lnTo>
                    <a:pt x="305" y="353"/>
                  </a:lnTo>
                  <a:lnTo>
                    <a:pt x="297" y="358"/>
                  </a:lnTo>
                  <a:lnTo>
                    <a:pt x="291" y="363"/>
                  </a:lnTo>
                  <a:lnTo>
                    <a:pt x="283" y="366"/>
                  </a:lnTo>
                  <a:lnTo>
                    <a:pt x="273" y="371"/>
                  </a:lnTo>
                  <a:lnTo>
                    <a:pt x="267" y="374"/>
                  </a:lnTo>
                  <a:lnTo>
                    <a:pt x="258" y="378"/>
                  </a:lnTo>
                  <a:lnTo>
                    <a:pt x="250" y="381"/>
                  </a:lnTo>
                  <a:lnTo>
                    <a:pt x="240" y="384"/>
                  </a:lnTo>
                  <a:lnTo>
                    <a:pt x="204" y="390"/>
                  </a:lnTo>
                  <a:lnTo>
                    <a:pt x="185" y="390"/>
                  </a:lnTo>
                  <a:lnTo>
                    <a:pt x="149" y="384"/>
                  </a:lnTo>
                  <a:lnTo>
                    <a:pt x="140" y="381"/>
                  </a:lnTo>
                  <a:lnTo>
                    <a:pt x="132" y="378"/>
                  </a:lnTo>
                  <a:lnTo>
                    <a:pt x="122" y="374"/>
                  </a:lnTo>
                  <a:lnTo>
                    <a:pt x="116" y="371"/>
                  </a:lnTo>
                  <a:lnTo>
                    <a:pt x="85" y="353"/>
                  </a:lnTo>
                  <a:lnTo>
                    <a:pt x="80" y="347"/>
                  </a:lnTo>
                  <a:lnTo>
                    <a:pt x="72" y="340"/>
                  </a:lnTo>
                  <a:lnTo>
                    <a:pt x="53" y="322"/>
                  </a:lnTo>
                  <a:lnTo>
                    <a:pt x="48" y="314"/>
                  </a:lnTo>
                  <a:lnTo>
                    <a:pt x="42" y="306"/>
                  </a:lnTo>
                  <a:lnTo>
                    <a:pt x="37" y="300"/>
                  </a:lnTo>
                  <a:lnTo>
                    <a:pt x="34" y="292"/>
                  </a:lnTo>
                  <a:lnTo>
                    <a:pt x="31" y="282"/>
                  </a:lnTo>
                  <a:lnTo>
                    <a:pt x="26" y="274"/>
                  </a:lnTo>
                  <a:lnTo>
                    <a:pt x="23" y="266"/>
                  </a:lnTo>
                  <a:lnTo>
                    <a:pt x="20" y="257"/>
                  </a:lnTo>
                  <a:lnTo>
                    <a:pt x="18" y="248"/>
                  </a:lnTo>
                  <a:lnTo>
                    <a:pt x="15" y="238"/>
                  </a:lnTo>
                  <a:lnTo>
                    <a:pt x="12" y="220"/>
                  </a:lnTo>
                  <a:lnTo>
                    <a:pt x="12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3" name="Line 446"/>
            <p:cNvSpPr>
              <a:spLocks noChangeAspect="1" noChangeShapeType="1"/>
            </p:cNvSpPr>
            <p:nvPr/>
          </p:nvSpPr>
          <p:spPr bwMode="auto">
            <a:xfrm flipH="1">
              <a:off x="5249148" y="4721860"/>
              <a:ext cx="63493" cy="90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4" name="Freeform 447"/>
            <p:cNvSpPr>
              <a:spLocks noChangeAspect="1"/>
            </p:cNvSpPr>
            <p:nvPr/>
          </p:nvSpPr>
          <p:spPr bwMode="auto">
            <a:xfrm>
              <a:off x="5249148" y="4721860"/>
              <a:ext cx="63493" cy="73660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8" y="0"/>
                </a:cxn>
                <a:cxn ang="0">
                  <a:pos x="0" y="31"/>
                </a:cxn>
                <a:cxn ang="0">
                  <a:pos x="41" y="24"/>
                </a:cxn>
                <a:cxn ang="0">
                  <a:pos x="47" y="68"/>
                </a:cxn>
              </a:cxnLst>
              <a:rect l="0" t="0" r="r" b="b"/>
              <a:pathLst>
                <a:path w="58" h="68">
                  <a:moveTo>
                    <a:pt x="47" y="68"/>
                  </a:moveTo>
                  <a:lnTo>
                    <a:pt x="58" y="0"/>
                  </a:lnTo>
                  <a:lnTo>
                    <a:pt x="0" y="31"/>
                  </a:lnTo>
                  <a:lnTo>
                    <a:pt x="41" y="24"/>
                  </a:lnTo>
                  <a:lnTo>
                    <a:pt x="47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5" name="Line 448"/>
            <p:cNvSpPr>
              <a:spLocks noChangeAspect="1" noChangeShapeType="1"/>
            </p:cNvSpPr>
            <p:nvPr/>
          </p:nvSpPr>
          <p:spPr bwMode="auto">
            <a:xfrm flipH="1" flipV="1">
              <a:off x="5352007" y="4418330"/>
              <a:ext cx="7619" cy="1130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6" name="Freeform 449"/>
            <p:cNvSpPr>
              <a:spLocks noChangeAspect="1"/>
            </p:cNvSpPr>
            <p:nvPr/>
          </p:nvSpPr>
          <p:spPr bwMode="auto">
            <a:xfrm>
              <a:off x="5322800" y="4462780"/>
              <a:ext cx="64763" cy="6858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63"/>
                </a:cxn>
                <a:cxn ang="0">
                  <a:pos x="60" y="0"/>
                </a:cxn>
                <a:cxn ang="0">
                  <a:pos x="33" y="32"/>
                </a:cxn>
                <a:cxn ang="0">
                  <a:pos x="0" y="5"/>
                </a:cxn>
              </a:cxnLst>
              <a:rect l="0" t="0" r="r" b="b"/>
              <a:pathLst>
                <a:path w="60" h="63">
                  <a:moveTo>
                    <a:pt x="0" y="5"/>
                  </a:moveTo>
                  <a:lnTo>
                    <a:pt x="35" y="63"/>
                  </a:lnTo>
                  <a:lnTo>
                    <a:pt x="60" y="0"/>
                  </a:lnTo>
                  <a:lnTo>
                    <a:pt x="33" y="3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7" name="Line 450"/>
            <p:cNvSpPr>
              <a:spLocks noChangeAspect="1" noChangeShapeType="1"/>
            </p:cNvSpPr>
            <p:nvPr/>
          </p:nvSpPr>
          <p:spPr bwMode="auto">
            <a:xfrm flipV="1">
              <a:off x="5491692" y="4527550"/>
              <a:ext cx="91430" cy="647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8" name="Freeform 451"/>
            <p:cNvSpPr>
              <a:spLocks noChangeAspect="1"/>
            </p:cNvSpPr>
            <p:nvPr/>
          </p:nvSpPr>
          <p:spPr bwMode="auto">
            <a:xfrm>
              <a:off x="5491692" y="4527550"/>
              <a:ext cx="69843" cy="6477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0"/>
                </a:cxn>
                <a:cxn ang="0">
                  <a:pos x="65" y="50"/>
                </a:cxn>
                <a:cxn ang="0">
                  <a:pos x="24" y="42"/>
                </a:cxn>
                <a:cxn ang="0">
                  <a:pos x="32" y="0"/>
                </a:cxn>
              </a:cxnLst>
              <a:rect l="0" t="0" r="r" b="b"/>
              <a:pathLst>
                <a:path w="65" h="60">
                  <a:moveTo>
                    <a:pt x="32" y="0"/>
                  </a:moveTo>
                  <a:lnTo>
                    <a:pt x="0" y="60"/>
                  </a:lnTo>
                  <a:lnTo>
                    <a:pt x="65" y="50"/>
                  </a:lnTo>
                  <a:lnTo>
                    <a:pt x="24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9" name="Line 452"/>
            <p:cNvSpPr>
              <a:spLocks noChangeAspect="1" noChangeShapeType="1"/>
            </p:cNvSpPr>
            <p:nvPr/>
          </p:nvSpPr>
          <p:spPr bwMode="auto">
            <a:xfrm>
              <a:off x="5485343" y="4709160"/>
              <a:ext cx="88890" cy="685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0" name="Freeform 453"/>
            <p:cNvSpPr>
              <a:spLocks noChangeAspect="1"/>
            </p:cNvSpPr>
            <p:nvPr/>
          </p:nvSpPr>
          <p:spPr bwMode="auto">
            <a:xfrm>
              <a:off x="5485343" y="4709160"/>
              <a:ext cx="71112" cy="64770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0" y="0"/>
                </a:cxn>
                <a:cxn ang="0">
                  <a:pos x="30" y="60"/>
                </a:cxn>
                <a:cxn ang="0">
                  <a:pos x="24" y="18"/>
                </a:cxn>
                <a:cxn ang="0">
                  <a:pos x="65" y="12"/>
                </a:cxn>
              </a:cxnLst>
              <a:rect l="0" t="0" r="r" b="b"/>
              <a:pathLst>
                <a:path w="65" h="60">
                  <a:moveTo>
                    <a:pt x="65" y="12"/>
                  </a:moveTo>
                  <a:lnTo>
                    <a:pt x="0" y="0"/>
                  </a:lnTo>
                  <a:lnTo>
                    <a:pt x="30" y="60"/>
                  </a:lnTo>
                  <a:lnTo>
                    <a:pt x="24" y="18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1" name="Line 454"/>
            <p:cNvSpPr>
              <a:spLocks noChangeAspect="1" noChangeShapeType="1"/>
            </p:cNvSpPr>
            <p:nvPr/>
          </p:nvSpPr>
          <p:spPr bwMode="auto">
            <a:xfrm flipH="1" flipV="1">
              <a:off x="5352007" y="4175760"/>
              <a:ext cx="7619" cy="115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2" name="Freeform 455"/>
            <p:cNvSpPr>
              <a:spLocks noChangeAspect="1"/>
            </p:cNvSpPr>
            <p:nvPr/>
          </p:nvSpPr>
          <p:spPr bwMode="auto">
            <a:xfrm>
              <a:off x="5322800" y="4221480"/>
              <a:ext cx="64763" cy="698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64"/>
                </a:cxn>
                <a:cxn ang="0">
                  <a:pos x="60" y="0"/>
                </a:cxn>
                <a:cxn ang="0">
                  <a:pos x="33" y="33"/>
                </a:cxn>
                <a:cxn ang="0">
                  <a:pos x="0" y="5"/>
                </a:cxn>
              </a:cxnLst>
              <a:rect l="0" t="0" r="r" b="b"/>
              <a:pathLst>
                <a:path w="60" h="64">
                  <a:moveTo>
                    <a:pt x="0" y="5"/>
                  </a:moveTo>
                  <a:lnTo>
                    <a:pt x="35" y="64"/>
                  </a:lnTo>
                  <a:lnTo>
                    <a:pt x="60" y="0"/>
                  </a:lnTo>
                  <a:lnTo>
                    <a:pt x="33" y="3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3" name="Line 456"/>
            <p:cNvSpPr>
              <a:spLocks noChangeAspect="1" noChangeShapeType="1"/>
            </p:cNvSpPr>
            <p:nvPr/>
          </p:nvSpPr>
          <p:spPr bwMode="auto">
            <a:xfrm>
              <a:off x="5749474" y="4632960"/>
              <a:ext cx="105399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4" name="Freeform 457"/>
            <p:cNvSpPr>
              <a:spLocks noChangeAspect="1"/>
            </p:cNvSpPr>
            <p:nvPr/>
          </p:nvSpPr>
          <p:spPr bwMode="auto">
            <a:xfrm>
              <a:off x="5699950" y="4593590"/>
              <a:ext cx="67303" cy="6477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22"/>
                </a:cxn>
                <a:cxn ang="0">
                  <a:pos x="55" y="60"/>
                </a:cxn>
                <a:cxn ang="0">
                  <a:pos x="30" y="26"/>
                </a:cxn>
                <a:cxn ang="0">
                  <a:pos x="63" y="0"/>
                </a:cxn>
              </a:cxnLst>
              <a:rect l="0" t="0" r="r" b="b"/>
              <a:pathLst>
                <a:path w="63" h="60">
                  <a:moveTo>
                    <a:pt x="63" y="0"/>
                  </a:moveTo>
                  <a:lnTo>
                    <a:pt x="0" y="22"/>
                  </a:lnTo>
                  <a:lnTo>
                    <a:pt x="55" y="60"/>
                  </a:lnTo>
                  <a:lnTo>
                    <a:pt x="30" y="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5" name="Line 458"/>
            <p:cNvSpPr>
              <a:spLocks noChangeAspect="1" noChangeShapeType="1"/>
            </p:cNvSpPr>
            <p:nvPr/>
          </p:nvSpPr>
          <p:spPr bwMode="auto">
            <a:xfrm flipH="1" flipV="1">
              <a:off x="5352007" y="4175760"/>
              <a:ext cx="7619" cy="115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6" name="Freeform 459"/>
            <p:cNvSpPr>
              <a:spLocks noChangeAspect="1"/>
            </p:cNvSpPr>
            <p:nvPr/>
          </p:nvSpPr>
          <p:spPr bwMode="auto">
            <a:xfrm>
              <a:off x="5322800" y="4221480"/>
              <a:ext cx="64763" cy="698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64"/>
                </a:cxn>
                <a:cxn ang="0">
                  <a:pos x="60" y="0"/>
                </a:cxn>
                <a:cxn ang="0">
                  <a:pos x="33" y="33"/>
                </a:cxn>
                <a:cxn ang="0">
                  <a:pos x="0" y="5"/>
                </a:cxn>
              </a:cxnLst>
              <a:rect l="0" t="0" r="r" b="b"/>
              <a:pathLst>
                <a:path w="60" h="64">
                  <a:moveTo>
                    <a:pt x="0" y="5"/>
                  </a:moveTo>
                  <a:lnTo>
                    <a:pt x="35" y="64"/>
                  </a:lnTo>
                  <a:lnTo>
                    <a:pt x="60" y="0"/>
                  </a:lnTo>
                  <a:lnTo>
                    <a:pt x="33" y="3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8" name="Line 461"/>
            <p:cNvSpPr>
              <a:spLocks noChangeAspect="1" noChangeShapeType="1"/>
            </p:cNvSpPr>
            <p:nvPr/>
          </p:nvSpPr>
          <p:spPr bwMode="auto">
            <a:xfrm flipH="1" flipV="1">
              <a:off x="4967238" y="4616450"/>
              <a:ext cx="104129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9" name="Freeform 462"/>
            <p:cNvSpPr>
              <a:spLocks noChangeAspect="1"/>
            </p:cNvSpPr>
            <p:nvPr/>
          </p:nvSpPr>
          <p:spPr bwMode="auto">
            <a:xfrm>
              <a:off x="5002794" y="4588510"/>
              <a:ext cx="68573" cy="6604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3" y="37"/>
                </a:cxn>
                <a:cxn ang="0">
                  <a:pos x="8" y="0"/>
                </a:cxn>
                <a:cxn ang="0">
                  <a:pos x="33" y="34"/>
                </a:cxn>
                <a:cxn ang="0">
                  <a:pos x="0" y="60"/>
                </a:cxn>
              </a:cxnLst>
              <a:rect l="0" t="0" r="r" b="b"/>
              <a:pathLst>
                <a:path w="63" h="60">
                  <a:moveTo>
                    <a:pt x="0" y="60"/>
                  </a:moveTo>
                  <a:lnTo>
                    <a:pt x="63" y="37"/>
                  </a:lnTo>
                  <a:lnTo>
                    <a:pt x="8" y="0"/>
                  </a:lnTo>
                  <a:lnTo>
                    <a:pt x="33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0" name="Line 463"/>
            <p:cNvSpPr>
              <a:spLocks noChangeAspect="1" noChangeShapeType="1"/>
            </p:cNvSpPr>
            <p:nvPr/>
          </p:nvSpPr>
          <p:spPr bwMode="auto">
            <a:xfrm flipH="1">
              <a:off x="5106923" y="4881880"/>
              <a:ext cx="62223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1" name="Freeform 464"/>
            <p:cNvSpPr>
              <a:spLocks noChangeAspect="1"/>
            </p:cNvSpPr>
            <p:nvPr/>
          </p:nvSpPr>
          <p:spPr bwMode="auto">
            <a:xfrm>
              <a:off x="5106923" y="4881880"/>
              <a:ext cx="62223" cy="71120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8" y="0"/>
                </a:cxn>
                <a:cxn ang="0">
                  <a:pos x="0" y="31"/>
                </a:cxn>
                <a:cxn ang="0">
                  <a:pos x="41" y="25"/>
                </a:cxn>
                <a:cxn ang="0">
                  <a:pos x="47" y="67"/>
                </a:cxn>
              </a:cxnLst>
              <a:rect l="0" t="0" r="r" b="b"/>
              <a:pathLst>
                <a:path w="58" h="67">
                  <a:moveTo>
                    <a:pt x="47" y="67"/>
                  </a:moveTo>
                  <a:lnTo>
                    <a:pt x="58" y="0"/>
                  </a:lnTo>
                  <a:lnTo>
                    <a:pt x="0" y="31"/>
                  </a:lnTo>
                  <a:lnTo>
                    <a:pt x="41" y="25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63300" y="2781196"/>
            <a:ext cx="1530186" cy="1325880"/>
            <a:chOff x="4606597" y="3850640"/>
            <a:chExt cx="1530186" cy="1325880"/>
          </a:xfrm>
        </p:grpSpPr>
        <p:sp>
          <p:nvSpPr>
            <p:cNvPr id="597" name="Line 470"/>
            <p:cNvSpPr>
              <a:spLocks noChangeAspect="1" noChangeShapeType="1"/>
            </p:cNvSpPr>
            <p:nvPr/>
          </p:nvSpPr>
          <p:spPr bwMode="auto">
            <a:xfrm rot="10800000" flipV="1">
              <a:off x="6012336" y="4696460"/>
              <a:ext cx="50795" cy="20828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8" name="Line 471"/>
            <p:cNvSpPr>
              <a:spLocks noChangeAspect="1" noChangeShapeType="1"/>
            </p:cNvSpPr>
            <p:nvPr/>
          </p:nvSpPr>
          <p:spPr bwMode="auto">
            <a:xfrm rot="10800000">
              <a:off x="5127241" y="3970020"/>
              <a:ext cx="104129" cy="1562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9" name="Line 472"/>
            <p:cNvSpPr>
              <a:spLocks noChangeAspect="1" noChangeShapeType="1"/>
            </p:cNvSpPr>
            <p:nvPr/>
          </p:nvSpPr>
          <p:spPr bwMode="auto">
            <a:xfrm rot="10800000" flipV="1">
              <a:off x="4764060" y="4074160"/>
              <a:ext cx="102859" cy="10414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0" name="Line 473"/>
            <p:cNvSpPr>
              <a:spLocks noChangeAspect="1" noChangeShapeType="1"/>
            </p:cNvSpPr>
            <p:nvPr/>
          </p:nvSpPr>
          <p:spPr bwMode="auto">
            <a:xfrm rot="10800000" flipH="1" flipV="1">
              <a:off x="4745012" y="4385310"/>
              <a:ext cx="156193" cy="5207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1" name="Freeform 474"/>
            <p:cNvSpPr>
              <a:spLocks noChangeAspect="1"/>
            </p:cNvSpPr>
            <p:nvPr/>
          </p:nvSpPr>
          <p:spPr bwMode="auto">
            <a:xfrm>
              <a:off x="4606597" y="3850640"/>
              <a:ext cx="1530186" cy="1325880"/>
            </a:xfrm>
            <a:custGeom>
              <a:avLst/>
              <a:gdLst/>
              <a:ahLst/>
              <a:cxnLst>
                <a:cxn ang="0">
                  <a:pos x="1412" y="365"/>
                </a:cxn>
                <a:cxn ang="0">
                  <a:pos x="1244" y="1226"/>
                </a:cxn>
                <a:cxn ang="0">
                  <a:pos x="409" y="0"/>
                </a:cxn>
                <a:cxn ang="0">
                  <a:pos x="0" y="460"/>
                </a:cxn>
                <a:cxn ang="0">
                  <a:pos x="687" y="671"/>
                </a:cxn>
              </a:cxnLst>
              <a:rect l="0" t="0" r="r" b="b"/>
              <a:pathLst>
                <a:path w="1412" h="1226">
                  <a:moveTo>
                    <a:pt x="1412" y="365"/>
                  </a:moveTo>
                  <a:lnTo>
                    <a:pt x="1244" y="1226"/>
                  </a:lnTo>
                  <a:lnTo>
                    <a:pt x="409" y="0"/>
                  </a:lnTo>
                  <a:lnTo>
                    <a:pt x="0" y="460"/>
                  </a:lnTo>
                  <a:lnTo>
                    <a:pt x="687" y="67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8625" y="2760849"/>
            <a:ext cx="1370183" cy="536412"/>
            <a:chOff x="7011817" y="3177013"/>
            <a:chExt cx="1370183" cy="259080"/>
          </a:xfrm>
        </p:grpSpPr>
        <p:sp>
          <p:nvSpPr>
            <p:cNvPr id="570" name="Oval 443"/>
            <p:cNvSpPr>
              <a:spLocks noChangeAspect="1" noChangeArrowheads="1"/>
            </p:cNvSpPr>
            <p:nvPr/>
          </p:nvSpPr>
          <p:spPr bwMode="auto">
            <a:xfrm>
              <a:off x="7038484" y="3348463"/>
              <a:ext cx="52064" cy="53340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2" name="Freeform 465"/>
            <p:cNvSpPr>
              <a:spLocks noChangeAspect="1"/>
            </p:cNvSpPr>
            <p:nvPr/>
          </p:nvSpPr>
          <p:spPr bwMode="auto">
            <a:xfrm>
              <a:off x="7029595" y="3229083"/>
              <a:ext cx="1056527" cy="151130"/>
            </a:xfrm>
            <a:custGeom>
              <a:avLst/>
              <a:gdLst/>
              <a:ahLst/>
              <a:cxnLst>
                <a:cxn ang="0">
                  <a:pos x="1321" y="0"/>
                </a:cxn>
                <a:cxn ang="0">
                  <a:pos x="249" y="7"/>
                </a:cxn>
                <a:cxn ang="0">
                  <a:pos x="0" y="139"/>
                </a:cxn>
              </a:cxnLst>
              <a:rect l="0" t="0" r="r" b="b"/>
              <a:pathLst>
                <a:path w="1321" h="139">
                  <a:moveTo>
                    <a:pt x="1321" y="0"/>
                  </a:moveTo>
                  <a:lnTo>
                    <a:pt x="249" y="7"/>
                  </a:lnTo>
                  <a:lnTo>
                    <a:pt x="0" y="13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595" name="Picture 468"/>
            <p:cNvPicPr>
              <a:picLocks noChangeAspect="1" noChangeArrowheads="1"/>
            </p:cNvPicPr>
            <p:nvPr/>
          </p:nvPicPr>
          <p:blipFill>
            <a:blip r:embed="rId3" cstate="print"/>
            <a:srcRect l="13731" t="26703" r="10716" b="14406"/>
            <a:stretch>
              <a:fillRect/>
            </a:stretch>
          </p:blipFill>
          <p:spPr bwMode="auto">
            <a:xfrm rot="10800000" flipV="1">
              <a:off x="7237853" y="3177013"/>
              <a:ext cx="1144147" cy="154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6" name="Line 469"/>
            <p:cNvSpPr>
              <a:spLocks noChangeAspect="1" noChangeShapeType="1"/>
            </p:cNvSpPr>
            <p:nvPr/>
          </p:nvSpPr>
          <p:spPr bwMode="auto">
            <a:xfrm flipH="1">
              <a:off x="7289917" y="3436093"/>
              <a:ext cx="727632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2" name="Oval 475"/>
            <p:cNvSpPr>
              <a:spLocks noChangeArrowheads="1"/>
            </p:cNvSpPr>
            <p:nvPr/>
          </p:nvSpPr>
          <p:spPr bwMode="auto">
            <a:xfrm>
              <a:off x="7011817" y="3328143"/>
              <a:ext cx="60953" cy="6096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03" name="Text Box 477"/>
          <p:cNvSpPr txBox="1">
            <a:spLocks noChangeArrowheads="1"/>
          </p:cNvSpPr>
          <p:nvPr/>
        </p:nvSpPr>
        <p:spPr bwMode="auto">
          <a:xfrm>
            <a:off x="1511050" y="4189555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800000"/>
                </a:solidFill>
              </a:rPr>
              <a:t>Transceiver </a:t>
            </a:r>
            <a:r>
              <a:rPr lang="en-US" sz="1800" b="1" dirty="0">
                <a:solidFill>
                  <a:srgbClr val="800000"/>
                </a:solidFill>
              </a:rPr>
              <a:t>in Receive Mode</a:t>
            </a:r>
          </a:p>
        </p:txBody>
      </p:sp>
      <p:sp>
        <p:nvSpPr>
          <p:cNvPr id="604" name="Text Box 478"/>
          <p:cNvSpPr txBox="1">
            <a:spLocks noChangeArrowheads="1"/>
          </p:cNvSpPr>
          <p:nvPr/>
        </p:nvSpPr>
        <p:spPr bwMode="auto">
          <a:xfrm>
            <a:off x="5750933" y="4235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CC"/>
                </a:solidFill>
              </a:rPr>
              <a:t>Transceiver </a:t>
            </a:r>
            <a:r>
              <a:rPr lang="en-US" sz="1800" b="1" dirty="0">
                <a:solidFill>
                  <a:srgbClr val="0000CC"/>
                </a:solidFill>
              </a:rPr>
              <a:t>in Transmit Mode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68250" y="2914314"/>
            <a:ext cx="889000" cy="1008063"/>
            <a:chOff x="1828800" y="4140200"/>
            <a:chExt cx="889000" cy="1008063"/>
          </a:xfrm>
        </p:grpSpPr>
        <p:sp>
          <p:nvSpPr>
            <p:cNvPr id="609" name="Freeform 483"/>
            <p:cNvSpPr>
              <a:spLocks noChangeAspect="1"/>
            </p:cNvSpPr>
            <p:nvPr/>
          </p:nvSpPr>
          <p:spPr bwMode="auto">
            <a:xfrm>
              <a:off x="1828800" y="4191000"/>
              <a:ext cx="889000" cy="947738"/>
            </a:xfrm>
            <a:custGeom>
              <a:avLst/>
              <a:gdLst/>
              <a:ahLst/>
              <a:cxnLst>
                <a:cxn ang="0">
                  <a:pos x="8" y="552"/>
                </a:cxn>
                <a:cxn ang="0">
                  <a:pos x="41" y="658"/>
                </a:cxn>
                <a:cxn ang="0">
                  <a:pos x="86" y="733"/>
                </a:cxn>
                <a:cxn ang="0">
                  <a:pos x="140" y="800"/>
                </a:cxn>
                <a:cxn ang="0">
                  <a:pos x="207" y="850"/>
                </a:cxn>
                <a:cxn ang="0">
                  <a:pos x="283" y="891"/>
                </a:cxn>
                <a:cxn ang="0">
                  <a:pos x="386" y="915"/>
                </a:cxn>
                <a:cxn ang="0">
                  <a:pos x="517" y="908"/>
                </a:cxn>
                <a:cxn ang="0">
                  <a:pos x="599" y="882"/>
                </a:cxn>
                <a:cxn ang="0">
                  <a:pos x="688" y="826"/>
                </a:cxn>
                <a:cxn ang="0">
                  <a:pos x="749" y="768"/>
                </a:cxn>
                <a:cxn ang="0">
                  <a:pos x="798" y="696"/>
                </a:cxn>
                <a:cxn ang="0">
                  <a:pos x="836" y="615"/>
                </a:cxn>
                <a:cxn ang="0">
                  <a:pos x="862" y="460"/>
                </a:cxn>
                <a:cxn ang="0">
                  <a:pos x="852" y="367"/>
                </a:cxn>
                <a:cxn ang="0">
                  <a:pos x="819" y="260"/>
                </a:cxn>
                <a:cxn ang="0">
                  <a:pos x="763" y="169"/>
                </a:cxn>
                <a:cxn ang="0">
                  <a:pos x="688" y="91"/>
                </a:cxn>
                <a:cxn ang="0">
                  <a:pos x="599" y="35"/>
                </a:cxn>
                <a:cxn ang="0">
                  <a:pos x="517" y="9"/>
                </a:cxn>
                <a:cxn ang="0">
                  <a:pos x="386" y="2"/>
                </a:cxn>
                <a:cxn ang="0">
                  <a:pos x="302" y="20"/>
                </a:cxn>
                <a:cxn ang="0">
                  <a:pos x="207" y="67"/>
                </a:cxn>
                <a:cxn ang="0">
                  <a:pos x="112" y="149"/>
                </a:cxn>
                <a:cxn ang="0">
                  <a:pos x="33" y="281"/>
                </a:cxn>
                <a:cxn ang="0">
                  <a:pos x="8" y="367"/>
                </a:cxn>
                <a:cxn ang="0">
                  <a:pos x="0" y="460"/>
                </a:cxn>
                <a:cxn ang="0">
                  <a:pos x="18" y="393"/>
                </a:cxn>
                <a:cxn ang="0">
                  <a:pos x="38" y="305"/>
                </a:cxn>
                <a:cxn ang="0">
                  <a:pos x="95" y="193"/>
                </a:cxn>
                <a:cxn ang="0">
                  <a:pos x="181" y="102"/>
                </a:cxn>
                <a:cxn ang="0">
                  <a:pos x="286" y="41"/>
                </a:cxn>
                <a:cxn ang="0">
                  <a:pos x="368" y="20"/>
                </a:cxn>
                <a:cxn ang="0">
                  <a:pos x="473" y="16"/>
                </a:cxn>
                <a:cxn ang="0">
                  <a:pos x="575" y="41"/>
                </a:cxn>
                <a:cxn ang="0">
                  <a:pos x="665" y="90"/>
                </a:cxn>
                <a:cxn ang="0">
                  <a:pos x="754" y="176"/>
                </a:cxn>
                <a:cxn ang="0">
                  <a:pos x="806" y="267"/>
                </a:cxn>
                <a:cxn ang="0">
                  <a:pos x="839" y="370"/>
                </a:cxn>
                <a:cxn ang="0">
                  <a:pos x="849" y="460"/>
                </a:cxn>
                <a:cxn ang="0">
                  <a:pos x="823" y="612"/>
                </a:cxn>
                <a:cxn ang="0">
                  <a:pos x="788" y="689"/>
                </a:cxn>
                <a:cxn ang="0">
                  <a:pos x="739" y="757"/>
                </a:cxn>
                <a:cxn ang="0">
                  <a:pos x="681" y="815"/>
                </a:cxn>
                <a:cxn ang="0">
                  <a:pos x="593" y="868"/>
                </a:cxn>
                <a:cxn ang="0">
                  <a:pos x="514" y="894"/>
                </a:cxn>
                <a:cxn ang="0">
                  <a:pos x="386" y="901"/>
                </a:cxn>
                <a:cxn ang="0">
                  <a:pos x="286" y="877"/>
                </a:cxn>
                <a:cxn ang="0">
                  <a:pos x="214" y="840"/>
                </a:cxn>
                <a:cxn ang="0">
                  <a:pos x="150" y="789"/>
                </a:cxn>
                <a:cxn ang="0">
                  <a:pos x="95" y="726"/>
                </a:cxn>
                <a:cxn ang="0">
                  <a:pos x="54" y="651"/>
                </a:cxn>
                <a:cxn ang="0">
                  <a:pos x="22" y="549"/>
                </a:cxn>
                <a:cxn ang="0">
                  <a:pos x="0" y="460"/>
                </a:cxn>
              </a:cxnLst>
              <a:rect l="0" t="0" r="r" b="b"/>
              <a:pathLst>
                <a:path w="862" h="919">
                  <a:moveTo>
                    <a:pt x="0" y="460"/>
                  </a:moveTo>
                  <a:lnTo>
                    <a:pt x="0" y="482"/>
                  </a:lnTo>
                  <a:lnTo>
                    <a:pt x="2" y="505"/>
                  </a:lnTo>
                  <a:lnTo>
                    <a:pt x="8" y="552"/>
                  </a:lnTo>
                  <a:lnTo>
                    <a:pt x="18" y="594"/>
                  </a:lnTo>
                  <a:lnTo>
                    <a:pt x="25" y="615"/>
                  </a:lnTo>
                  <a:lnTo>
                    <a:pt x="33" y="638"/>
                  </a:lnTo>
                  <a:lnTo>
                    <a:pt x="41" y="658"/>
                  </a:lnTo>
                  <a:lnTo>
                    <a:pt x="51" y="679"/>
                  </a:lnTo>
                  <a:lnTo>
                    <a:pt x="63" y="696"/>
                  </a:lnTo>
                  <a:lnTo>
                    <a:pt x="74" y="715"/>
                  </a:lnTo>
                  <a:lnTo>
                    <a:pt x="86" y="733"/>
                  </a:lnTo>
                  <a:lnTo>
                    <a:pt x="99" y="752"/>
                  </a:lnTo>
                  <a:lnTo>
                    <a:pt x="112" y="768"/>
                  </a:lnTo>
                  <a:lnTo>
                    <a:pt x="127" y="784"/>
                  </a:lnTo>
                  <a:lnTo>
                    <a:pt x="140" y="800"/>
                  </a:lnTo>
                  <a:lnTo>
                    <a:pt x="158" y="814"/>
                  </a:lnTo>
                  <a:lnTo>
                    <a:pt x="174" y="826"/>
                  </a:lnTo>
                  <a:lnTo>
                    <a:pt x="191" y="840"/>
                  </a:lnTo>
                  <a:lnTo>
                    <a:pt x="207" y="850"/>
                  </a:lnTo>
                  <a:lnTo>
                    <a:pt x="225" y="864"/>
                  </a:lnTo>
                  <a:lnTo>
                    <a:pt x="243" y="873"/>
                  </a:lnTo>
                  <a:lnTo>
                    <a:pt x="263" y="882"/>
                  </a:lnTo>
                  <a:lnTo>
                    <a:pt x="283" y="891"/>
                  </a:lnTo>
                  <a:lnTo>
                    <a:pt x="322" y="905"/>
                  </a:lnTo>
                  <a:lnTo>
                    <a:pt x="343" y="908"/>
                  </a:lnTo>
                  <a:lnTo>
                    <a:pt x="365" y="913"/>
                  </a:lnTo>
                  <a:lnTo>
                    <a:pt x="386" y="915"/>
                  </a:lnTo>
                  <a:lnTo>
                    <a:pt x="409" y="917"/>
                  </a:lnTo>
                  <a:lnTo>
                    <a:pt x="430" y="919"/>
                  </a:lnTo>
                  <a:lnTo>
                    <a:pt x="496" y="913"/>
                  </a:lnTo>
                  <a:lnTo>
                    <a:pt x="517" y="908"/>
                  </a:lnTo>
                  <a:lnTo>
                    <a:pt x="537" y="905"/>
                  </a:lnTo>
                  <a:lnTo>
                    <a:pt x="558" y="898"/>
                  </a:lnTo>
                  <a:lnTo>
                    <a:pt x="578" y="891"/>
                  </a:lnTo>
                  <a:lnTo>
                    <a:pt x="599" y="882"/>
                  </a:lnTo>
                  <a:lnTo>
                    <a:pt x="635" y="864"/>
                  </a:lnTo>
                  <a:lnTo>
                    <a:pt x="653" y="850"/>
                  </a:lnTo>
                  <a:lnTo>
                    <a:pt x="672" y="840"/>
                  </a:lnTo>
                  <a:lnTo>
                    <a:pt x="688" y="826"/>
                  </a:lnTo>
                  <a:lnTo>
                    <a:pt x="703" y="814"/>
                  </a:lnTo>
                  <a:lnTo>
                    <a:pt x="721" y="800"/>
                  </a:lnTo>
                  <a:lnTo>
                    <a:pt x="736" y="784"/>
                  </a:lnTo>
                  <a:lnTo>
                    <a:pt x="749" y="768"/>
                  </a:lnTo>
                  <a:lnTo>
                    <a:pt x="763" y="752"/>
                  </a:lnTo>
                  <a:lnTo>
                    <a:pt x="775" y="733"/>
                  </a:lnTo>
                  <a:lnTo>
                    <a:pt x="788" y="715"/>
                  </a:lnTo>
                  <a:lnTo>
                    <a:pt x="798" y="696"/>
                  </a:lnTo>
                  <a:lnTo>
                    <a:pt x="809" y="679"/>
                  </a:lnTo>
                  <a:lnTo>
                    <a:pt x="819" y="658"/>
                  </a:lnTo>
                  <a:lnTo>
                    <a:pt x="827" y="638"/>
                  </a:lnTo>
                  <a:lnTo>
                    <a:pt x="836" y="615"/>
                  </a:lnTo>
                  <a:lnTo>
                    <a:pt x="849" y="573"/>
                  </a:lnTo>
                  <a:lnTo>
                    <a:pt x="852" y="552"/>
                  </a:lnTo>
                  <a:lnTo>
                    <a:pt x="857" y="530"/>
                  </a:lnTo>
                  <a:lnTo>
                    <a:pt x="862" y="460"/>
                  </a:lnTo>
                  <a:lnTo>
                    <a:pt x="860" y="437"/>
                  </a:lnTo>
                  <a:lnTo>
                    <a:pt x="859" y="412"/>
                  </a:lnTo>
                  <a:lnTo>
                    <a:pt x="857" y="389"/>
                  </a:lnTo>
                  <a:lnTo>
                    <a:pt x="852" y="367"/>
                  </a:lnTo>
                  <a:lnTo>
                    <a:pt x="849" y="344"/>
                  </a:lnTo>
                  <a:lnTo>
                    <a:pt x="836" y="302"/>
                  </a:lnTo>
                  <a:lnTo>
                    <a:pt x="827" y="281"/>
                  </a:lnTo>
                  <a:lnTo>
                    <a:pt x="819" y="260"/>
                  </a:lnTo>
                  <a:lnTo>
                    <a:pt x="798" y="221"/>
                  </a:lnTo>
                  <a:lnTo>
                    <a:pt x="788" y="204"/>
                  </a:lnTo>
                  <a:lnTo>
                    <a:pt x="775" y="186"/>
                  </a:lnTo>
                  <a:lnTo>
                    <a:pt x="763" y="169"/>
                  </a:lnTo>
                  <a:lnTo>
                    <a:pt x="749" y="149"/>
                  </a:lnTo>
                  <a:lnTo>
                    <a:pt x="721" y="120"/>
                  </a:lnTo>
                  <a:lnTo>
                    <a:pt x="704" y="106"/>
                  </a:lnTo>
                  <a:lnTo>
                    <a:pt x="688" y="91"/>
                  </a:lnTo>
                  <a:lnTo>
                    <a:pt x="672" y="79"/>
                  </a:lnTo>
                  <a:lnTo>
                    <a:pt x="653" y="67"/>
                  </a:lnTo>
                  <a:lnTo>
                    <a:pt x="617" y="44"/>
                  </a:lnTo>
                  <a:lnTo>
                    <a:pt x="599" y="35"/>
                  </a:lnTo>
                  <a:lnTo>
                    <a:pt x="578" y="27"/>
                  </a:lnTo>
                  <a:lnTo>
                    <a:pt x="558" y="20"/>
                  </a:lnTo>
                  <a:lnTo>
                    <a:pt x="537" y="14"/>
                  </a:lnTo>
                  <a:lnTo>
                    <a:pt x="517" y="9"/>
                  </a:lnTo>
                  <a:lnTo>
                    <a:pt x="473" y="2"/>
                  </a:lnTo>
                  <a:lnTo>
                    <a:pt x="452" y="0"/>
                  </a:lnTo>
                  <a:lnTo>
                    <a:pt x="409" y="0"/>
                  </a:lnTo>
                  <a:lnTo>
                    <a:pt x="386" y="2"/>
                  </a:lnTo>
                  <a:lnTo>
                    <a:pt x="365" y="6"/>
                  </a:lnTo>
                  <a:lnTo>
                    <a:pt x="343" y="9"/>
                  </a:lnTo>
                  <a:lnTo>
                    <a:pt x="322" y="14"/>
                  </a:lnTo>
                  <a:lnTo>
                    <a:pt x="302" y="20"/>
                  </a:lnTo>
                  <a:lnTo>
                    <a:pt x="283" y="27"/>
                  </a:lnTo>
                  <a:lnTo>
                    <a:pt x="263" y="35"/>
                  </a:lnTo>
                  <a:lnTo>
                    <a:pt x="243" y="44"/>
                  </a:lnTo>
                  <a:lnTo>
                    <a:pt x="207" y="67"/>
                  </a:lnTo>
                  <a:lnTo>
                    <a:pt x="174" y="91"/>
                  </a:lnTo>
                  <a:lnTo>
                    <a:pt x="140" y="120"/>
                  </a:lnTo>
                  <a:lnTo>
                    <a:pt x="127" y="135"/>
                  </a:lnTo>
                  <a:lnTo>
                    <a:pt x="112" y="149"/>
                  </a:lnTo>
                  <a:lnTo>
                    <a:pt x="86" y="186"/>
                  </a:lnTo>
                  <a:lnTo>
                    <a:pt x="63" y="221"/>
                  </a:lnTo>
                  <a:lnTo>
                    <a:pt x="41" y="260"/>
                  </a:lnTo>
                  <a:lnTo>
                    <a:pt x="33" y="281"/>
                  </a:lnTo>
                  <a:lnTo>
                    <a:pt x="25" y="302"/>
                  </a:lnTo>
                  <a:lnTo>
                    <a:pt x="18" y="323"/>
                  </a:lnTo>
                  <a:lnTo>
                    <a:pt x="13" y="344"/>
                  </a:lnTo>
                  <a:lnTo>
                    <a:pt x="8" y="367"/>
                  </a:lnTo>
                  <a:lnTo>
                    <a:pt x="5" y="389"/>
                  </a:lnTo>
                  <a:lnTo>
                    <a:pt x="2" y="412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13" y="460"/>
                  </a:lnTo>
                  <a:lnTo>
                    <a:pt x="13" y="437"/>
                  </a:lnTo>
                  <a:lnTo>
                    <a:pt x="15" y="412"/>
                  </a:lnTo>
                  <a:lnTo>
                    <a:pt x="18" y="393"/>
                  </a:lnTo>
                  <a:lnTo>
                    <a:pt x="22" y="370"/>
                  </a:lnTo>
                  <a:lnTo>
                    <a:pt x="26" y="347"/>
                  </a:lnTo>
                  <a:lnTo>
                    <a:pt x="31" y="326"/>
                  </a:lnTo>
                  <a:lnTo>
                    <a:pt x="38" y="305"/>
                  </a:lnTo>
                  <a:lnTo>
                    <a:pt x="46" y="288"/>
                  </a:lnTo>
                  <a:lnTo>
                    <a:pt x="54" y="267"/>
                  </a:lnTo>
                  <a:lnTo>
                    <a:pt x="72" y="228"/>
                  </a:lnTo>
                  <a:lnTo>
                    <a:pt x="95" y="193"/>
                  </a:lnTo>
                  <a:lnTo>
                    <a:pt x="122" y="160"/>
                  </a:lnTo>
                  <a:lnTo>
                    <a:pt x="136" y="146"/>
                  </a:lnTo>
                  <a:lnTo>
                    <a:pt x="150" y="130"/>
                  </a:lnTo>
                  <a:lnTo>
                    <a:pt x="181" y="102"/>
                  </a:lnTo>
                  <a:lnTo>
                    <a:pt x="214" y="77"/>
                  </a:lnTo>
                  <a:lnTo>
                    <a:pt x="250" y="58"/>
                  </a:lnTo>
                  <a:lnTo>
                    <a:pt x="269" y="49"/>
                  </a:lnTo>
                  <a:lnTo>
                    <a:pt x="286" y="41"/>
                  </a:lnTo>
                  <a:lnTo>
                    <a:pt x="305" y="34"/>
                  </a:lnTo>
                  <a:lnTo>
                    <a:pt x="325" y="28"/>
                  </a:lnTo>
                  <a:lnTo>
                    <a:pt x="347" y="23"/>
                  </a:lnTo>
                  <a:lnTo>
                    <a:pt x="368" y="20"/>
                  </a:lnTo>
                  <a:lnTo>
                    <a:pt x="386" y="16"/>
                  </a:lnTo>
                  <a:lnTo>
                    <a:pt x="409" y="14"/>
                  </a:lnTo>
                  <a:lnTo>
                    <a:pt x="452" y="14"/>
                  </a:lnTo>
                  <a:lnTo>
                    <a:pt x="473" y="16"/>
                  </a:lnTo>
                  <a:lnTo>
                    <a:pt x="514" y="23"/>
                  </a:lnTo>
                  <a:lnTo>
                    <a:pt x="534" y="28"/>
                  </a:lnTo>
                  <a:lnTo>
                    <a:pt x="555" y="34"/>
                  </a:lnTo>
                  <a:lnTo>
                    <a:pt x="575" y="41"/>
                  </a:lnTo>
                  <a:lnTo>
                    <a:pt x="593" y="49"/>
                  </a:lnTo>
                  <a:lnTo>
                    <a:pt x="611" y="58"/>
                  </a:lnTo>
                  <a:lnTo>
                    <a:pt x="647" y="77"/>
                  </a:lnTo>
                  <a:lnTo>
                    <a:pt x="665" y="90"/>
                  </a:lnTo>
                  <a:lnTo>
                    <a:pt x="681" y="102"/>
                  </a:lnTo>
                  <a:lnTo>
                    <a:pt x="695" y="116"/>
                  </a:lnTo>
                  <a:lnTo>
                    <a:pt x="711" y="130"/>
                  </a:lnTo>
                  <a:lnTo>
                    <a:pt x="754" y="176"/>
                  </a:lnTo>
                  <a:lnTo>
                    <a:pt x="765" y="193"/>
                  </a:lnTo>
                  <a:lnTo>
                    <a:pt x="778" y="211"/>
                  </a:lnTo>
                  <a:lnTo>
                    <a:pt x="788" y="228"/>
                  </a:lnTo>
                  <a:lnTo>
                    <a:pt x="806" y="267"/>
                  </a:lnTo>
                  <a:lnTo>
                    <a:pt x="814" y="288"/>
                  </a:lnTo>
                  <a:lnTo>
                    <a:pt x="823" y="305"/>
                  </a:lnTo>
                  <a:lnTo>
                    <a:pt x="836" y="347"/>
                  </a:lnTo>
                  <a:lnTo>
                    <a:pt x="839" y="370"/>
                  </a:lnTo>
                  <a:lnTo>
                    <a:pt x="844" y="393"/>
                  </a:lnTo>
                  <a:lnTo>
                    <a:pt x="846" y="412"/>
                  </a:lnTo>
                  <a:lnTo>
                    <a:pt x="847" y="437"/>
                  </a:lnTo>
                  <a:lnTo>
                    <a:pt x="849" y="460"/>
                  </a:lnTo>
                  <a:lnTo>
                    <a:pt x="844" y="526"/>
                  </a:lnTo>
                  <a:lnTo>
                    <a:pt x="839" y="549"/>
                  </a:lnTo>
                  <a:lnTo>
                    <a:pt x="836" y="570"/>
                  </a:lnTo>
                  <a:lnTo>
                    <a:pt x="823" y="612"/>
                  </a:lnTo>
                  <a:lnTo>
                    <a:pt x="814" y="631"/>
                  </a:lnTo>
                  <a:lnTo>
                    <a:pt x="806" y="651"/>
                  </a:lnTo>
                  <a:lnTo>
                    <a:pt x="796" y="672"/>
                  </a:lnTo>
                  <a:lnTo>
                    <a:pt x="788" y="689"/>
                  </a:lnTo>
                  <a:lnTo>
                    <a:pt x="778" y="708"/>
                  </a:lnTo>
                  <a:lnTo>
                    <a:pt x="765" y="726"/>
                  </a:lnTo>
                  <a:lnTo>
                    <a:pt x="754" y="742"/>
                  </a:lnTo>
                  <a:lnTo>
                    <a:pt x="739" y="757"/>
                  </a:lnTo>
                  <a:lnTo>
                    <a:pt x="726" y="773"/>
                  </a:lnTo>
                  <a:lnTo>
                    <a:pt x="711" y="789"/>
                  </a:lnTo>
                  <a:lnTo>
                    <a:pt x="696" y="803"/>
                  </a:lnTo>
                  <a:lnTo>
                    <a:pt x="681" y="815"/>
                  </a:lnTo>
                  <a:lnTo>
                    <a:pt x="665" y="829"/>
                  </a:lnTo>
                  <a:lnTo>
                    <a:pt x="647" y="840"/>
                  </a:lnTo>
                  <a:lnTo>
                    <a:pt x="629" y="850"/>
                  </a:lnTo>
                  <a:lnTo>
                    <a:pt x="593" y="868"/>
                  </a:lnTo>
                  <a:lnTo>
                    <a:pt x="575" y="877"/>
                  </a:lnTo>
                  <a:lnTo>
                    <a:pt x="555" y="884"/>
                  </a:lnTo>
                  <a:lnTo>
                    <a:pt x="534" y="891"/>
                  </a:lnTo>
                  <a:lnTo>
                    <a:pt x="514" y="894"/>
                  </a:lnTo>
                  <a:lnTo>
                    <a:pt x="493" y="899"/>
                  </a:lnTo>
                  <a:lnTo>
                    <a:pt x="430" y="905"/>
                  </a:lnTo>
                  <a:lnTo>
                    <a:pt x="409" y="903"/>
                  </a:lnTo>
                  <a:lnTo>
                    <a:pt x="386" y="901"/>
                  </a:lnTo>
                  <a:lnTo>
                    <a:pt x="368" y="899"/>
                  </a:lnTo>
                  <a:lnTo>
                    <a:pt x="347" y="894"/>
                  </a:lnTo>
                  <a:lnTo>
                    <a:pt x="325" y="891"/>
                  </a:lnTo>
                  <a:lnTo>
                    <a:pt x="286" y="877"/>
                  </a:lnTo>
                  <a:lnTo>
                    <a:pt x="269" y="868"/>
                  </a:lnTo>
                  <a:lnTo>
                    <a:pt x="250" y="859"/>
                  </a:lnTo>
                  <a:lnTo>
                    <a:pt x="232" y="850"/>
                  </a:lnTo>
                  <a:lnTo>
                    <a:pt x="214" y="840"/>
                  </a:lnTo>
                  <a:lnTo>
                    <a:pt x="197" y="829"/>
                  </a:lnTo>
                  <a:lnTo>
                    <a:pt x="181" y="815"/>
                  </a:lnTo>
                  <a:lnTo>
                    <a:pt x="164" y="803"/>
                  </a:lnTo>
                  <a:lnTo>
                    <a:pt x="150" y="789"/>
                  </a:lnTo>
                  <a:lnTo>
                    <a:pt x="136" y="773"/>
                  </a:lnTo>
                  <a:lnTo>
                    <a:pt x="122" y="757"/>
                  </a:lnTo>
                  <a:lnTo>
                    <a:pt x="109" y="742"/>
                  </a:lnTo>
                  <a:lnTo>
                    <a:pt x="95" y="726"/>
                  </a:lnTo>
                  <a:lnTo>
                    <a:pt x="84" y="708"/>
                  </a:lnTo>
                  <a:lnTo>
                    <a:pt x="72" y="689"/>
                  </a:lnTo>
                  <a:lnTo>
                    <a:pt x="64" y="672"/>
                  </a:lnTo>
                  <a:lnTo>
                    <a:pt x="54" y="651"/>
                  </a:lnTo>
                  <a:lnTo>
                    <a:pt x="46" y="631"/>
                  </a:lnTo>
                  <a:lnTo>
                    <a:pt x="38" y="612"/>
                  </a:lnTo>
                  <a:lnTo>
                    <a:pt x="31" y="591"/>
                  </a:lnTo>
                  <a:lnTo>
                    <a:pt x="22" y="549"/>
                  </a:lnTo>
                  <a:lnTo>
                    <a:pt x="15" y="505"/>
                  </a:lnTo>
                  <a:lnTo>
                    <a:pt x="13" y="482"/>
                  </a:lnTo>
                  <a:lnTo>
                    <a:pt x="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2" name="Freeform 486"/>
            <p:cNvSpPr>
              <a:spLocks noChangeAspect="1"/>
            </p:cNvSpPr>
            <p:nvPr/>
          </p:nvSpPr>
          <p:spPr bwMode="auto">
            <a:xfrm>
              <a:off x="2017712" y="4419600"/>
              <a:ext cx="420688" cy="450850"/>
            </a:xfrm>
            <a:custGeom>
              <a:avLst/>
              <a:gdLst/>
              <a:ahLst/>
              <a:cxnLst>
                <a:cxn ang="0">
                  <a:pos x="3" y="261"/>
                </a:cxn>
                <a:cxn ang="0">
                  <a:pos x="11" y="291"/>
                </a:cxn>
                <a:cxn ang="0">
                  <a:pos x="23" y="322"/>
                </a:cxn>
                <a:cxn ang="0">
                  <a:pos x="41" y="347"/>
                </a:cxn>
                <a:cxn ang="0">
                  <a:pos x="74" y="386"/>
                </a:cxn>
                <a:cxn ang="0">
                  <a:pos x="124" y="419"/>
                </a:cxn>
                <a:cxn ang="0">
                  <a:pos x="152" y="429"/>
                </a:cxn>
                <a:cxn ang="0">
                  <a:pos x="254" y="429"/>
                </a:cxn>
                <a:cxn ang="0">
                  <a:pos x="282" y="419"/>
                </a:cxn>
                <a:cxn ang="0">
                  <a:pos x="310" y="403"/>
                </a:cxn>
                <a:cxn ang="0">
                  <a:pos x="335" y="386"/>
                </a:cxn>
                <a:cxn ang="0">
                  <a:pos x="372" y="338"/>
                </a:cxn>
                <a:cxn ang="0">
                  <a:pos x="389" y="312"/>
                </a:cxn>
                <a:cxn ang="0">
                  <a:pos x="399" y="282"/>
                </a:cxn>
                <a:cxn ang="0">
                  <a:pos x="408" y="207"/>
                </a:cxn>
                <a:cxn ang="0">
                  <a:pos x="395" y="144"/>
                </a:cxn>
                <a:cxn ang="0">
                  <a:pos x="367" y="88"/>
                </a:cxn>
                <a:cxn ang="0">
                  <a:pos x="333" y="49"/>
                </a:cxn>
                <a:cxn ang="0">
                  <a:pos x="310" y="31"/>
                </a:cxn>
                <a:cxn ang="0">
                  <a:pos x="284" y="16"/>
                </a:cxn>
                <a:cxn ang="0">
                  <a:pos x="254" y="7"/>
                </a:cxn>
                <a:cxn ang="0">
                  <a:pos x="184" y="0"/>
                </a:cxn>
                <a:cxn ang="0">
                  <a:pos x="143" y="9"/>
                </a:cxn>
                <a:cxn ang="0">
                  <a:pos x="115" y="21"/>
                </a:cxn>
                <a:cxn ang="0">
                  <a:pos x="82" y="44"/>
                </a:cxn>
                <a:cxn ang="0">
                  <a:pos x="52" y="70"/>
                </a:cxn>
                <a:cxn ang="0">
                  <a:pos x="34" y="96"/>
                </a:cxn>
                <a:cxn ang="0">
                  <a:pos x="14" y="131"/>
                </a:cxn>
                <a:cxn ang="0">
                  <a:pos x="6" y="163"/>
                </a:cxn>
                <a:cxn ang="0">
                  <a:pos x="0" y="217"/>
                </a:cxn>
                <a:cxn ang="0">
                  <a:pos x="16" y="177"/>
                </a:cxn>
                <a:cxn ang="0">
                  <a:pos x="24" y="147"/>
                </a:cxn>
                <a:cxn ang="0">
                  <a:pos x="36" y="121"/>
                </a:cxn>
                <a:cxn ang="0">
                  <a:pos x="56" y="88"/>
                </a:cxn>
                <a:cxn ang="0">
                  <a:pos x="97" y="47"/>
                </a:cxn>
                <a:cxn ang="0">
                  <a:pos x="129" y="30"/>
                </a:cxn>
                <a:cxn ang="0">
                  <a:pos x="156" y="21"/>
                </a:cxn>
                <a:cxn ang="0">
                  <a:pos x="223" y="14"/>
                </a:cxn>
                <a:cxn ang="0">
                  <a:pos x="261" y="23"/>
                </a:cxn>
                <a:cxn ang="0">
                  <a:pos x="285" y="35"/>
                </a:cxn>
                <a:cxn ang="0">
                  <a:pos x="310" y="47"/>
                </a:cxn>
                <a:cxn ang="0">
                  <a:pos x="344" y="81"/>
                </a:cxn>
                <a:cxn ang="0">
                  <a:pos x="376" y="130"/>
                </a:cxn>
                <a:cxn ang="0">
                  <a:pos x="385" y="156"/>
                </a:cxn>
                <a:cxn ang="0">
                  <a:pos x="395" y="228"/>
                </a:cxn>
                <a:cxn ang="0">
                  <a:pos x="382" y="287"/>
                </a:cxn>
                <a:cxn ang="0">
                  <a:pos x="371" y="315"/>
                </a:cxn>
                <a:cxn ang="0">
                  <a:pos x="358" y="340"/>
                </a:cxn>
                <a:cxn ang="0">
                  <a:pos x="303" y="393"/>
                </a:cxn>
                <a:cxn ang="0">
                  <a:pos x="279" y="405"/>
                </a:cxn>
                <a:cxn ang="0">
                  <a:pos x="251" y="415"/>
                </a:cxn>
                <a:cxn ang="0">
                  <a:pos x="156" y="415"/>
                </a:cxn>
                <a:cxn ang="0">
                  <a:pos x="128" y="405"/>
                </a:cxn>
                <a:cxn ang="0">
                  <a:pos x="83" y="375"/>
                </a:cxn>
                <a:cxn ang="0">
                  <a:pos x="51" y="340"/>
                </a:cxn>
                <a:cxn ang="0">
                  <a:pos x="36" y="315"/>
                </a:cxn>
                <a:cxn ang="0">
                  <a:pos x="24" y="287"/>
                </a:cxn>
                <a:cxn ang="0">
                  <a:pos x="16" y="258"/>
                </a:cxn>
                <a:cxn ang="0">
                  <a:pos x="0" y="217"/>
                </a:cxn>
              </a:cxnLst>
              <a:rect l="0" t="0" r="r" b="b"/>
              <a:pathLst>
                <a:path w="408" h="436">
                  <a:moveTo>
                    <a:pt x="0" y="217"/>
                  </a:moveTo>
                  <a:lnTo>
                    <a:pt x="0" y="238"/>
                  </a:lnTo>
                  <a:lnTo>
                    <a:pt x="3" y="261"/>
                  </a:lnTo>
                  <a:lnTo>
                    <a:pt x="6" y="272"/>
                  </a:lnTo>
                  <a:lnTo>
                    <a:pt x="8" y="282"/>
                  </a:lnTo>
                  <a:lnTo>
                    <a:pt x="11" y="291"/>
                  </a:lnTo>
                  <a:lnTo>
                    <a:pt x="14" y="303"/>
                  </a:lnTo>
                  <a:lnTo>
                    <a:pt x="19" y="312"/>
                  </a:lnTo>
                  <a:lnTo>
                    <a:pt x="23" y="322"/>
                  </a:lnTo>
                  <a:lnTo>
                    <a:pt x="29" y="331"/>
                  </a:lnTo>
                  <a:lnTo>
                    <a:pt x="34" y="338"/>
                  </a:lnTo>
                  <a:lnTo>
                    <a:pt x="41" y="347"/>
                  </a:lnTo>
                  <a:lnTo>
                    <a:pt x="46" y="356"/>
                  </a:lnTo>
                  <a:lnTo>
                    <a:pt x="65" y="378"/>
                  </a:lnTo>
                  <a:lnTo>
                    <a:pt x="74" y="386"/>
                  </a:lnTo>
                  <a:lnTo>
                    <a:pt x="82" y="393"/>
                  </a:lnTo>
                  <a:lnTo>
                    <a:pt x="115" y="415"/>
                  </a:lnTo>
                  <a:lnTo>
                    <a:pt x="124" y="419"/>
                  </a:lnTo>
                  <a:lnTo>
                    <a:pt x="134" y="422"/>
                  </a:lnTo>
                  <a:lnTo>
                    <a:pt x="143" y="426"/>
                  </a:lnTo>
                  <a:lnTo>
                    <a:pt x="152" y="429"/>
                  </a:lnTo>
                  <a:lnTo>
                    <a:pt x="193" y="436"/>
                  </a:lnTo>
                  <a:lnTo>
                    <a:pt x="213" y="436"/>
                  </a:lnTo>
                  <a:lnTo>
                    <a:pt x="254" y="429"/>
                  </a:lnTo>
                  <a:lnTo>
                    <a:pt x="264" y="426"/>
                  </a:lnTo>
                  <a:lnTo>
                    <a:pt x="272" y="422"/>
                  </a:lnTo>
                  <a:lnTo>
                    <a:pt x="282" y="419"/>
                  </a:lnTo>
                  <a:lnTo>
                    <a:pt x="292" y="415"/>
                  </a:lnTo>
                  <a:lnTo>
                    <a:pt x="302" y="410"/>
                  </a:lnTo>
                  <a:lnTo>
                    <a:pt x="310" y="403"/>
                  </a:lnTo>
                  <a:lnTo>
                    <a:pt x="317" y="398"/>
                  </a:lnTo>
                  <a:lnTo>
                    <a:pt x="325" y="393"/>
                  </a:lnTo>
                  <a:lnTo>
                    <a:pt x="335" y="386"/>
                  </a:lnTo>
                  <a:lnTo>
                    <a:pt x="361" y="357"/>
                  </a:lnTo>
                  <a:lnTo>
                    <a:pt x="367" y="347"/>
                  </a:lnTo>
                  <a:lnTo>
                    <a:pt x="372" y="338"/>
                  </a:lnTo>
                  <a:lnTo>
                    <a:pt x="377" y="331"/>
                  </a:lnTo>
                  <a:lnTo>
                    <a:pt x="384" y="322"/>
                  </a:lnTo>
                  <a:lnTo>
                    <a:pt x="389" y="312"/>
                  </a:lnTo>
                  <a:lnTo>
                    <a:pt x="392" y="301"/>
                  </a:lnTo>
                  <a:lnTo>
                    <a:pt x="395" y="291"/>
                  </a:lnTo>
                  <a:lnTo>
                    <a:pt x="399" y="282"/>
                  </a:lnTo>
                  <a:lnTo>
                    <a:pt x="402" y="272"/>
                  </a:lnTo>
                  <a:lnTo>
                    <a:pt x="408" y="228"/>
                  </a:lnTo>
                  <a:lnTo>
                    <a:pt x="408" y="207"/>
                  </a:lnTo>
                  <a:lnTo>
                    <a:pt x="402" y="163"/>
                  </a:lnTo>
                  <a:lnTo>
                    <a:pt x="399" y="152"/>
                  </a:lnTo>
                  <a:lnTo>
                    <a:pt x="395" y="144"/>
                  </a:lnTo>
                  <a:lnTo>
                    <a:pt x="392" y="133"/>
                  </a:lnTo>
                  <a:lnTo>
                    <a:pt x="389" y="123"/>
                  </a:lnTo>
                  <a:lnTo>
                    <a:pt x="367" y="88"/>
                  </a:lnTo>
                  <a:lnTo>
                    <a:pt x="361" y="79"/>
                  </a:lnTo>
                  <a:lnTo>
                    <a:pt x="354" y="70"/>
                  </a:lnTo>
                  <a:lnTo>
                    <a:pt x="333" y="49"/>
                  </a:lnTo>
                  <a:lnTo>
                    <a:pt x="325" y="44"/>
                  </a:lnTo>
                  <a:lnTo>
                    <a:pt x="317" y="37"/>
                  </a:lnTo>
                  <a:lnTo>
                    <a:pt x="310" y="31"/>
                  </a:lnTo>
                  <a:lnTo>
                    <a:pt x="302" y="24"/>
                  </a:lnTo>
                  <a:lnTo>
                    <a:pt x="292" y="21"/>
                  </a:lnTo>
                  <a:lnTo>
                    <a:pt x="284" y="16"/>
                  </a:lnTo>
                  <a:lnTo>
                    <a:pt x="272" y="12"/>
                  </a:lnTo>
                  <a:lnTo>
                    <a:pt x="264" y="9"/>
                  </a:lnTo>
                  <a:lnTo>
                    <a:pt x="254" y="7"/>
                  </a:lnTo>
                  <a:lnTo>
                    <a:pt x="244" y="3"/>
                  </a:lnTo>
                  <a:lnTo>
                    <a:pt x="223" y="0"/>
                  </a:lnTo>
                  <a:lnTo>
                    <a:pt x="184" y="0"/>
                  </a:lnTo>
                  <a:lnTo>
                    <a:pt x="162" y="3"/>
                  </a:lnTo>
                  <a:lnTo>
                    <a:pt x="152" y="7"/>
                  </a:lnTo>
                  <a:lnTo>
                    <a:pt x="143" y="9"/>
                  </a:lnTo>
                  <a:lnTo>
                    <a:pt x="134" y="12"/>
                  </a:lnTo>
                  <a:lnTo>
                    <a:pt x="123" y="16"/>
                  </a:lnTo>
                  <a:lnTo>
                    <a:pt x="115" y="21"/>
                  </a:lnTo>
                  <a:lnTo>
                    <a:pt x="106" y="24"/>
                  </a:lnTo>
                  <a:lnTo>
                    <a:pt x="90" y="37"/>
                  </a:lnTo>
                  <a:lnTo>
                    <a:pt x="82" y="44"/>
                  </a:lnTo>
                  <a:lnTo>
                    <a:pt x="75" y="49"/>
                  </a:lnTo>
                  <a:lnTo>
                    <a:pt x="65" y="56"/>
                  </a:lnTo>
                  <a:lnTo>
                    <a:pt x="52" y="70"/>
                  </a:lnTo>
                  <a:lnTo>
                    <a:pt x="46" y="81"/>
                  </a:lnTo>
                  <a:lnTo>
                    <a:pt x="41" y="88"/>
                  </a:lnTo>
                  <a:lnTo>
                    <a:pt x="34" y="96"/>
                  </a:lnTo>
                  <a:lnTo>
                    <a:pt x="23" y="114"/>
                  </a:lnTo>
                  <a:lnTo>
                    <a:pt x="19" y="123"/>
                  </a:lnTo>
                  <a:lnTo>
                    <a:pt x="14" y="131"/>
                  </a:lnTo>
                  <a:lnTo>
                    <a:pt x="11" y="144"/>
                  </a:lnTo>
                  <a:lnTo>
                    <a:pt x="8" y="152"/>
                  </a:lnTo>
                  <a:lnTo>
                    <a:pt x="6" y="163"/>
                  </a:lnTo>
                  <a:lnTo>
                    <a:pt x="3" y="173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13" y="217"/>
                  </a:lnTo>
                  <a:lnTo>
                    <a:pt x="13" y="196"/>
                  </a:lnTo>
                  <a:lnTo>
                    <a:pt x="16" y="177"/>
                  </a:lnTo>
                  <a:lnTo>
                    <a:pt x="19" y="166"/>
                  </a:lnTo>
                  <a:lnTo>
                    <a:pt x="21" y="156"/>
                  </a:lnTo>
                  <a:lnTo>
                    <a:pt x="24" y="147"/>
                  </a:lnTo>
                  <a:lnTo>
                    <a:pt x="28" y="138"/>
                  </a:lnTo>
                  <a:lnTo>
                    <a:pt x="33" y="130"/>
                  </a:lnTo>
                  <a:lnTo>
                    <a:pt x="36" y="121"/>
                  </a:lnTo>
                  <a:lnTo>
                    <a:pt x="44" y="103"/>
                  </a:lnTo>
                  <a:lnTo>
                    <a:pt x="51" y="95"/>
                  </a:lnTo>
                  <a:lnTo>
                    <a:pt x="56" y="88"/>
                  </a:lnTo>
                  <a:lnTo>
                    <a:pt x="82" y="60"/>
                  </a:lnTo>
                  <a:lnTo>
                    <a:pt x="88" y="54"/>
                  </a:lnTo>
                  <a:lnTo>
                    <a:pt x="97" y="47"/>
                  </a:lnTo>
                  <a:lnTo>
                    <a:pt x="113" y="39"/>
                  </a:lnTo>
                  <a:lnTo>
                    <a:pt x="121" y="35"/>
                  </a:lnTo>
                  <a:lnTo>
                    <a:pt x="129" y="30"/>
                  </a:lnTo>
                  <a:lnTo>
                    <a:pt x="138" y="26"/>
                  </a:lnTo>
                  <a:lnTo>
                    <a:pt x="146" y="23"/>
                  </a:lnTo>
                  <a:lnTo>
                    <a:pt x="156" y="21"/>
                  </a:lnTo>
                  <a:lnTo>
                    <a:pt x="165" y="17"/>
                  </a:lnTo>
                  <a:lnTo>
                    <a:pt x="184" y="14"/>
                  </a:lnTo>
                  <a:lnTo>
                    <a:pt x="223" y="14"/>
                  </a:lnTo>
                  <a:lnTo>
                    <a:pt x="241" y="17"/>
                  </a:lnTo>
                  <a:lnTo>
                    <a:pt x="251" y="21"/>
                  </a:lnTo>
                  <a:lnTo>
                    <a:pt x="261" y="23"/>
                  </a:lnTo>
                  <a:lnTo>
                    <a:pt x="269" y="26"/>
                  </a:lnTo>
                  <a:lnTo>
                    <a:pt x="277" y="30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3" y="42"/>
                  </a:lnTo>
                  <a:lnTo>
                    <a:pt x="310" y="47"/>
                  </a:lnTo>
                  <a:lnTo>
                    <a:pt x="318" y="54"/>
                  </a:lnTo>
                  <a:lnTo>
                    <a:pt x="326" y="60"/>
                  </a:lnTo>
                  <a:lnTo>
                    <a:pt x="344" y="81"/>
                  </a:lnTo>
                  <a:lnTo>
                    <a:pt x="351" y="89"/>
                  </a:lnTo>
                  <a:lnTo>
                    <a:pt x="358" y="95"/>
                  </a:lnTo>
                  <a:lnTo>
                    <a:pt x="376" y="130"/>
                  </a:lnTo>
                  <a:lnTo>
                    <a:pt x="379" y="137"/>
                  </a:lnTo>
                  <a:lnTo>
                    <a:pt x="382" y="147"/>
                  </a:lnTo>
                  <a:lnTo>
                    <a:pt x="385" y="156"/>
                  </a:lnTo>
                  <a:lnTo>
                    <a:pt x="389" y="166"/>
                  </a:lnTo>
                  <a:lnTo>
                    <a:pt x="395" y="207"/>
                  </a:lnTo>
                  <a:lnTo>
                    <a:pt x="395" y="228"/>
                  </a:lnTo>
                  <a:lnTo>
                    <a:pt x="389" y="268"/>
                  </a:lnTo>
                  <a:lnTo>
                    <a:pt x="385" y="279"/>
                  </a:lnTo>
                  <a:lnTo>
                    <a:pt x="382" y="287"/>
                  </a:lnTo>
                  <a:lnTo>
                    <a:pt x="379" y="298"/>
                  </a:lnTo>
                  <a:lnTo>
                    <a:pt x="376" y="305"/>
                  </a:lnTo>
                  <a:lnTo>
                    <a:pt x="371" y="315"/>
                  </a:lnTo>
                  <a:lnTo>
                    <a:pt x="367" y="324"/>
                  </a:lnTo>
                  <a:lnTo>
                    <a:pt x="362" y="331"/>
                  </a:lnTo>
                  <a:lnTo>
                    <a:pt x="358" y="340"/>
                  </a:lnTo>
                  <a:lnTo>
                    <a:pt x="318" y="382"/>
                  </a:lnTo>
                  <a:lnTo>
                    <a:pt x="310" y="387"/>
                  </a:lnTo>
                  <a:lnTo>
                    <a:pt x="303" y="393"/>
                  </a:lnTo>
                  <a:lnTo>
                    <a:pt x="295" y="396"/>
                  </a:lnTo>
                  <a:lnTo>
                    <a:pt x="285" y="401"/>
                  </a:lnTo>
                  <a:lnTo>
                    <a:pt x="279" y="405"/>
                  </a:lnTo>
                  <a:lnTo>
                    <a:pt x="269" y="408"/>
                  </a:lnTo>
                  <a:lnTo>
                    <a:pt x="261" y="412"/>
                  </a:lnTo>
                  <a:lnTo>
                    <a:pt x="251" y="415"/>
                  </a:lnTo>
                  <a:lnTo>
                    <a:pt x="213" y="422"/>
                  </a:lnTo>
                  <a:lnTo>
                    <a:pt x="193" y="422"/>
                  </a:lnTo>
                  <a:lnTo>
                    <a:pt x="156" y="415"/>
                  </a:lnTo>
                  <a:lnTo>
                    <a:pt x="146" y="412"/>
                  </a:lnTo>
                  <a:lnTo>
                    <a:pt x="138" y="408"/>
                  </a:lnTo>
                  <a:lnTo>
                    <a:pt x="128" y="405"/>
                  </a:lnTo>
                  <a:lnTo>
                    <a:pt x="121" y="401"/>
                  </a:lnTo>
                  <a:lnTo>
                    <a:pt x="88" y="382"/>
                  </a:lnTo>
                  <a:lnTo>
                    <a:pt x="83" y="375"/>
                  </a:lnTo>
                  <a:lnTo>
                    <a:pt x="75" y="368"/>
                  </a:lnTo>
                  <a:lnTo>
                    <a:pt x="56" y="349"/>
                  </a:lnTo>
                  <a:lnTo>
                    <a:pt x="51" y="340"/>
                  </a:lnTo>
                  <a:lnTo>
                    <a:pt x="44" y="331"/>
                  </a:lnTo>
                  <a:lnTo>
                    <a:pt x="39" y="324"/>
                  </a:lnTo>
                  <a:lnTo>
                    <a:pt x="36" y="315"/>
                  </a:lnTo>
                  <a:lnTo>
                    <a:pt x="33" y="305"/>
                  </a:lnTo>
                  <a:lnTo>
                    <a:pt x="28" y="296"/>
                  </a:lnTo>
                  <a:lnTo>
                    <a:pt x="24" y="287"/>
                  </a:lnTo>
                  <a:lnTo>
                    <a:pt x="21" y="279"/>
                  </a:lnTo>
                  <a:lnTo>
                    <a:pt x="19" y="268"/>
                  </a:lnTo>
                  <a:lnTo>
                    <a:pt x="16" y="258"/>
                  </a:lnTo>
                  <a:lnTo>
                    <a:pt x="13" y="238"/>
                  </a:lnTo>
                  <a:lnTo>
                    <a:pt x="13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25638" y="4140200"/>
              <a:ext cx="568325" cy="1008063"/>
              <a:chOff x="1925638" y="4140200"/>
              <a:chExt cx="568325" cy="1008063"/>
            </a:xfrm>
          </p:grpSpPr>
          <p:sp>
            <p:nvSpPr>
              <p:cNvPr id="613" name="Line 487"/>
              <p:cNvSpPr>
                <a:spLocks noChangeAspect="1" noChangeShapeType="1"/>
              </p:cNvSpPr>
              <p:nvPr/>
            </p:nvSpPr>
            <p:spPr bwMode="auto">
              <a:xfrm flipH="1">
                <a:off x="2043113" y="4865688"/>
                <a:ext cx="61913" cy="904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4" name="Freeform 488"/>
              <p:cNvSpPr>
                <a:spLocks noChangeAspect="1"/>
              </p:cNvSpPr>
              <p:nvPr/>
            </p:nvSpPr>
            <p:spPr bwMode="auto">
              <a:xfrm>
                <a:off x="2043113" y="4883150"/>
                <a:ext cx="65088" cy="73025"/>
              </a:xfrm>
              <a:custGeom>
                <a:avLst/>
                <a:gdLst/>
                <a:ahLst/>
                <a:cxnLst>
                  <a:cxn ang="0">
                    <a:pos x="62" y="39"/>
                  </a:cxn>
                  <a:cxn ang="0">
                    <a:pos x="0" y="72"/>
                  </a:cxn>
                  <a:cxn ang="0">
                    <a:pos x="11" y="0"/>
                  </a:cxn>
                  <a:cxn ang="0">
                    <a:pos x="18" y="46"/>
                  </a:cxn>
                  <a:cxn ang="0">
                    <a:pos x="62" y="39"/>
                  </a:cxn>
                </a:cxnLst>
                <a:rect l="0" t="0" r="r" b="b"/>
                <a:pathLst>
                  <a:path w="62" h="72">
                    <a:moveTo>
                      <a:pt x="62" y="39"/>
                    </a:moveTo>
                    <a:lnTo>
                      <a:pt x="0" y="72"/>
                    </a:lnTo>
                    <a:lnTo>
                      <a:pt x="11" y="0"/>
                    </a:lnTo>
                    <a:lnTo>
                      <a:pt x="18" y="46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5" name="Line 4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5638" y="4651375"/>
                <a:ext cx="104775" cy="127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6" name="Freeform 490"/>
              <p:cNvSpPr>
                <a:spLocks noChangeAspect="1"/>
              </p:cNvSpPr>
              <p:nvPr/>
            </p:nvSpPr>
            <p:spPr bwMode="auto">
              <a:xfrm>
                <a:off x="1925638" y="4625975"/>
                <a:ext cx="68263" cy="66675"/>
              </a:xfrm>
              <a:custGeom>
                <a:avLst/>
                <a:gdLst/>
                <a:ahLst/>
                <a:cxnLst>
                  <a:cxn ang="0">
                    <a:pos x="58" y="65"/>
                  </a:cxn>
                  <a:cxn ang="0">
                    <a:pos x="0" y="25"/>
                  </a:cxn>
                  <a:cxn ang="0">
                    <a:pos x="66" y="0"/>
                  </a:cxn>
                  <a:cxn ang="0">
                    <a:pos x="32" y="28"/>
                  </a:cxn>
                  <a:cxn ang="0">
                    <a:pos x="58" y="65"/>
                  </a:cxn>
                </a:cxnLst>
                <a:rect l="0" t="0" r="r" b="b"/>
                <a:pathLst>
                  <a:path w="66" h="65">
                    <a:moveTo>
                      <a:pt x="58" y="65"/>
                    </a:moveTo>
                    <a:lnTo>
                      <a:pt x="0" y="25"/>
                    </a:lnTo>
                    <a:lnTo>
                      <a:pt x="66" y="0"/>
                    </a:lnTo>
                    <a:lnTo>
                      <a:pt x="32" y="28"/>
                    </a:lnTo>
                    <a:lnTo>
                      <a:pt x="58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7" name="Line 4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95513" y="4351338"/>
                <a:ext cx="9525" cy="117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8" name="Freeform 492"/>
              <p:cNvSpPr>
                <a:spLocks noChangeAspect="1"/>
              </p:cNvSpPr>
              <p:nvPr/>
            </p:nvSpPr>
            <p:spPr bwMode="auto">
              <a:xfrm>
                <a:off x="2170113" y="4351338"/>
                <a:ext cx="63500" cy="6985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4" y="0"/>
                  </a:cxn>
                  <a:cxn ang="0">
                    <a:pos x="61" y="63"/>
                  </a:cxn>
                  <a:cxn ang="0">
                    <a:pos x="28" y="33"/>
                  </a:cxn>
                  <a:cxn ang="0">
                    <a:pos x="0" y="68"/>
                  </a:cxn>
                </a:cxnLst>
                <a:rect l="0" t="0" r="r" b="b"/>
                <a:pathLst>
                  <a:path w="61" h="68">
                    <a:moveTo>
                      <a:pt x="0" y="68"/>
                    </a:moveTo>
                    <a:lnTo>
                      <a:pt x="24" y="0"/>
                    </a:lnTo>
                    <a:lnTo>
                      <a:pt x="61" y="63"/>
                    </a:lnTo>
                    <a:lnTo>
                      <a:pt x="28" y="3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9" name="Line 493"/>
              <p:cNvSpPr>
                <a:spLocks noChangeAspect="1" noChangeShapeType="1"/>
              </p:cNvSpPr>
              <p:nvPr/>
            </p:nvSpPr>
            <p:spPr bwMode="auto">
              <a:xfrm flipV="1">
                <a:off x="2403475" y="4500563"/>
                <a:ext cx="90488" cy="68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0" name="Freeform 494"/>
              <p:cNvSpPr>
                <a:spLocks noChangeAspect="1"/>
              </p:cNvSpPr>
              <p:nvPr/>
            </p:nvSpPr>
            <p:spPr bwMode="auto">
              <a:xfrm>
                <a:off x="2424113" y="4500563"/>
                <a:ext cx="69850" cy="6826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7" y="0"/>
                  </a:cxn>
                  <a:cxn ang="0">
                    <a:pos x="34" y="65"/>
                  </a:cxn>
                  <a:cxn ang="0">
                    <a:pos x="43" y="20"/>
                  </a:cxn>
                  <a:cxn ang="0">
                    <a:pos x="0" y="11"/>
                  </a:cxn>
                </a:cxnLst>
                <a:rect l="0" t="0" r="r" b="b"/>
                <a:pathLst>
                  <a:path w="67" h="65">
                    <a:moveTo>
                      <a:pt x="0" y="11"/>
                    </a:moveTo>
                    <a:lnTo>
                      <a:pt x="67" y="0"/>
                    </a:lnTo>
                    <a:lnTo>
                      <a:pt x="34" y="65"/>
                    </a:lnTo>
                    <a:lnTo>
                      <a:pt x="43" y="2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1" name="Line 495"/>
              <p:cNvSpPr>
                <a:spLocks noChangeAspect="1" noChangeShapeType="1"/>
              </p:cNvSpPr>
              <p:nvPr/>
            </p:nvSpPr>
            <p:spPr bwMode="auto">
              <a:xfrm>
                <a:off x="2398713" y="4814888"/>
                <a:ext cx="85725" cy="698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2" name="Freeform 496"/>
              <p:cNvSpPr>
                <a:spLocks noChangeAspect="1"/>
              </p:cNvSpPr>
              <p:nvPr/>
            </p:nvSpPr>
            <p:spPr bwMode="auto">
              <a:xfrm>
                <a:off x="2416175" y="4818063"/>
                <a:ext cx="68263" cy="6667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7" y="65"/>
                  </a:cxn>
                  <a:cxn ang="0">
                    <a:pos x="0" y="53"/>
                  </a:cxn>
                  <a:cxn ang="0">
                    <a:pos x="42" y="46"/>
                  </a:cxn>
                  <a:cxn ang="0">
                    <a:pos x="36" y="0"/>
                  </a:cxn>
                </a:cxnLst>
                <a:rect l="0" t="0" r="r" b="b"/>
                <a:pathLst>
                  <a:path w="67" h="65">
                    <a:moveTo>
                      <a:pt x="36" y="0"/>
                    </a:moveTo>
                    <a:lnTo>
                      <a:pt x="67" y="65"/>
                    </a:lnTo>
                    <a:lnTo>
                      <a:pt x="0" y="53"/>
                    </a:lnTo>
                    <a:lnTo>
                      <a:pt x="42" y="4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3" name="Line 4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95513" y="4140200"/>
                <a:ext cx="9525" cy="117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" name="Freeform 498"/>
              <p:cNvSpPr>
                <a:spLocks noChangeAspect="1"/>
              </p:cNvSpPr>
              <p:nvPr/>
            </p:nvSpPr>
            <p:spPr bwMode="auto">
              <a:xfrm>
                <a:off x="2170113" y="4140200"/>
                <a:ext cx="63500" cy="6985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4" y="0"/>
                  </a:cxn>
                  <a:cxn ang="0">
                    <a:pos x="61" y="63"/>
                  </a:cxn>
                  <a:cxn ang="0">
                    <a:pos x="28" y="33"/>
                  </a:cxn>
                  <a:cxn ang="0">
                    <a:pos x="0" y="68"/>
                  </a:cxn>
                </a:cxnLst>
                <a:rect l="0" t="0" r="r" b="b"/>
                <a:pathLst>
                  <a:path w="61" h="68">
                    <a:moveTo>
                      <a:pt x="0" y="68"/>
                    </a:moveTo>
                    <a:lnTo>
                      <a:pt x="24" y="0"/>
                    </a:lnTo>
                    <a:lnTo>
                      <a:pt x="61" y="63"/>
                    </a:lnTo>
                    <a:lnTo>
                      <a:pt x="28" y="3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5" name="Line 499"/>
              <p:cNvSpPr>
                <a:spLocks noChangeAspect="1" noChangeShapeType="1"/>
              </p:cNvSpPr>
              <p:nvPr/>
            </p:nvSpPr>
            <p:spPr bwMode="auto">
              <a:xfrm flipH="1">
                <a:off x="1944688" y="5057775"/>
                <a:ext cx="63500" cy="904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6" name="Freeform 500"/>
              <p:cNvSpPr>
                <a:spLocks noChangeAspect="1"/>
              </p:cNvSpPr>
              <p:nvPr/>
            </p:nvSpPr>
            <p:spPr bwMode="auto">
              <a:xfrm>
                <a:off x="1944688" y="5073650"/>
                <a:ext cx="63500" cy="74613"/>
              </a:xfrm>
              <a:custGeom>
                <a:avLst/>
                <a:gdLst/>
                <a:ahLst/>
                <a:cxnLst>
                  <a:cxn ang="0">
                    <a:pos x="61" y="38"/>
                  </a:cxn>
                  <a:cxn ang="0">
                    <a:pos x="0" y="72"/>
                  </a:cxn>
                  <a:cxn ang="0">
                    <a:pos x="12" y="0"/>
                  </a:cxn>
                  <a:cxn ang="0">
                    <a:pos x="19" y="45"/>
                  </a:cxn>
                  <a:cxn ang="0">
                    <a:pos x="61" y="38"/>
                  </a:cxn>
                </a:cxnLst>
                <a:rect l="0" t="0" r="r" b="b"/>
                <a:pathLst>
                  <a:path w="61" h="72">
                    <a:moveTo>
                      <a:pt x="61" y="38"/>
                    </a:moveTo>
                    <a:lnTo>
                      <a:pt x="0" y="72"/>
                    </a:lnTo>
                    <a:lnTo>
                      <a:pt x="12" y="0"/>
                    </a:lnTo>
                    <a:lnTo>
                      <a:pt x="19" y="45"/>
                    </a:lnTo>
                    <a:lnTo>
                      <a:pt x="6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8" name="Line 5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12975" y="4532313"/>
                <a:ext cx="9525" cy="117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9" name="Freeform 503"/>
              <p:cNvSpPr>
                <a:spLocks noChangeAspect="1"/>
              </p:cNvSpPr>
              <p:nvPr/>
            </p:nvSpPr>
            <p:spPr bwMode="auto">
              <a:xfrm>
                <a:off x="2187575" y="4532313"/>
                <a:ext cx="61913" cy="6985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5" y="0"/>
                  </a:cxn>
                  <a:cxn ang="0">
                    <a:pos x="61" y="63"/>
                  </a:cxn>
                  <a:cxn ang="0">
                    <a:pos x="28" y="33"/>
                  </a:cxn>
                  <a:cxn ang="0">
                    <a:pos x="0" y="68"/>
                  </a:cxn>
                </a:cxnLst>
                <a:rect l="0" t="0" r="r" b="b"/>
                <a:pathLst>
                  <a:path w="61" h="68">
                    <a:moveTo>
                      <a:pt x="0" y="68"/>
                    </a:moveTo>
                    <a:lnTo>
                      <a:pt x="25" y="0"/>
                    </a:lnTo>
                    <a:lnTo>
                      <a:pt x="61" y="63"/>
                    </a:lnTo>
                    <a:lnTo>
                      <a:pt x="28" y="3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0" name="Line 504"/>
              <p:cNvSpPr>
                <a:spLocks noChangeAspect="1" noChangeShapeType="1"/>
              </p:cNvSpPr>
              <p:nvPr/>
            </p:nvSpPr>
            <p:spPr bwMode="auto">
              <a:xfrm flipH="1">
                <a:off x="2138363" y="4700588"/>
                <a:ext cx="61913" cy="920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1" name="Freeform 505"/>
              <p:cNvSpPr>
                <a:spLocks noChangeAspect="1"/>
              </p:cNvSpPr>
              <p:nvPr/>
            </p:nvSpPr>
            <p:spPr bwMode="auto">
              <a:xfrm>
                <a:off x="2138363" y="4716463"/>
                <a:ext cx="61913" cy="76200"/>
              </a:xfrm>
              <a:custGeom>
                <a:avLst/>
                <a:gdLst/>
                <a:ahLst/>
                <a:cxnLst>
                  <a:cxn ang="0">
                    <a:pos x="60" y="38"/>
                  </a:cxn>
                  <a:cxn ang="0">
                    <a:pos x="0" y="73"/>
                  </a:cxn>
                  <a:cxn ang="0">
                    <a:pos x="11" y="0"/>
                  </a:cxn>
                  <a:cxn ang="0">
                    <a:pos x="18" y="45"/>
                  </a:cxn>
                  <a:cxn ang="0">
                    <a:pos x="60" y="38"/>
                  </a:cxn>
                </a:cxnLst>
                <a:rect l="0" t="0" r="r" b="b"/>
                <a:pathLst>
                  <a:path w="60" h="73">
                    <a:moveTo>
                      <a:pt x="60" y="38"/>
                    </a:moveTo>
                    <a:lnTo>
                      <a:pt x="0" y="73"/>
                    </a:lnTo>
                    <a:lnTo>
                      <a:pt x="11" y="0"/>
                    </a:lnTo>
                    <a:lnTo>
                      <a:pt x="18" y="45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2" name="Line 506"/>
              <p:cNvSpPr>
                <a:spLocks noChangeAspect="1" noChangeShapeType="1"/>
              </p:cNvSpPr>
              <p:nvPr/>
            </p:nvSpPr>
            <p:spPr bwMode="auto">
              <a:xfrm>
                <a:off x="2246313" y="4689475"/>
                <a:ext cx="85725" cy="68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3" name="Freeform 507"/>
              <p:cNvSpPr>
                <a:spLocks noChangeAspect="1"/>
              </p:cNvSpPr>
              <p:nvPr/>
            </p:nvSpPr>
            <p:spPr bwMode="auto">
              <a:xfrm>
                <a:off x="2263775" y="4689475"/>
                <a:ext cx="68263" cy="6826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7" y="66"/>
                  </a:cxn>
                  <a:cxn ang="0">
                    <a:pos x="0" y="54"/>
                  </a:cxn>
                  <a:cxn ang="0">
                    <a:pos x="43" y="47"/>
                  </a:cxn>
                  <a:cxn ang="0">
                    <a:pos x="36" y="0"/>
                  </a:cxn>
                </a:cxnLst>
                <a:rect l="0" t="0" r="r" b="b"/>
                <a:pathLst>
                  <a:path w="67" h="66">
                    <a:moveTo>
                      <a:pt x="36" y="0"/>
                    </a:moveTo>
                    <a:lnTo>
                      <a:pt x="67" y="66"/>
                    </a:lnTo>
                    <a:lnTo>
                      <a:pt x="0" y="54"/>
                    </a:lnTo>
                    <a:lnTo>
                      <a:pt x="43" y="4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511050" y="2638567"/>
            <a:ext cx="5121226" cy="2195831"/>
            <a:chOff x="1371600" y="3871912"/>
            <a:chExt cx="5121226" cy="2195831"/>
          </a:xfrm>
        </p:grpSpPr>
        <p:sp>
          <p:nvSpPr>
            <p:cNvPr id="566" name="Rectangle 314"/>
            <p:cNvSpPr>
              <a:spLocks noChangeArrowheads="1"/>
            </p:cNvSpPr>
            <p:nvPr/>
          </p:nvSpPr>
          <p:spPr bwMode="auto">
            <a:xfrm>
              <a:off x="3276600" y="5575300"/>
              <a:ext cx="1981200" cy="492443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reflecting boundaries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of a ray-chaotic 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billiard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7" name="Freeform 460"/>
            <p:cNvSpPr>
              <a:spLocks noChangeAspect="1"/>
            </p:cNvSpPr>
            <p:nvPr/>
          </p:nvSpPr>
          <p:spPr bwMode="auto">
            <a:xfrm>
              <a:off x="4529617" y="3926217"/>
              <a:ext cx="1963209" cy="1492250"/>
            </a:xfrm>
            <a:custGeom>
              <a:avLst/>
              <a:gdLst/>
              <a:ahLst/>
              <a:cxnLst>
                <a:cxn ang="0">
                  <a:pos x="1409" y="316"/>
                </a:cxn>
                <a:cxn ang="0">
                  <a:pos x="1453" y="277"/>
                </a:cxn>
                <a:cxn ang="0">
                  <a:pos x="1409" y="256"/>
                </a:cxn>
                <a:cxn ang="0">
                  <a:pos x="1362" y="238"/>
                </a:cxn>
                <a:cxn ang="0">
                  <a:pos x="1170" y="147"/>
                </a:cxn>
                <a:cxn ang="0">
                  <a:pos x="889" y="40"/>
                </a:cxn>
                <a:cxn ang="0">
                  <a:pos x="719" y="11"/>
                </a:cxn>
                <a:cxn ang="0">
                  <a:pos x="514" y="1"/>
                </a:cxn>
                <a:cxn ang="0">
                  <a:pos x="392" y="17"/>
                </a:cxn>
                <a:cxn ang="0">
                  <a:pos x="280" y="64"/>
                </a:cxn>
                <a:cxn ang="0">
                  <a:pos x="175" y="157"/>
                </a:cxn>
                <a:cxn ang="0">
                  <a:pos x="90" y="331"/>
                </a:cxn>
                <a:cxn ang="0">
                  <a:pos x="68" y="408"/>
                </a:cxn>
                <a:cxn ang="0">
                  <a:pos x="20" y="585"/>
                </a:cxn>
                <a:cxn ang="0">
                  <a:pos x="0" y="743"/>
                </a:cxn>
                <a:cxn ang="0">
                  <a:pos x="27" y="939"/>
                </a:cxn>
                <a:cxn ang="0">
                  <a:pos x="83" y="1035"/>
                </a:cxn>
                <a:cxn ang="0">
                  <a:pos x="239" y="1155"/>
                </a:cxn>
                <a:cxn ang="0">
                  <a:pos x="451" y="1258"/>
                </a:cxn>
                <a:cxn ang="0">
                  <a:pos x="657" y="1327"/>
                </a:cxn>
                <a:cxn ang="0">
                  <a:pos x="857" y="1370"/>
                </a:cxn>
                <a:cxn ang="0">
                  <a:pos x="1146" y="1379"/>
                </a:cxn>
                <a:cxn ang="0">
                  <a:pos x="1396" y="1353"/>
                </a:cxn>
                <a:cxn ang="0">
                  <a:pos x="1590" y="1302"/>
                </a:cxn>
                <a:cxn ang="0">
                  <a:pos x="1728" y="1224"/>
                </a:cxn>
                <a:cxn ang="0">
                  <a:pos x="1791" y="1134"/>
                </a:cxn>
                <a:cxn ang="0">
                  <a:pos x="1805" y="923"/>
                </a:cxn>
                <a:cxn ang="0">
                  <a:pos x="1739" y="738"/>
                </a:cxn>
                <a:cxn ang="0">
                  <a:pos x="1571" y="558"/>
                </a:cxn>
                <a:cxn ang="0">
                  <a:pos x="1702" y="786"/>
                </a:cxn>
                <a:cxn ang="0">
                  <a:pos x="1758" y="970"/>
                </a:cxn>
                <a:cxn ang="0">
                  <a:pos x="1736" y="1124"/>
                </a:cxn>
                <a:cxn ang="0">
                  <a:pos x="1680" y="1195"/>
                </a:cxn>
                <a:cxn ang="0">
                  <a:pos x="1547" y="1260"/>
                </a:cxn>
                <a:cxn ang="0">
                  <a:pos x="1357" y="1302"/>
                </a:cxn>
                <a:cxn ang="0">
                  <a:pos x="1115" y="1325"/>
                </a:cxn>
                <a:cxn ang="0">
                  <a:pos x="838" y="1310"/>
                </a:cxn>
                <a:cxn ang="0">
                  <a:pos x="642" y="1265"/>
                </a:cxn>
                <a:cxn ang="0">
                  <a:pos x="443" y="1195"/>
                </a:cxn>
                <a:cxn ang="0">
                  <a:pos x="245" y="1093"/>
                </a:cxn>
                <a:cxn ang="0">
                  <a:pos x="110" y="983"/>
                </a:cxn>
                <a:cxn ang="0">
                  <a:pos x="71" y="902"/>
                </a:cxn>
                <a:cxn ang="0">
                  <a:pos x="55" y="725"/>
                </a:cxn>
                <a:cxn ang="0">
                  <a:pos x="79" y="577"/>
                </a:cxn>
                <a:cxn ang="0">
                  <a:pos x="123" y="407"/>
                </a:cxn>
                <a:cxn ang="0">
                  <a:pos x="143" y="332"/>
                </a:cxn>
                <a:cxn ang="0">
                  <a:pos x="225" y="180"/>
                </a:cxn>
                <a:cxn ang="0">
                  <a:pos x="316" y="105"/>
                </a:cxn>
                <a:cxn ang="0">
                  <a:pos x="418" y="69"/>
                </a:cxn>
                <a:cxn ang="0">
                  <a:pos x="533" y="55"/>
                </a:cxn>
                <a:cxn ang="0">
                  <a:pos x="747" y="69"/>
                </a:cxn>
                <a:cxn ang="0">
                  <a:pos x="909" y="103"/>
                </a:cxn>
                <a:cxn ang="0">
                  <a:pos x="1217" y="232"/>
                </a:cxn>
                <a:cxn ang="0">
                  <a:pos x="1351" y="293"/>
                </a:cxn>
                <a:cxn ang="0">
                  <a:pos x="1395" y="311"/>
                </a:cxn>
                <a:cxn ang="0">
                  <a:pos x="1409" y="296"/>
                </a:cxn>
                <a:cxn ang="0">
                  <a:pos x="1417" y="259"/>
                </a:cxn>
              </a:cxnLst>
              <a:rect l="0" t="0" r="r" b="b"/>
              <a:pathLst>
                <a:path w="1813" h="1380">
                  <a:moveTo>
                    <a:pt x="1362" y="298"/>
                  </a:moveTo>
                  <a:lnTo>
                    <a:pt x="1371" y="301"/>
                  </a:lnTo>
                  <a:lnTo>
                    <a:pt x="1378" y="303"/>
                  </a:lnTo>
                  <a:lnTo>
                    <a:pt x="1385" y="306"/>
                  </a:lnTo>
                  <a:lnTo>
                    <a:pt x="1390" y="308"/>
                  </a:lnTo>
                  <a:lnTo>
                    <a:pt x="1395" y="311"/>
                  </a:lnTo>
                  <a:lnTo>
                    <a:pt x="1409" y="316"/>
                  </a:lnTo>
                  <a:lnTo>
                    <a:pt x="1420" y="321"/>
                  </a:lnTo>
                  <a:lnTo>
                    <a:pt x="1419" y="319"/>
                  </a:lnTo>
                  <a:lnTo>
                    <a:pt x="1420" y="321"/>
                  </a:lnTo>
                  <a:lnTo>
                    <a:pt x="1415" y="314"/>
                  </a:lnTo>
                  <a:lnTo>
                    <a:pt x="1415" y="316"/>
                  </a:lnTo>
                  <a:lnTo>
                    <a:pt x="1463" y="296"/>
                  </a:lnTo>
                  <a:lnTo>
                    <a:pt x="1453" y="277"/>
                  </a:lnTo>
                  <a:lnTo>
                    <a:pt x="1453" y="275"/>
                  </a:lnTo>
                  <a:lnTo>
                    <a:pt x="1442" y="269"/>
                  </a:lnTo>
                  <a:lnTo>
                    <a:pt x="1441" y="267"/>
                  </a:lnTo>
                  <a:lnTo>
                    <a:pt x="1433" y="266"/>
                  </a:lnTo>
                  <a:lnTo>
                    <a:pt x="1431" y="264"/>
                  </a:lnTo>
                  <a:lnTo>
                    <a:pt x="1417" y="259"/>
                  </a:lnTo>
                  <a:lnTo>
                    <a:pt x="1409" y="256"/>
                  </a:lnTo>
                  <a:lnTo>
                    <a:pt x="1401" y="254"/>
                  </a:lnTo>
                  <a:lnTo>
                    <a:pt x="1393" y="251"/>
                  </a:lnTo>
                  <a:lnTo>
                    <a:pt x="1387" y="249"/>
                  </a:lnTo>
                  <a:lnTo>
                    <a:pt x="1381" y="246"/>
                  </a:lnTo>
                  <a:lnTo>
                    <a:pt x="1384" y="248"/>
                  </a:lnTo>
                  <a:lnTo>
                    <a:pt x="1373" y="241"/>
                  </a:lnTo>
                  <a:lnTo>
                    <a:pt x="1362" y="238"/>
                  </a:lnTo>
                  <a:lnTo>
                    <a:pt x="1354" y="235"/>
                  </a:lnTo>
                  <a:lnTo>
                    <a:pt x="1341" y="228"/>
                  </a:lnTo>
                  <a:lnTo>
                    <a:pt x="1327" y="222"/>
                  </a:lnTo>
                  <a:lnTo>
                    <a:pt x="1286" y="204"/>
                  </a:lnTo>
                  <a:lnTo>
                    <a:pt x="1255" y="186"/>
                  </a:lnTo>
                  <a:lnTo>
                    <a:pt x="1239" y="180"/>
                  </a:lnTo>
                  <a:lnTo>
                    <a:pt x="1170" y="147"/>
                  </a:lnTo>
                  <a:lnTo>
                    <a:pt x="1036" y="90"/>
                  </a:lnTo>
                  <a:lnTo>
                    <a:pt x="1017" y="84"/>
                  </a:lnTo>
                  <a:lnTo>
                    <a:pt x="1000" y="76"/>
                  </a:lnTo>
                  <a:lnTo>
                    <a:pt x="961" y="63"/>
                  </a:lnTo>
                  <a:lnTo>
                    <a:pt x="944" y="58"/>
                  </a:lnTo>
                  <a:lnTo>
                    <a:pt x="925" y="51"/>
                  </a:lnTo>
                  <a:lnTo>
                    <a:pt x="889" y="40"/>
                  </a:lnTo>
                  <a:lnTo>
                    <a:pt x="856" y="34"/>
                  </a:lnTo>
                  <a:lnTo>
                    <a:pt x="838" y="30"/>
                  </a:lnTo>
                  <a:lnTo>
                    <a:pt x="822" y="27"/>
                  </a:lnTo>
                  <a:lnTo>
                    <a:pt x="805" y="24"/>
                  </a:lnTo>
                  <a:lnTo>
                    <a:pt x="789" y="21"/>
                  </a:lnTo>
                  <a:lnTo>
                    <a:pt x="753" y="14"/>
                  </a:lnTo>
                  <a:lnTo>
                    <a:pt x="719" y="11"/>
                  </a:lnTo>
                  <a:lnTo>
                    <a:pt x="701" y="8"/>
                  </a:lnTo>
                  <a:lnTo>
                    <a:pt x="686" y="6"/>
                  </a:lnTo>
                  <a:lnTo>
                    <a:pt x="632" y="1"/>
                  </a:lnTo>
                  <a:lnTo>
                    <a:pt x="615" y="1"/>
                  </a:lnTo>
                  <a:lnTo>
                    <a:pt x="598" y="0"/>
                  </a:lnTo>
                  <a:lnTo>
                    <a:pt x="530" y="0"/>
                  </a:lnTo>
                  <a:lnTo>
                    <a:pt x="514" y="1"/>
                  </a:lnTo>
                  <a:lnTo>
                    <a:pt x="499" y="1"/>
                  </a:lnTo>
                  <a:lnTo>
                    <a:pt x="465" y="4"/>
                  </a:lnTo>
                  <a:lnTo>
                    <a:pt x="451" y="6"/>
                  </a:lnTo>
                  <a:lnTo>
                    <a:pt x="434" y="8"/>
                  </a:lnTo>
                  <a:lnTo>
                    <a:pt x="418" y="11"/>
                  </a:lnTo>
                  <a:lnTo>
                    <a:pt x="406" y="14"/>
                  </a:lnTo>
                  <a:lnTo>
                    <a:pt x="392" y="17"/>
                  </a:lnTo>
                  <a:lnTo>
                    <a:pt x="365" y="26"/>
                  </a:lnTo>
                  <a:lnTo>
                    <a:pt x="351" y="30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27" y="40"/>
                  </a:lnTo>
                  <a:lnTo>
                    <a:pt x="291" y="56"/>
                  </a:lnTo>
                  <a:lnTo>
                    <a:pt x="280" y="64"/>
                  </a:lnTo>
                  <a:lnTo>
                    <a:pt x="269" y="71"/>
                  </a:lnTo>
                  <a:lnTo>
                    <a:pt x="239" y="90"/>
                  </a:lnTo>
                  <a:lnTo>
                    <a:pt x="219" y="108"/>
                  </a:lnTo>
                  <a:lnTo>
                    <a:pt x="203" y="124"/>
                  </a:lnTo>
                  <a:lnTo>
                    <a:pt x="192" y="134"/>
                  </a:lnTo>
                  <a:lnTo>
                    <a:pt x="181" y="147"/>
                  </a:lnTo>
                  <a:lnTo>
                    <a:pt x="175" y="157"/>
                  </a:lnTo>
                  <a:lnTo>
                    <a:pt x="159" y="176"/>
                  </a:lnTo>
                  <a:lnTo>
                    <a:pt x="153" y="188"/>
                  </a:lnTo>
                  <a:lnTo>
                    <a:pt x="120" y="248"/>
                  </a:lnTo>
                  <a:lnTo>
                    <a:pt x="113" y="261"/>
                  </a:lnTo>
                  <a:lnTo>
                    <a:pt x="107" y="274"/>
                  </a:lnTo>
                  <a:lnTo>
                    <a:pt x="93" y="316"/>
                  </a:lnTo>
                  <a:lnTo>
                    <a:pt x="90" y="331"/>
                  </a:lnTo>
                  <a:lnTo>
                    <a:pt x="85" y="345"/>
                  </a:lnTo>
                  <a:lnTo>
                    <a:pt x="80" y="361"/>
                  </a:lnTo>
                  <a:lnTo>
                    <a:pt x="82" y="361"/>
                  </a:lnTo>
                  <a:lnTo>
                    <a:pt x="82" y="360"/>
                  </a:lnTo>
                  <a:lnTo>
                    <a:pt x="77" y="374"/>
                  </a:lnTo>
                  <a:lnTo>
                    <a:pt x="72" y="391"/>
                  </a:lnTo>
                  <a:lnTo>
                    <a:pt x="68" y="408"/>
                  </a:lnTo>
                  <a:lnTo>
                    <a:pt x="61" y="426"/>
                  </a:lnTo>
                  <a:lnTo>
                    <a:pt x="52" y="462"/>
                  </a:lnTo>
                  <a:lnTo>
                    <a:pt x="46" y="481"/>
                  </a:lnTo>
                  <a:lnTo>
                    <a:pt x="39" y="502"/>
                  </a:lnTo>
                  <a:lnTo>
                    <a:pt x="30" y="545"/>
                  </a:lnTo>
                  <a:lnTo>
                    <a:pt x="25" y="564"/>
                  </a:lnTo>
                  <a:lnTo>
                    <a:pt x="20" y="585"/>
                  </a:lnTo>
                  <a:lnTo>
                    <a:pt x="16" y="610"/>
                  </a:lnTo>
                  <a:lnTo>
                    <a:pt x="13" y="631"/>
                  </a:lnTo>
                  <a:lnTo>
                    <a:pt x="8" y="652"/>
                  </a:lnTo>
                  <a:lnTo>
                    <a:pt x="6" y="676"/>
                  </a:lnTo>
                  <a:lnTo>
                    <a:pt x="3" y="697"/>
                  </a:lnTo>
                  <a:lnTo>
                    <a:pt x="2" y="721"/>
                  </a:lnTo>
                  <a:lnTo>
                    <a:pt x="0" y="743"/>
                  </a:lnTo>
                  <a:lnTo>
                    <a:pt x="0" y="811"/>
                  </a:lnTo>
                  <a:lnTo>
                    <a:pt x="2" y="833"/>
                  </a:lnTo>
                  <a:lnTo>
                    <a:pt x="5" y="856"/>
                  </a:lnTo>
                  <a:lnTo>
                    <a:pt x="8" y="876"/>
                  </a:lnTo>
                  <a:lnTo>
                    <a:pt x="14" y="900"/>
                  </a:lnTo>
                  <a:lnTo>
                    <a:pt x="20" y="921"/>
                  </a:lnTo>
                  <a:lnTo>
                    <a:pt x="27" y="939"/>
                  </a:lnTo>
                  <a:lnTo>
                    <a:pt x="35" y="960"/>
                  </a:lnTo>
                  <a:lnTo>
                    <a:pt x="44" y="979"/>
                  </a:lnTo>
                  <a:lnTo>
                    <a:pt x="57" y="997"/>
                  </a:lnTo>
                  <a:lnTo>
                    <a:pt x="68" y="1015"/>
                  </a:lnTo>
                  <a:lnTo>
                    <a:pt x="68" y="1017"/>
                  </a:lnTo>
                  <a:lnTo>
                    <a:pt x="69" y="1018"/>
                  </a:lnTo>
                  <a:lnTo>
                    <a:pt x="83" y="1035"/>
                  </a:lnTo>
                  <a:lnTo>
                    <a:pt x="98" y="1049"/>
                  </a:lnTo>
                  <a:lnTo>
                    <a:pt x="115" y="1065"/>
                  </a:lnTo>
                  <a:lnTo>
                    <a:pt x="134" y="1080"/>
                  </a:lnTo>
                  <a:lnTo>
                    <a:pt x="153" y="1096"/>
                  </a:lnTo>
                  <a:lnTo>
                    <a:pt x="195" y="1125"/>
                  </a:lnTo>
                  <a:lnTo>
                    <a:pt x="217" y="1142"/>
                  </a:lnTo>
                  <a:lnTo>
                    <a:pt x="239" y="1155"/>
                  </a:lnTo>
                  <a:lnTo>
                    <a:pt x="264" y="1169"/>
                  </a:lnTo>
                  <a:lnTo>
                    <a:pt x="288" y="1182"/>
                  </a:lnTo>
                  <a:lnTo>
                    <a:pt x="315" y="1195"/>
                  </a:lnTo>
                  <a:lnTo>
                    <a:pt x="368" y="1223"/>
                  </a:lnTo>
                  <a:lnTo>
                    <a:pt x="395" y="1234"/>
                  </a:lnTo>
                  <a:lnTo>
                    <a:pt x="421" y="1247"/>
                  </a:lnTo>
                  <a:lnTo>
                    <a:pt x="451" y="1258"/>
                  </a:lnTo>
                  <a:lnTo>
                    <a:pt x="480" y="1268"/>
                  </a:lnTo>
                  <a:lnTo>
                    <a:pt x="508" y="1280"/>
                  </a:lnTo>
                  <a:lnTo>
                    <a:pt x="539" y="1289"/>
                  </a:lnTo>
                  <a:lnTo>
                    <a:pt x="568" y="1299"/>
                  </a:lnTo>
                  <a:lnTo>
                    <a:pt x="598" y="1309"/>
                  </a:lnTo>
                  <a:lnTo>
                    <a:pt x="626" y="1317"/>
                  </a:lnTo>
                  <a:lnTo>
                    <a:pt x="657" y="1327"/>
                  </a:lnTo>
                  <a:lnTo>
                    <a:pt x="686" y="1333"/>
                  </a:lnTo>
                  <a:lnTo>
                    <a:pt x="714" y="1343"/>
                  </a:lnTo>
                  <a:lnTo>
                    <a:pt x="744" y="1349"/>
                  </a:lnTo>
                  <a:lnTo>
                    <a:pt x="774" y="1356"/>
                  </a:lnTo>
                  <a:lnTo>
                    <a:pt x="800" y="1361"/>
                  </a:lnTo>
                  <a:lnTo>
                    <a:pt x="829" y="1366"/>
                  </a:lnTo>
                  <a:lnTo>
                    <a:pt x="857" y="1370"/>
                  </a:lnTo>
                  <a:lnTo>
                    <a:pt x="884" y="1374"/>
                  </a:lnTo>
                  <a:lnTo>
                    <a:pt x="885" y="1374"/>
                  </a:lnTo>
                  <a:lnTo>
                    <a:pt x="911" y="1375"/>
                  </a:lnTo>
                  <a:lnTo>
                    <a:pt x="937" y="1377"/>
                  </a:lnTo>
                  <a:lnTo>
                    <a:pt x="995" y="1380"/>
                  </a:lnTo>
                  <a:lnTo>
                    <a:pt x="1115" y="1380"/>
                  </a:lnTo>
                  <a:lnTo>
                    <a:pt x="1146" y="1379"/>
                  </a:lnTo>
                  <a:lnTo>
                    <a:pt x="1209" y="1375"/>
                  </a:lnTo>
                  <a:lnTo>
                    <a:pt x="1242" y="1372"/>
                  </a:lnTo>
                  <a:lnTo>
                    <a:pt x="1272" y="1369"/>
                  </a:lnTo>
                  <a:lnTo>
                    <a:pt x="1304" y="1366"/>
                  </a:lnTo>
                  <a:lnTo>
                    <a:pt x="1334" y="1362"/>
                  </a:lnTo>
                  <a:lnTo>
                    <a:pt x="1367" y="1357"/>
                  </a:lnTo>
                  <a:lnTo>
                    <a:pt x="1396" y="1353"/>
                  </a:lnTo>
                  <a:lnTo>
                    <a:pt x="1425" y="1348"/>
                  </a:lnTo>
                  <a:lnTo>
                    <a:pt x="1456" y="1341"/>
                  </a:lnTo>
                  <a:lnTo>
                    <a:pt x="1483" y="1335"/>
                  </a:lnTo>
                  <a:lnTo>
                    <a:pt x="1511" y="1327"/>
                  </a:lnTo>
                  <a:lnTo>
                    <a:pt x="1538" y="1318"/>
                  </a:lnTo>
                  <a:lnTo>
                    <a:pt x="1563" y="1312"/>
                  </a:lnTo>
                  <a:lnTo>
                    <a:pt x="1590" y="1302"/>
                  </a:lnTo>
                  <a:lnTo>
                    <a:pt x="1612" y="1294"/>
                  </a:lnTo>
                  <a:lnTo>
                    <a:pt x="1636" y="1284"/>
                  </a:lnTo>
                  <a:lnTo>
                    <a:pt x="1656" y="1273"/>
                  </a:lnTo>
                  <a:lnTo>
                    <a:pt x="1676" y="1263"/>
                  </a:lnTo>
                  <a:lnTo>
                    <a:pt x="1695" y="1250"/>
                  </a:lnTo>
                  <a:lnTo>
                    <a:pt x="1714" y="1237"/>
                  </a:lnTo>
                  <a:lnTo>
                    <a:pt x="1728" y="1224"/>
                  </a:lnTo>
                  <a:lnTo>
                    <a:pt x="1741" y="1213"/>
                  </a:lnTo>
                  <a:lnTo>
                    <a:pt x="1746" y="1208"/>
                  </a:lnTo>
                  <a:lnTo>
                    <a:pt x="1755" y="1195"/>
                  </a:lnTo>
                  <a:lnTo>
                    <a:pt x="1766" y="1181"/>
                  </a:lnTo>
                  <a:lnTo>
                    <a:pt x="1775" y="1166"/>
                  </a:lnTo>
                  <a:lnTo>
                    <a:pt x="1783" y="1150"/>
                  </a:lnTo>
                  <a:lnTo>
                    <a:pt x="1791" y="1134"/>
                  </a:lnTo>
                  <a:lnTo>
                    <a:pt x="1798" y="1116"/>
                  </a:lnTo>
                  <a:lnTo>
                    <a:pt x="1809" y="1078"/>
                  </a:lnTo>
                  <a:lnTo>
                    <a:pt x="1810" y="1062"/>
                  </a:lnTo>
                  <a:lnTo>
                    <a:pt x="1813" y="1044"/>
                  </a:lnTo>
                  <a:lnTo>
                    <a:pt x="1813" y="984"/>
                  </a:lnTo>
                  <a:lnTo>
                    <a:pt x="1812" y="963"/>
                  </a:lnTo>
                  <a:lnTo>
                    <a:pt x="1805" y="923"/>
                  </a:lnTo>
                  <a:lnTo>
                    <a:pt x="1799" y="900"/>
                  </a:lnTo>
                  <a:lnTo>
                    <a:pt x="1793" y="879"/>
                  </a:lnTo>
                  <a:lnTo>
                    <a:pt x="1787" y="856"/>
                  </a:lnTo>
                  <a:lnTo>
                    <a:pt x="1779" y="833"/>
                  </a:lnTo>
                  <a:lnTo>
                    <a:pt x="1771" y="811"/>
                  </a:lnTo>
                  <a:lnTo>
                    <a:pt x="1752" y="764"/>
                  </a:lnTo>
                  <a:lnTo>
                    <a:pt x="1739" y="738"/>
                  </a:lnTo>
                  <a:lnTo>
                    <a:pt x="1714" y="689"/>
                  </a:lnTo>
                  <a:lnTo>
                    <a:pt x="1700" y="661"/>
                  </a:lnTo>
                  <a:lnTo>
                    <a:pt x="1669" y="610"/>
                  </a:lnTo>
                  <a:lnTo>
                    <a:pt x="1651" y="582"/>
                  </a:lnTo>
                  <a:lnTo>
                    <a:pt x="1634" y="553"/>
                  </a:lnTo>
                  <a:lnTo>
                    <a:pt x="1615" y="525"/>
                  </a:lnTo>
                  <a:lnTo>
                    <a:pt x="1571" y="558"/>
                  </a:lnTo>
                  <a:lnTo>
                    <a:pt x="1590" y="585"/>
                  </a:lnTo>
                  <a:lnTo>
                    <a:pt x="1607" y="611"/>
                  </a:lnTo>
                  <a:lnTo>
                    <a:pt x="1621" y="639"/>
                  </a:lnTo>
                  <a:lnTo>
                    <a:pt x="1653" y="691"/>
                  </a:lnTo>
                  <a:lnTo>
                    <a:pt x="1667" y="715"/>
                  </a:lnTo>
                  <a:lnTo>
                    <a:pt x="1692" y="764"/>
                  </a:lnTo>
                  <a:lnTo>
                    <a:pt x="1702" y="786"/>
                  </a:lnTo>
                  <a:lnTo>
                    <a:pt x="1720" y="830"/>
                  </a:lnTo>
                  <a:lnTo>
                    <a:pt x="1728" y="853"/>
                  </a:lnTo>
                  <a:lnTo>
                    <a:pt x="1736" y="872"/>
                  </a:lnTo>
                  <a:lnTo>
                    <a:pt x="1742" y="895"/>
                  </a:lnTo>
                  <a:lnTo>
                    <a:pt x="1749" y="916"/>
                  </a:lnTo>
                  <a:lnTo>
                    <a:pt x="1752" y="932"/>
                  </a:lnTo>
                  <a:lnTo>
                    <a:pt x="1758" y="970"/>
                  </a:lnTo>
                  <a:lnTo>
                    <a:pt x="1760" y="988"/>
                  </a:lnTo>
                  <a:lnTo>
                    <a:pt x="1760" y="1038"/>
                  </a:lnTo>
                  <a:lnTo>
                    <a:pt x="1757" y="1052"/>
                  </a:lnTo>
                  <a:lnTo>
                    <a:pt x="1755" y="1069"/>
                  </a:lnTo>
                  <a:lnTo>
                    <a:pt x="1747" y="1096"/>
                  </a:lnTo>
                  <a:lnTo>
                    <a:pt x="1741" y="1111"/>
                  </a:lnTo>
                  <a:lnTo>
                    <a:pt x="1736" y="1124"/>
                  </a:lnTo>
                  <a:lnTo>
                    <a:pt x="1728" y="1137"/>
                  </a:lnTo>
                  <a:lnTo>
                    <a:pt x="1722" y="1148"/>
                  </a:lnTo>
                  <a:lnTo>
                    <a:pt x="1711" y="1163"/>
                  </a:lnTo>
                  <a:lnTo>
                    <a:pt x="1702" y="1176"/>
                  </a:lnTo>
                  <a:lnTo>
                    <a:pt x="1706" y="1171"/>
                  </a:lnTo>
                  <a:lnTo>
                    <a:pt x="1694" y="1182"/>
                  </a:lnTo>
                  <a:lnTo>
                    <a:pt x="1680" y="1195"/>
                  </a:lnTo>
                  <a:lnTo>
                    <a:pt x="1667" y="1205"/>
                  </a:lnTo>
                  <a:lnTo>
                    <a:pt x="1651" y="1215"/>
                  </a:lnTo>
                  <a:lnTo>
                    <a:pt x="1634" y="1224"/>
                  </a:lnTo>
                  <a:lnTo>
                    <a:pt x="1614" y="1233"/>
                  </a:lnTo>
                  <a:lnTo>
                    <a:pt x="1593" y="1242"/>
                  </a:lnTo>
                  <a:lnTo>
                    <a:pt x="1571" y="1250"/>
                  </a:lnTo>
                  <a:lnTo>
                    <a:pt x="1547" y="1260"/>
                  </a:lnTo>
                  <a:lnTo>
                    <a:pt x="1522" y="1267"/>
                  </a:lnTo>
                  <a:lnTo>
                    <a:pt x="1499" y="1275"/>
                  </a:lnTo>
                  <a:lnTo>
                    <a:pt x="1470" y="1280"/>
                  </a:lnTo>
                  <a:lnTo>
                    <a:pt x="1444" y="1286"/>
                  </a:lnTo>
                  <a:lnTo>
                    <a:pt x="1415" y="1293"/>
                  </a:lnTo>
                  <a:lnTo>
                    <a:pt x="1387" y="1297"/>
                  </a:lnTo>
                  <a:lnTo>
                    <a:pt x="1357" y="1302"/>
                  </a:lnTo>
                  <a:lnTo>
                    <a:pt x="1327" y="1307"/>
                  </a:lnTo>
                  <a:lnTo>
                    <a:pt x="1297" y="1310"/>
                  </a:lnTo>
                  <a:lnTo>
                    <a:pt x="1266" y="1314"/>
                  </a:lnTo>
                  <a:lnTo>
                    <a:pt x="1236" y="1317"/>
                  </a:lnTo>
                  <a:lnTo>
                    <a:pt x="1206" y="1320"/>
                  </a:lnTo>
                  <a:lnTo>
                    <a:pt x="1143" y="1323"/>
                  </a:lnTo>
                  <a:lnTo>
                    <a:pt x="1115" y="1325"/>
                  </a:lnTo>
                  <a:lnTo>
                    <a:pt x="995" y="1325"/>
                  </a:lnTo>
                  <a:lnTo>
                    <a:pt x="940" y="1322"/>
                  </a:lnTo>
                  <a:lnTo>
                    <a:pt x="914" y="1320"/>
                  </a:lnTo>
                  <a:lnTo>
                    <a:pt x="889" y="1318"/>
                  </a:lnTo>
                  <a:lnTo>
                    <a:pt x="890" y="1318"/>
                  </a:lnTo>
                  <a:lnTo>
                    <a:pt x="863" y="1315"/>
                  </a:lnTo>
                  <a:lnTo>
                    <a:pt x="838" y="1310"/>
                  </a:lnTo>
                  <a:lnTo>
                    <a:pt x="810" y="1306"/>
                  </a:lnTo>
                  <a:lnTo>
                    <a:pt x="783" y="1301"/>
                  </a:lnTo>
                  <a:lnTo>
                    <a:pt x="756" y="1294"/>
                  </a:lnTo>
                  <a:lnTo>
                    <a:pt x="727" y="1288"/>
                  </a:lnTo>
                  <a:lnTo>
                    <a:pt x="698" y="1281"/>
                  </a:lnTo>
                  <a:lnTo>
                    <a:pt x="670" y="1275"/>
                  </a:lnTo>
                  <a:lnTo>
                    <a:pt x="642" y="1265"/>
                  </a:lnTo>
                  <a:lnTo>
                    <a:pt x="613" y="1257"/>
                  </a:lnTo>
                  <a:lnTo>
                    <a:pt x="583" y="1247"/>
                  </a:lnTo>
                  <a:lnTo>
                    <a:pt x="555" y="1237"/>
                  </a:lnTo>
                  <a:lnTo>
                    <a:pt x="527" y="1228"/>
                  </a:lnTo>
                  <a:lnTo>
                    <a:pt x="499" y="1216"/>
                  </a:lnTo>
                  <a:lnTo>
                    <a:pt x="470" y="1207"/>
                  </a:lnTo>
                  <a:lnTo>
                    <a:pt x="443" y="1195"/>
                  </a:lnTo>
                  <a:lnTo>
                    <a:pt x="417" y="1182"/>
                  </a:lnTo>
                  <a:lnTo>
                    <a:pt x="390" y="1171"/>
                  </a:lnTo>
                  <a:lnTo>
                    <a:pt x="337" y="1147"/>
                  </a:lnTo>
                  <a:lnTo>
                    <a:pt x="313" y="1134"/>
                  </a:lnTo>
                  <a:lnTo>
                    <a:pt x="289" y="1121"/>
                  </a:lnTo>
                  <a:lnTo>
                    <a:pt x="267" y="1106"/>
                  </a:lnTo>
                  <a:lnTo>
                    <a:pt x="245" y="1093"/>
                  </a:lnTo>
                  <a:lnTo>
                    <a:pt x="223" y="1080"/>
                  </a:lnTo>
                  <a:lnTo>
                    <a:pt x="184" y="1051"/>
                  </a:lnTo>
                  <a:lnTo>
                    <a:pt x="165" y="1038"/>
                  </a:lnTo>
                  <a:lnTo>
                    <a:pt x="149" y="1023"/>
                  </a:lnTo>
                  <a:lnTo>
                    <a:pt x="135" y="1010"/>
                  </a:lnTo>
                  <a:lnTo>
                    <a:pt x="121" y="996"/>
                  </a:lnTo>
                  <a:lnTo>
                    <a:pt x="110" y="983"/>
                  </a:lnTo>
                  <a:lnTo>
                    <a:pt x="112" y="984"/>
                  </a:lnTo>
                  <a:lnTo>
                    <a:pt x="112" y="986"/>
                  </a:lnTo>
                  <a:lnTo>
                    <a:pt x="101" y="968"/>
                  </a:lnTo>
                  <a:lnTo>
                    <a:pt x="91" y="953"/>
                  </a:lnTo>
                  <a:lnTo>
                    <a:pt x="85" y="937"/>
                  </a:lnTo>
                  <a:lnTo>
                    <a:pt x="77" y="919"/>
                  </a:lnTo>
                  <a:lnTo>
                    <a:pt x="71" y="902"/>
                  </a:lnTo>
                  <a:lnTo>
                    <a:pt x="64" y="884"/>
                  </a:lnTo>
                  <a:lnTo>
                    <a:pt x="61" y="866"/>
                  </a:lnTo>
                  <a:lnTo>
                    <a:pt x="58" y="846"/>
                  </a:lnTo>
                  <a:lnTo>
                    <a:pt x="55" y="827"/>
                  </a:lnTo>
                  <a:lnTo>
                    <a:pt x="53" y="807"/>
                  </a:lnTo>
                  <a:lnTo>
                    <a:pt x="53" y="746"/>
                  </a:lnTo>
                  <a:lnTo>
                    <a:pt x="55" y="725"/>
                  </a:lnTo>
                  <a:lnTo>
                    <a:pt x="57" y="704"/>
                  </a:lnTo>
                  <a:lnTo>
                    <a:pt x="60" y="683"/>
                  </a:lnTo>
                  <a:lnTo>
                    <a:pt x="61" y="661"/>
                  </a:lnTo>
                  <a:lnTo>
                    <a:pt x="66" y="640"/>
                  </a:lnTo>
                  <a:lnTo>
                    <a:pt x="69" y="619"/>
                  </a:lnTo>
                  <a:lnTo>
                    <a:pt x="74" y="598"/>
                  </a:lnTo>
                  <a:lnTo>
                    <a:pt x="79" y="577"/>
                  </a:lnTo>
                  <a:lnTo>
                    <a:pt x="83" y="558"/>
                  </a:lnTo>
                  <a:lnTo>
                    <a:pt x="93" y="515"/>
                  </a:lnTo>
                  <a:lnTo>
                    <a:pt x="96" y="498"/>
                  </a:lnTo>
                  <a:lnTo>
                    <a:pt x="102" y="478"/>
                  </a:lnTo>
                  <a:lnTo>
                    <a:pt x="112" y="442"/>
                  </a:lnTo>
                  <a:lnTo>
                    <a:pt x="118" y="425"/>
                  </a:lnTo>
                  <a:lnTo>
                    <a:pt x="123" y="407"/>
                  </a:lnTo>
                  <a:lnTo>
                    <a:pt x="127" y="391"/>
                  </a:lnTo>
                  <a:lnTo>
                    <a:pt x="132" y="376"/>
                  </a:lnTo>
                  <a:lnTo>
                    <a:pt x="132" y="374"/>
                  </a:lnTo>
                  <a:lnTo>
                    <a:pt x="134" y="374"/>
                  </a:lnTo>
                  <a:lnTo>
                    <a:pt x="135" y="361"/>
                  </a:lnTo>
                  <a:lnTo>
                    <a:pt x="140" y="347"/>
                  </a:lnTo>
                  <a:lnTo>
                    <a:pt x="143" y="332"/>
                  </a:lnTo>
                  <a:lnTo>
                    <a:pt x="157" y="296"/>
                  </a:lnTo>
                  <a:lnTo>
                    <a:pt x="164" y="283"/>
                  </a:lnTo>
                  <a:lnTo>
                    <a:pt x="167" y="271"/>
                  </a:lnTo>
                  <a:lnTo>
                    <a:pt x="197" y="217"/>
                  </a:lnTo>
                  <a:lnTo>
                    <a:pt x="203" y="209"/>
                  </a:lnTo>
                  <a:lnTo>
                    <a:pt x="219" y="189"/>
                  </a:lnTo>
                  <a:lnTo>
                    <a:pt x="225" y="180"/>
                  </a:lnTo>
                  <a:lnTo>
                    <a:pt x="230" y="173"/>
                  </a:lnTo>
                  <a:lnTo>
                    <a:pt x="237" y="167"/>
                  </a:lnTo>
                  <a:lnTo>
                    <a:pt x="253" y="150"/>
                  </a:lnTo>
                  <a:lnTo>
                    <a:pt x="270" y="136"/>
                  </a:lnTo>
                  <a:lnTo>
                    <a:pt x="297" y="116"/>
                  </a:lnTo>
                  <a:lnTo>
                    <a:pt x="308" y="110"/>
                  </a:lnTo>
                  <a:lnTo>
                    <a:pt x="316" y="105"/>
                  </a:lnTo>
                  <a:lnTo>
                    <a:pt x="346" y="92"/>
                  </a:lnTo>
                  <a:lnTo>
                    <a:pt x="359" y="87"/>
                  </a:lnTo>
                  <a:lnTo>
                    <a:pt x="360" y="87"/>
                  </a:lnTo>
                  <a:lnTo>
                    <a:pt x="370" y="82"/>
                  </a:lnTo>
                  <a:lnTo>
                    <a:pt x="381" y="77"/>
                  </a:lnTo>
                  <a:lnTo>
                    <a:pt x="404" y="73"/>
                  </a:lnTo>
                  <a:lnTo>
                    <a:pt x="418" y="69"/>
                  </a:lnTo>
                  <a:lnTo>
                    <a:pt x="431" y="66"/>
                  </a:lnTo>
                  <a:lnTo>
                    <a:pt x="443" y="63"/>
                  </a:lnTo>
                  <a:lnTo>
                    <a:pt x="458" y="61"/>
                  </a:lnTo>
                  <a:lnTo>
                    <a:pt x="472" y="60"/>
                  </a:lnTo>
                  <a:lnTo>
                    <a:pt x="502" y="56"/>
                  </a:lnTo>
                  <a:lnTo>
                    <a:pt x="517" y="56"/>
                  </a:lnTo>
                  <a:lnTo>
                    <a:pt x="533" y="55"/>
                  </a:lnTo>
                  <a:lnTo>
                    <a:pt x="594" y="55"/>
                  </a:lnTo>
                  <a:lnTo>
                    <a:pt x="612" y="56"/>
                  </a:lnTo>
                  <a:lnTo>
                    <a:pt x="629" y="56"/>
                  </a:lnTo>
                  <a:lnTo>
                    <a:pt x="679" y="61"/>
                  </a:lnTo>
                  <a:lnTo>
                    <a:pt x="695" y="63"/>
                  </a:lnTo>
                  <a:lnTo>
                    <a:pt x="712" y="66"/>
                  </a:lnTo>
                  <a:lnTo>
                    <a:pt x="747" y="69"/>
                  </a:lnTo>
                  <a:lnTo>
                    <a:pt x="780" y="76"/>
                  </a:lnTo>
                  <a:lnTo>
                    <a:pt x="796" y="79"/>
                  </a:lnTo>
                  <a:lnTo>
                    <a:pt x="813" y="82"/>
                  </a:lnTo>
                  <a:lnTo>
                    <a:pt x="829" y="86"/>
                  </a:lnTo>
                  <a:lnTo>
                    <a:pt x="846" y="89"/>
                  </a:lnTo>
                  <a:lnTo>
                    <a:pt x="876" y="95"/>
                  </a:lnTo>
                  <a:lnTo>
                    <a:pt x="909" y="103"/>
                  </a:lnTo>
                  <a:lnTo>
                    <a:pt x="928" y="110"/>
                  </a:lnTo>
                  <a:lnTo>
                    <a:pt x="945" y="115"/>
                  </a:lnTo>
                  <a:lnTo>
                    <a:pt x="981" y="128"/>
                  </a:lnTo>
                  <a:lnTo>
                    <a:pt x="999" y="136"/>
                  </a:lnTo>
                  <a:lnTo>
                    <a:pt x="1017" y="142"/>
                  </a:lnTo>
                  <a:lnTo>
                    <a:pt x="1148" y="199"/>
                  </a:lnTo>
                  <a:lnTo>
                    <a:pt x="1217" y="232"/>
                  </a:lnTo>
                  <a:lnTo>
                    <a:pt x="1233" y="238"/>
                  </a:lnTo>
                  <a:lnTo>
                    <a:pt x="1264" y="253"/>
                  </a:lnTo>
                  <a:lnTo>
                    <a:pt x="1308" y="274"/>
                  </a:lnTo>
                  <a:lnTo>
                    <a:pt x="1319" y="277"/>
                  </a:lnTo>
                  <a:lnTo>
                    <a:pt x="1329" y="283"/>
                  </a:lnTo>
                  <a:lnTo>
                    <a:pt x="1343" y="290"/>
                  </a:lnTo>
                  <a:lnTo>
                    <a:pt x="1351" y="293"/>
                  </a:lnTo>
                  <a:lnTo>
                    <a:pt x="1359" y="296"/>
                  </a:lnTo>
                  <a:lnTo>
                    <a:pt x="1362" y="298"/>
                  </a:lnTo>
                  <a:lnTo>
                    <a:pt x="1371" y="301"/>
                  </a:lnTo>
                  <a:lnTo>
                    <a:pt x="1378" y="303"/>
                  </a:lnTo>
                  <a:lnTo>
                    <a:pt x="1385" y="306"/>
                  </a:lnTo>
                  <a:lnTo>
                    <a:pt x="1390" y="308"/>
                  </a:lnTo>
                  <a:lnTo>
                    <a:pt x="1395" y="311"/>
                  </a:lnTo>
                  <a:lnTo>
                    <a:pt x="1409" y="316"/>
                  </a:lnTo>
                  <a:lnTo>
                    <a:pt x="1420" y="321"/>
                  </a:lnTo>
                  <a:lnTo>
                    <a:pt x="1419" y="319"/>
                  </a:lnTo>
                  <a:lnTo>
                    <a:pt x="1420" y="321"/>
                  </a:lnTo>
                  <a:lnTo>
                    <a:pt x="1415" y="314"/>
                  </a:lnTo>
                  <a:lnTo>
                    <a:pt x="1415" y="316"/>
                  </a:lnTo>
                  <a:lnTo>
                    <a:pt x="1409" y="296"/>
                  </a:lnTo>
                  <a:lnTo>
                    <a:pt x="1453" y="277"/>
                  </a:lnTo>
                  <a:lnTo>
                    <a:pt x="1453" y="275"/>
                  </a:lnTo>
                  <a:lnTo>
                    <a:pt x="1442" y="269"/>
                  </a:lnTo>
                  <a:lnTo>
                    <a:pt x="1441" y="267"/>
                  </a:lnTo>
                  <a:lnTo>
                    <a:pt x="1433" y="266"/>
                  </a:lnTo>
                  <a:lnTo>
                    <a:pt x="1431" y="264"/>
                  </a:lnTo>
                  <a:lnTo>
                    <a:pt x="1417" y="259"/>
                  </a:lnTo>
                  <a:lnTo>
                    <a:pt x="1409" y="256"/>
                  </a:lnTo>
                  <a:lnTo>
                    <a:pt x="1401" y="254"/>
                  </a:lnTo>
                  <a:lnTo>
                    <a:pt x="1393" y="251"/>
                  </a:lnTo>
                  <a:lnTo>
                    <a:pt x="1387" y="249"/>
                  </a:lnTo>
                  <a:lnTo>
                    <a:pt x="1381" y="246"/>
                  </a:lnTo>
                  <a:lnTo>
                    <a:pt x="1362" y="29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3" name="Freeform 466"/>
            <p:cNvSpPr>
              <a:spLocks noChangeAspect="1"/>
            </p:cNvSpPr>
            <p:nvPr/>
          </p:nvSpPr>
          <p:spPr bwMode="auto">
            <a:xfrm>
              <a:off x="5993507" y="4212494"/>
              <a:ext cx="156193" cy="102870"/>
            </a:xfrm>
            <a:custGeom>
              <a:avLst/>
              <a:gdLst/>
              <a:ahLst/>
              <a:cxnLst>
                <a:cxn ang="0">
                  <a:pos x="144" y="96"/>
                </a:cxn>
                <a:cxn ang="0">
                  <a:pos x="0" y="0"/>
                </a:cxn>
              </a:cxnLst>
              <a:rect l="0" t="0" r="r" b="b"/>
              <a:pathLst>
                <a:path w="144" h="96">
                  <a:moveTo>
                    <a:pt x="144" y="96"/>
                  </a:moveTo>
                  <a:cubicBezTo>
                    <a:pt x="84" y="56"/>
                    <a:pt x="24" y="16"/>
                    <a:pt x="0" y="0"/>
                  </a:cubicBezTo>
                </a:path>
              </a:pathLst>
            </a:custGeom>
            <a:noFill/>
            <a:ln w="793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" name="Freeform 467"/>
            <p:cNvSpPr>
              <a:spLocks noChangeAspect="1"/>
            </p:cNvSpPr>
            <p:nvPr/>
          </p:nvSpPr>
          <p:spPr bwMode="auto">
            <a:xfrm rot="921842">
              <a:off x="6192833" y="4454009"/>
              <a:ext cx="208258" cy="156210"/>
            </a:xfrm>
            <a:custGeom>
              <a:avLst/>
              <a:gdLst/>
              <a:ahLst/>
              <a:cxnLst>
                <a:cxn ang="0">
                  <a:pos x="144" y="96"/>
                </a:cxn>
                <a:cxn ang="0">
                  <a:pos x="0" y="0"/>
                </a:cxn>
              </a:cxnLst>
              <a:rect l="0" t="0" r="r" b="b"/>
              <a:pathLst>
                <a:path w="144" h="96">
                  <a:moveTo>
                    <a:pt x="144" y="96"/>
                  </a:moveTo>
                  <a:cubicBezTo>
                    <a:pt x="84" y="56"/>
                    <a:pt x="24" y="16"/>
                    <a:pt x="0" y="0"/>
                  </a:cubicBezTo>
                </a:path>
              </a:pathLst>
            </a:custGeom>
            <a:noFill/>
            <a:ln w="793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5" name="Line 479"/>
            <p:cNvSpPr>
              <a:spLocks noChangeShapeType="1"/>
            </p:cNvSpPr>
            <p:nvPr/>
          </p:nvSpPr>
          <p:spPr bwMode="auto">
            <a:xfrm flipH="1" flipV="1">
              <a:off x="3276600" y="52705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6" name="Line 480"/>
            <p:cNvSpPr>
              <a:spLocks noChangeShapeType="1"/>
            </p:cNvSpPr>
            <p:nvPr/>
          </p:nvSpPr>
          <p:spPr bwMode="auto">
            <a:xfrm flipV="1">
              <a:off x="4648200" y="52705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71600" y="3871912"/>
              <a:ext cx="1951038" cy="1538288"/>
              <a:chOff x="1371600" y="3843338"/>
              <a:chExt cx="1951038" cy="1538288"/>
            </a:xfrm>
          </p:grpSpPr>
          <p:sp>
            <p:nvSpPr>
              <p:cNvPr id="634" name="Freeform 508"/>
              <p:cNvSpPr>
                <a:spLocks noChangeAspect="1"/>
              </p:cNvSpPr>
              <p:nvPr/>
            </p:nvSpPr>
            <p:spPr bwMode="auto">
              <a:xfrm>
                <a:off x="1371600" y="3843338"/>
                <a:ext cx="1951038" cy="1538288"/>
              </a:xfrm>
              <a:custGeom>
                <a:avLst/>
                <a:gdLst/>
                <a:ahLst/>
                <a:cxnLst>
                  <a:cxn ang="0">
                    <a:pos x="1471" y="342"/>
                  </a:cxn>
                  <a:cxn ang="0">
                    <a:pos x="1517" y="300"/>
                  </a:cxn>
                  <a:cxn ang="0">
                    <a:pos x="1471" y="277"/>
                  </a:cxn>
                  <a:cxn ang="0">
                    <a:pos x="1422" y="258"/>
                  </a:cxn>
                  <a:cxn ang="0">
                    <a:pos x="1221" y="160"/>
                  </a:cxn>
                  <a:cxn ang="0">
                    <a:pos x="927" y="44"/>
                  </a:cxn>
                  <a:cxn ang="0">
                    <a:pos x="750" y="13"/>
                  </a:cxn>
                  <a:cxn ang="0">
                    <a:pos x="537" y="2"/>
                  </a:cxn>
                  <a:cxn ang="0">
                    <a:pos x="409" y="20"/>
                  </a:cxn>
                  <a:cxn ang="0">
                    <a:pos x="292" y="70"/>
                  </a:cxn>
                  <a:cxn ang="0">
                    <a:pos x="182" y="170"/>
                  </a:cxn>
                  <a:cxn ang="0">
                    <a:pos x="94" y="358"/>
                  </a:cxn>
                  <a:cxn ang="0">
                    <a:pos x="71" y="442"/>
                  </a:cxn>
                  <a:cxn ang="0">
                    <a:pos x="21" y="633"/>
                  </a:cxn>
                  <a:cxn ang="0">
                    <a:pos x="0" y="803"/>
                  </a:cxn>
                  <a:cxn ang="0">
                    <a:pos x="28" y="1015"/>
                  </a:cxn>
                  <a:cxn ang="0">
                    <a:pos x="87" y="1118"/>
                  </a:cxn>
                  <a:cxn ang="0">
                    <a:pos x="250" y="1248"/>
                  </a:cxn>
                  <a:cxn ang="0">
                    <a:pos x="471" y="1360"/>
                  </a:cxn>
                  <a:cxn ang="0">
                    <a:pos x="686" y="1434"/>
                  </a:cxn>
                  <a:cxn ang="0">
                    <a:pos x="895" y="1481"/>
                  </a:cxn>
                  <a:cxn ang="0">
                    <a:pos x="1197" y="1490"/>
                  </a:cxn>
                  <a:cxn ang="0">
                    <a:pos x="1458" y="1462"/>
                  </a:cxn>
                  <a:cxn ang="0">
                    <a:pos x="1660" y="1408"/>
                  </a:cxn>
                  <a:cxn ang="0">
                    <a:pos x="1804" y="1323"/>
                  </a:cxn>
                  <a:cxn ang="0">
                    <a:pos x="1870" y="1225"/>
                  </a:cxn>
                  <a:cxn ang="0">
                    <a:pos x="1884" y="998"/>
                  </a:cxn>
                  <a:cxn ang="0">
                    <a:pos x="1816" y="798"/>
                  </a:cxn>
                  <a:cxn ang="0">
                    <a:pos x="1640" y="603"/>
                  </a:cxn>
                  <a:cxn ang="0">
                    <a:pos x="1776" y="850"/>
                  </a:cxn>
                  <a:cxn ang="0">
                    <a:pos x="1835" y="1048"/>
                  </a:cxn>
                  <a:cxn ang="0">
                    <a:pos x="1812" y="1215"/>
                  </a:cxn>
                  <a:cxn ang="0">
                    <a:pos x="1753" y="1292"/>
                  </a:cxn>
                  <a:cxn ang="0">
                    <a:pos x="1615" y="1362"/>
                  </a:cxn>
                  <a:cxn ang="0">
                    <a:pos x="1417" y="1408"/>
                  </a:cxn>
                  <a:cxn ang="0">
                    <a:pos x="1164" y="1432"/>
                  </a:cxn>
                  <a:cxn ang="0">
                    <a:pos x="875" y="1416"/>
                  </a:cxn>
                  <a:cxn ang="0">
                    <a:pos x="670" y="1367"/>
                  </a:cxn>
                  <a:cxn ang="0">
                    <a:pos x="463" y="1292"/>
                  </a:cxn>
                  <a:cxn ang="0">
                    <a:pos x="256" y="1182"/>
                  </a:cxn>
                  <a:cxn ang="0">
                    <a:pos x="115" y="1062"/>
                  </a:cxn>
                  <a:cxn ang="0">
                    <a:pos x="74" y="975"/>
                  </a:cxn>
                  <a:cxn ang="0">
                    <a:pos x="57" y="784"/>
                  </a:cxn>
                  <a:cxn ang="0">
                    <a:pos x="82" y="624"/>
                  </a:cxn>
                  <a:cxn ang="0">
                    <a:pos x="128" y="440"/>
                  </a:cxn>
                  <a:cxn ang="0">
                    <a:pos x="149" y="360"/>
                  </a:cxn>
                  <a:cxn ang="0">
                    <a:pos x="235" y="195"/>
                  </a:cxn>
                  <a:cxn ang="0">
                    <a:pos x="330" y="114"/>
                  </a:cxn>
                  <a:cxn ang="0">
                    <a:pos x="437" y="76"/>
                  </a:cxn>
                  <a:cxn ang="0">
                    <a:pos x="556" y="60"/>
                  </a:cxn>
                  <a:cxn ang="0">
                    <a:pos x="780" y="76"/>
                  </a:cxn>
                  <a:cxn ang="0">
                    <a:pos x="949" y="113"/>
                  </a:cxn>
                  <a:cxn ang="0">
                    <a:pos x="1271" y="251"/>
                  </a:cxn>
                  <a:cxn ang="0">
                    <a:pos x="1410" y="318"/>
                  </a:cxn>
                  <a:cxn ang="0">
                    <a:pos x="1456" y="337"/>
                  </a:cxn>
                  <a:cxn ang="0">
                    <a:pos x="1471" y="321"/>
                  </a:cxn>
                  <a:cxn ang="0">
                    <a:pos x="1479" y="281"/>
                  </a:cxn>
                </a:cxnLst>
                <a:rect l="0" t="0" r="r" b="b"/>
                <a:pathLst>
                  <a:path w="1893" h="1492">
                    <a:moveTo>
                      <a:pt x="1422" y="323"/>
                    </a:moveTo>
                    <a:lnTo>
                      <a:pt x="1431" y="326"/>
                    </a:lnTo>
                    <a:lnTo>
                      <a:pt x="1438" y="328"/>
                    </a:lnTo>
                    <a:lnTo>
                      <a:pt x="1446" y="332"/>
                    </a:lnTo>
                    <a:lnTo>
                      <a:pt x="1451" y="333"/>
                    </a:lnTo>
                    <a:lnTo>
                      <a:pt x="1456" y="337"/>
                    </a:lnTo>
                    <a:lnTo>
                      <a:pt x="1471" y="342"/>
                    </a:lnTo>
                    <a:lnTo>
                      <a:pt x="1482" y="347"/>
                    </a:lnTo>
                    <a:lnTo>
                      <a:pt x="1481" y="346"/>
                    </a:lnTo>
                    <a:lnTo>
                      <a:pt x="1482" y="347"/>
                    </a:lnTo>
                    <a:lnTo>
                      <a:pt x="1477" y="340"/>
                    </a:lnTo>
                    <a:lnTo>
                      <a:pt x="1477" y="342"/>
                    </a:lnTo>
                    <a:lnTo>
                      <a:pt x="1527" y="321"/>
                    </a:lnTo>
                    <a:lnTo>
                      <a:pt x="1517" y="300"/>
                    </a:lnTo>
                    <a:lnTo>
                      <a:pt x="1517" y="298"/>
                    </a:lnTo>
                    <a:lnTo>
                      <a:pt x="1505" y="291"/>
                    </a:lnTo>
                    <a:lnTo>
                      <a:pt x="1504" y="290"/>
                    </a:lnTo>
                    <a:lnTo>
                      <a:pt x="1495" y="288"/>
                    </a:lnTo>
                    <a:lnTo>
                      <a:pt x="1494" y="286"/>
                    </a:lnTo>
                    <a:lnTo>
                      <a:pt x="1479" y="281"/>
                    </a:lnTo>
                    <a:lnTo>
                      <a:pt x="1471" y="277"/>
                    </a:lnTo>
                    <a:lnTo>
                      <a:pt x="1463" y="275"/>
                    </a:lnTo>
                    <a:lnTo>
                      <a:pt x="1454" y="272"/>
                    </a:lnTo>
                    <a:lnTo>
                      <a:pt x="1448" y="270"/>
                    </a:lnTo>
                    <a:lnTo>
                      <a:pt x="1441" y="267"/>
                    </a:lnTo>
                    <a:lnTo>
                      <a:pt x="1445" y="268"/>
                    </a:lnTo>
                    <a:lnTo>
                      <a:pt x="1433" y="261"/>
                    </a:lnTo>
                    <a:lnTo>
                      <a:pt x="1422" y="258"/>
                    </a:lnTo>
                    <a:lnTo>
                      <a:pt x="1413" y="254"/>
                    </a:lnTo>
                    <a:lnTo>
                      <a:pt x="1400" y="247"/>
                    </a:lnTo>
                    <a:lnTo>
                      <a:pt x="1385" y="240"/>
                    </a:lnTo>
                    <a:lnTo>
                      <a:pt x="1343" y="221"/>
                    </a:lnTo>
                    <a:lnTo>
                      <a:pt x="1310" y="202"/>
                    </a:lnTo>
                    <a:lnTo>
                      <a:pt x="1294" y="195"/>
                    </a:lnTo>
                    <a:lnTo>
                      <a:pt x="1221" y="160"/>
                    </a:lnTo>
                    <a:lnTo>
                      <a:pt x="1082" y="98"/>
                    </a:lnTo>
                    <a:lnTo>
                      <a:pt x="1062" y="91"/>
                    </a:lnTo>
                    <a:lnTo>
                      <a:pt x="1044" y="83"/>
                    </a:lnTo>
                    <a:lnTo>
                      <a:pt x="1003" y="69"/>
                    </a:lnTo>
                    <a:lnTo>
                      <a:pt x="985" y="63"/>
                    </a:lnTo>
                    <a:lnTo>
                      <a:pt x="965" y="56"/>
                    </a:lnTo>
                    <a:lnTo>
                      <a:pt x="927" y="44"/>
                    </a:lnTo>
                    <a:lnTo>
                      <a:pt x="893" y="37"/>
                    </a:lnTo>
                    <a:lnTo>
                      <a:pt x="875" y="34"/>
                    </a:lnTo>
                    <a:lnTo>
                      <a:pt x="859" y="30"/>
                    </a:lnTo>
                    <a:lnTo>
                      <a:pt x="840" y="27"/>
                    </a:lnTo>
                    <a:lnTo>
                      <a:pt x="824" y="23"/>
                    </a:lnTo>
                    <a:lnTo>
                      <a:pt x="786" y="16"/>
                    </a:lnTo>
                    <a:lnTo>
                      <a:pt x="750" y="13"/>
                    </a:lnTo>
                    <a:lnTo>
                      <a:pt x="732" y="9"/>
                    </a:lnTo>
                    <a:lnTo>
                      <a:pt x="716" y="7"/>
                    </a:lnTo>
                    <a:lnTo>
                      <a:pt x="660" y="2"/>
                    </a:lnTo>
                    <a:lnTo>
                      <a:pt x="642" y="2"/>
                    </a:lnTo>
                    <a:lnTo>
                      <a:pt x="624" y="0"/>
                    </a:lnTo>
                    <a:lnTo>
                      <a:pt x="553" y="0"/>
                    </a:lnTo>
                    <a:lnTo>
                      <a:pt x="537" y="2"/>
                    </a:lnTo>
                    <a:lnTo>
                      <a:pt x="520" y="2"/>
                    </a:lnTo>
                    <a:lnTo>
                      <a:pt x="486" y="6"/>
                    </a:lnTo>
                    <a:lnTo>
                      <a:pt x="471" y="7"/>
                    </a:lnTo>
                    <a:lnTo>
                      <a:pt x="453" y="9"/>
                    </a:lnTo>
                    <a:lnTo>
                      <a:pt x="437" y="13"/>
                    </a:lnTo>
                    <a:lnTo>
                      <a:pt x="424" y="16"/>
                    </a:lnTo>
                    <a:lnTo>
                      <a:pt x="409" y="20"/>
                    </a:lnTo>
                    <a:lnTo>
                      <a:pt x="381" y="28"/>
                    </a:lnTo>
                    <a:lnTo>
                      <a:pt x="366" y="34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41" y="44"/>
                    </a:lnTo>
                    <a:lnTo>
                      <a:pt x="304" y="62"/>
                    </a:lnTo>
                    <a:lnTo>
                      <a:pt x="292" y="70"/>
                    </a:lnTo>
                    <a:lnTo>
                      <a:pt x="281" y="77"/>
                    </a:lnTo>
                    <a:lnTo>
                      <a:pt x="250" y="98"/>
                    </a:lnTo>
                    <a:lnTo>
                      <a:pt x="228" y="118"/>
                    </a:lnTo>
                    <a:lnTo>
                      <a:pt x="212" y="135"/>
                    </a:lnTo>
                    <a:lnTo>
                      <a:pt x="200" y="146"/>
                    </a:lnTo>
                    <a:lnTo>
                      <a:pt x="189" y="160"/>
                    </a:lnTo>
                    <a:lnTo>
                      <a:pt x="182" y="170"/>
                    </a:lnTo>
                    <a:lnTo>
                      <a:pt x="166" y="191"/>
                    </a:lnTo>
                    <a:lnTo>
                      <a:pt x="159" y="204"/>
                    </a:lnTo>
                    <a:lnTo>
                      <a:pt x="125" y="268"/>
                    </a:lnTo>
                    <a:lnTo>
                      <a:pt x="118" y="282"/>
                    </a:lnTo>
                    <a:lnTo>
                      <a:pt x="112" y="297"/>
                    </a:lnTo>
                    <a:lnTo>
                      <a:pt x="97" y="342"/>
                    </a:lnTo>
                    <a:lnTo>
                      <a:pt x="94" y="358"/>
                    </a:lnTo>
                    <a:lnTo>
                      <a:pt x="89" y="374"/>
                    </a:lnTo>
                    <a:lnTo>
                      <a:pt x="84" y="391"/>
                    </a:lnTo>
                    <a:lnTo>
                      <a:pt x="85" y="391"/>
                    </a:lnTo>
                    <a:lnTo>
                      <a:pt x="85" y="389"/>
                    </a:lnTo>
                    <a:lnTo>
                      <a:pt x="80" y="405"/>
                    </a:lnTo>
                    <a:lnTo>
                      <a:pt x="76" y="423"/>
                    </a:lnTo>
                    <a:lnTo>
                      <a:pt x="71" y="442"/>
                    </a:lnTo>
                    <a:lnTo>
                      <a:pt x="64" y="461"/>
                    </a:lnTo>
                    <a:lnTo>
                      <a:pt x="54" y="500"/>
                    </a:lnTo>
                    <a:lnTo>
                      <a:pt x="48" y="521"/>
                    </a:lnTo>
                    <a:lnTo>
                      <a:pt x="41" y="544"/>
                    </a:lnTo>
                    <a:lnTo>
                      <a:pt x="31" y="589"/>
                    </a:lnTo>
                    <a:lnTo>
                      <a:pt x="26" y="610"/>
                    </a:lnTo>
                    <a:lnTo>
                      <a:pt x="21" y="633"/>
                    </a:lnTo>
                    <a:lnTo>
                      <a:pt x="16" y="659"/>
                    </a:lnTo>
                    <a:lnTo>
                      <a:pt x="13" y="682"/>
                    </a:lnTo>
                    <a:lnTo>
                      <a:pt x="8" y="705"/>
                    </a:lnTo>
                    <a:lnTo>
                      <a:pt x="7" y="731"/>
                    </a:lnTo>
                    <a:lnTo>
                      <a:pt x="3" y="754"/>
                    </a:lnTo>
                    <a:lnTo>
                      <a:pt x="2" y="780"/>
                    </a:lnTo>
                    <a:lnTo>
                      <a:pt x="0" y="803"/>
                    </a:lnTo>
                    <a:lnTo>
                      <a:pt x="0" y="877"/>
                    </a:lnTo>
                    <a:lnTo>
                      <a:pt x="2" y="901"/>
                    </a:lnTo>
                    <a:lnTo>
                      <a:pt x="5" y="926"/>
                    </a:lnTo>
                    <a:lnTo>
                      <a:pt x="8" y="947"/>
                    </a:lnTo>
                    <a:lnTo>
                      <a:pt x="15" y="973"/>
                    </a:lnTo>
                    <a:lnTo>
                      <a:pt x="21" y="996"/>
                    </a:lnTo>
                    <a:lnTo>
                      <a:pt x="28" y="1015"/>
                    </a:lnTo>
                    <a:lnTo>
                      <a:pt x="36" y="1038"/>
                    </a:lnTo>
                    <a:lnTo>
                      <a:pt x="46" y="1059"/>
                    </a:lnTo>
                    <a:lnTo>
                      <a:pt x="59" y="1078"/>
                    </a:lnTo>
                    <a:lnTo>
                      <a:pt x="71" y="1097"/>
                    </a:lnTo>
                    <a:lnTo>
                      <a:pt x="71" y="1099"/>
                    </a:lnTo>
                    <a:lnTo>
                      <a:pt x="72" y="1101"/>
                    </a:lnTo>
                    <a:lnTo>
                      <a:pt x="87" y="1118"/>
                    </a:lnTo>
                    <a:lnTo>
                      <a:pt x="102" y="1134"/>
                    </a:lnTo>
                    <a:lnTo>
                      <a:pt x="120" y="1152"/>
                    </a:lnTo>
                    <a:lnTo>
                      <a:pt x="140" y="1168"/>
                    </a:lnTo>
                    <a:lnTo>
                      <a:pt x="159" y="1185"/>
                    </a:lnTo>
                    <a:lnTo>
                      <a:pt x="204" y="1217"/>
                    </a:lnTo>
                    <a:lnTo>
                      <a:pt x="227" y="1234"/>
                    </a:lnTo>
                    <a:lnTo>
                      <a:pt x="250" y="1248"/>
                    </a:lnTo>
                    <a:lnTo>
                      <a:pt x="276" y="1264"/>
                    </a:lnTo>
                    <a:lnTo>
                      <a:pt x="300" y="1278"/>
                    </a:lnTo>
                    <a:lnTo>
                      <a:pt x="328" y="1292"/>
                    </a:lnTo>
                    <a:lnTo>
                      <a:pt x="384" y="1322"/>
                    </a:lnTo>
                    <a:lnTo>
                      <a:pt x="412" y="1334"/>
                    </a:lnTo>
                    <a:lnTo>
                      <a:pt x="440" y="1348"/>
                    </a:lnTo>
                    <a:lnTo>
                      <a:pt x="471" y="1360"/>
                    </a:lnTo>
                    <a:lnTo>
                      <a:pt x="501" y="1371"/>
                    </a:lnTo>
                    <a:lnTo>
                      <a:pt x="530" y="1383"/>
                    </a:lnTo>
                    <a:lnTo>
                      <a:pt x="563" y="1394"/>
                    </a:lnTo>
                    <a:lnTo>
                      <a:pt x="593" y="1404"/>
                    </a:lnTo>
                    <a:lnTo>
                      <a:pt x="624" y="1415"/>
                    </a:lnTo>
                    <a:lnTo>
                      <a:pt x="653" y="1423"/>
                    </a:lnTo>
                    <a:lnTo>
                      <a:pt x="686" y="1434"/>
                    </a:lnTo>
                    <a:lnTo>
                      <a:pt x="716" y="1441"/>
                    </a:lnTo>
                    <a:lnTo>
                      <a:pt x="745" y="1451"/>
                    </a:lnTo>
                    <a:lnTo>
                      <a:pt x="776" y="1458"/>
                    </a:lnTo>
                    <a:lnTo>
                      <a:pt x="808" y="1465"/>
                    </a:lnTo>
                    <a:lnTo>
                      <a:pt x="836" y="1471"/>
                    </a:lnTo>
                    <a:lnTo>
                      <a:pt x="865" y="1476"/>
                    </a:lnTo>
                    <a:lnTo>
                      <a:pt x="895" y="1481"/>
                    </a:lnTo>
                    <a:lnTo>
                      <a:pt x="923" y="1485"/>
                    </a:lnTo>
                    <a:lnTo>
                      <a:pt x="924" y="1485"/>
                    </a:lnTo>
                    <a:lnTo>
                      <a:pt x="950" y="1486"/>
                    </a:lnTo>
                    <a:lnTo>
                      <a:pt x="978" y="1488"/>
                    </a:lnTo>
                    <a:lnTo>
                      <a:pt x="1039" y="1492"/>
                    </a:lnTo>
                    <a:lnTo>
                      <a:pt x="1164" y="1492"/>
                    </a:lnTo>
                    <a:lnTo>
                      <a:pt x="1197" y="1490"/>
                    </a:lnTo>
                    <a:lnTo>
                      <a:pt x="1262" y="1486"/>
                    </a:lnTo>
                    <a:lnTo>
                      <a:pt x="1297" y="1483"/>
                    </a:lnTo>
                    <a:lnTo>
                      <a:pt x="1328" y="1479"/>
                    </a:lnTo>
                    <a:lnTo>
                      <a:pt x="1361" y="1476"/>
                    </a:lnTo>
                    <a:lnTo>
                      <a:pt x="1392" y="1472"/>
                    </a:lnTo>
                    <a:lnTo>
                      <a:pt x="1426" y="1467"/>
                    </a:lnTo>
                    <a:lnTo>
                      <a:pt x="1458" y="1462"/>
                    </a:lnTo>
                    <a:lnTo>
                      <a:pt x="1487" y="1457"/>
                    </a:lnTo>
                    <a:lnTo>
                      <a:pt x="1520" y="1450"/>
                    </a:lnTo>
                    <a:lnTo>
                      <a:pt x="1548" y="1443"/>
                    </a:lnTo>
                    <a:lnTo>
                      <a:pt x="1577" y="1434"/>
                    </a:lnTo>
                    <a:lnTo>
                      <a:pt x="1605" y="1425"/>
                    </a:lnTo>
                    <a:lnTo>
                      <a:pt x="1632" y="1418"/>
                    </a:lnTo>
                    <a:lnTo>
                      <a:pt x="1660" y="1408"/>
                    </a:lnTo>
                    <a:lnTo>
                      <a:pt x="1683" y="1399"/>
                    </a:lnTo>
                    <a:lnTo>
                      <a:pt x="1707" y="1388"/>
                    </a:lnTo>
                    <a:lnTo>
                      <a:pt x="1729" y="1376"/>
                    </a:lnTo>
                    <a:lnTo>
                      <a:pt x="1750" y="1366"/>
                    </a:lnTo>
                    <a:lnTo>
                      <a:pt x="1770" y="1352"/>
                    </a:lnTo>
                    <a:lnTo>
                      <a:pt x="1789" y="1338"/>
                    </a:lnTo>
                    <a:lnTo>
                      <a:pt x="1804" y="1323"/>
                    </a:lnTo>
                    <a:lnTo>
                      <a:pt x="1817" y="1311"/>
                    </a:lnTo>
                    <a:lnTo>
                      <a:pt x="1822" y="1306"/>
                    </a:lnTo>
                    <a:lnTo>
                      <a:pt x="1832" y="1292"/>
                    </a:lnTo>
                    <a:lnTo>
                      <a:pt x="1843" y="1276"/>
                    </a:lnTo>
                    <a:lnTo>
                      <a:pt x="1853" y="1260"/>
                    </a:lnTo>
                    <a:lnTo>
                      <a:pt x="1861" y="1243"/>
                    </a:lnTo>
                    <a:lnTo>
                      <a:pt x="1870" y="1225"/>
                    </a:lnTo>
                    <a:lnTo>
                      <a:pt x="1876" y="1206"/>
                    </a:lnTo>
                    <a:lnTo>
                      <a:pt x="1888" y="1166"/>
                    </a:lnTo>
                    <a:lnTo>
                      <a:pt x="1889" y="1148"/>
                    </a:lnTo>
                    <a:lnTo>
                      <a:pt x="1893" y="1129"/>
                    </a:lnTo>
                    <a:lnTo>
                      <a:pt x="1893" y="1064"/>
                    </a:lnTo>
                    <a:lnTo>
                      <a:pt x="1891" y="1041"/>
                    </a:lnTo>
                    <a:lnTo>
                      <a:pt x="1884" y="998"/>
                    </a:lnTo>
                    <a:lnTo>
                      <a:pt x="1878" y="973"/>
                    </a:lnTo>
                    <a:lnTo>
                      <a:pt x="1871" y="950"/>
                    </a:lnTo>
                    <a:lnTo>
                      <a:pt x="1865" y="926"/>
                    </a:lnTo>
                    <a:lnTo>
                      <a:pt x="1857" y="901"/>
                    </a:lnTo>
                    <a:lnTo>
                      <a:pt x="1848" y="877"/>
                    </a:lnTo>
                    <a:lnTo>
                      <a:pt x="1829" y="826"/>
                    </a:lnTo>
                    <a:lnTo>
                      <a:pt x="1816" y="798"/>
                    </a:lnTo>
                    <a:lnTo>
                      <a:pt x="1789" y="745"/>
                    </a:lnTo>
                    <a:lnTo>
                      <a:pt x="1774" y="715"/>
                    </a:lnTo>
                    <a:lnTo>
                      <a:pt x="1742" y="659"/>
                    </a:lnTo>
                    <a:lnTo>
                      <a:pt x="1724" y="629"/>
                    </a:lnTo>
                    <a:lnTo>
                      <a:pt x="1706" y="598"/>
                    </a:lnTo>
                    <a:lnTo>
                      <a:pt x="1686" y="568"/>
                    </a:lnTo>
                    <a:lnTo>
                      <a:pt x="1640" y="603"/>
                    </a:lnTo>
                    <a:lnTo>
                      <a:pt x="1660" y="633"/>
                    </a:lnTo>
                    <a:lnTo>
                      <a:pt x="1678" y="661"/>
                    </a:lnTo>
                    <a:lnTo>
                      <a:pt x="1692" y="691"/>
                    </a:lnTo>
                    <a:lnTo>
                      <a:pt x="1725" y="747"/>
                    </a:lnTo>
                    <a:lnTo>
                      <a:pt x="1740" y="773"/>
                    </a:lnTo>
                    <a:lnTo>
                      <a:pt x="1766" y="826"/>
                    </a:lnTo>
                    <a:lnTo>
                      <a:pt x="1776" y="850"/>
                    </a:lnTo>
                    <a:lnTo>
                      <a:pt x="1796" y="898"/>
                    </a:lnTo>
                    <a:lnTo>
                      <a:pt x="1804" y="922"/>
                    </a:lnTo>
                    <a:lnTo>
                      <a:pt x="1812" y="943"/>
                    </a:lnTo>
                    <a:lnTo>
                      <a:pt x="1819" y="968"/>
                    </a:lnTo>
                    <a:lnTo>
                      <a:pt x="1825" y="991"/>
                    </a:lnTo>
                    <a:lnTo>
                      <a:pt x="1829" y="1008"/>
                    </a:lnTo>
                    <a:lnTo>
                      <a:pt x="1835" y="1048"/>
                    </a:lnTo>
                    <a:lnTo>
                      <a:pt x="1837" y="1068"/>
                    </a:lnTo>
                    <a:lnTo>
                      <a:pt x="1837" y="1122"/>
                    </a:lnTo>
                    <a:lnTo>
                      <a:pt x="1834" y="1138"/>
                    </a:lnTo>
                    <a:lnTo>
                      <a:pt x="1832" y="1155"/>
                    </a:lnTo>
                    <a:lnTo>
                      <a:pt x="1824" y="1185"/>
                    </a:lnTo>
                    <a:lnTo>
                      <a:pt x="1817" y="1201"/>
                    </a:lnTo>
                    <a:lnTo>
                      <a:pt x="1812" y="1215"/>
                    </a:lnTo>
                    <a:lnTo>
                      <a:pt x="1804" y="1229"/>
                    </a:lnTo>
                    <a:lnTo>
                      <a:pt x="1797" y="1241"/>
                    </a:lnTo>
                    <a:lnTo>
                      <a:pt x="1786" y="1257"/>
                    </a:lnTo>
                    <a:lnTo>
                      <a:pt x="1776" y="1271"/>
                    </a:lnTo>
                    <a:lnTo>
                      <a:pt x="1781" y="1266"/>
                    </a:lnTo>
                    <a:lnTo>
                      <a:pt x="1768" y="1278"/>
                    </a:lnTo>
                    <a:lnTo>
                      <a:pt x="1753" y="1292"/>
                    </a:lnTo>
                    <a:lnTo>
                      <a:pt x="1740" y="1302"/>
                    </a:lnTo>
                    <a:lnTo>
                      <a:pt x="1724" y="1313"/>
                    </a:lnTo>
                    <a:lnTo>
                      <a:pt x="1706" y="1323"/>
                    </a:lnTo>
                    <a:lnTo>
                      <a:pt x="1684" y="1332"/>
                    </a:lnTo>
                    <a:lnTo>
                      <a:pt x="1663" y="1343"/>
                    </a:lnTo>
                    <a:lnTo>
                      <a:pt x="1640" y="1352"/>
                    </a:lnTo>
                    <a:lnTo>
                      <a:pt x="1615" y="1362"/>
                    </a:lnTo>
                    <a:lnTo>
                      <a:pt x="1589" y="1369"/>
                    </a:lnTo>
                    <a:lnTo>
                      <a:pt x="1564" y="1378"/>
                    </a:lnTo>
                    <a:lnTo>
                      <a:pt x="1535" y="1383"/>
                    </a:lnTo>
                    <a:lnTo>
                      <a:pt x="1507" y="1390"/>
                    </a:lnTo>
                    <a:lnTo>
                      <a:pt x="1477" y="1397"/>
                    </a:lnTo>
                    <a:lnTo>
                      <a:pt x="1448" y="1402"/>
                    </a:lnTo>
                    <a:lnTo>
                      <a:pt x="1417" y="1408"/>
                    </a:lnTo>
                    <a:lnTo>
                      <a:pt x="1385" y="1413"/>
                    </a:lnTo>
                    <a:lnTo>
                      <a:pt x="1354" y="1416"/>
                    </a:lnTo>
                    <a:lnTo>
                      <a:pt x="1321" y="1420"/>
                    </a:lnTo>
                    <a:lnTo>
                      <a:pt x="1290" y="1423"/>
                    </a:lnTo>
                    <a:lnTo>
                      <a:pt x="1259" y="1427"/>
                    </a:lnTo>
                    <a:lnTo>
                      <a:pt x="1193" y="1430"/>
                    </a:lnTo>
                    <a:lnTo>
                      <a:pt x="1164" y="1432"/>
                    </a:lnTo>
                    <a:lnTo>
                      <a:pt x="1039" y="1432"/>
                    </a:lnTo>
                    <a:lnTo>
                      <a:pt x="982" y="1429"/>
                    </a:lnTo>
                    <a:lnTo>
                      <a:pt x="954" y="1427"/>
                    </a:lnTo>
                    <a:lnTo>
                      <a:pt x="927" y="1425"/>
                    </a:lnTo>
                    <a:lnTo>
                      <a:pt x="929" y="1425"/>
                    </a:lnTo>
                    <a:lnTo>
                      <a:pt x="901" y="1422"/>
                    </a:lnTo>
                    <a:lnTo>
                      <a:pt x="875" y="1416"/>
                    </a:lnTo>
                    <a:lnTo>
                      <a:pt x="845" y="1411"/>
                    </a:lnTo>
                    <a:lnTo>
                      <a:pt x="817" y="1406"/>
                    </a:lnTo>
                    <a:lnTo>
                      <a:pt x="790" y="1399"/>
                    </a:lnTo>
                    <a:lnTo>
                      <a:pt x="758" y="1392"/>
                    </a:lnTo>
                    <a:lnTo>
                      <a:pt x="729" y="1385"/>
                    </a:lnTo>
                    <a:lnTo>
                      <a:pt x="699" y="1378"/>
                    </a:lnTo>
                    <a:lnTo>
                      <a:pt x="670" y="1367"/>
                    </a:lnTo>
                    <a:lnTo>
                      <a:pt x="640" y="1359"/>
                    </a:lnTo>
                    <a:lnTo>
                      <a:pt x="609" y="1348"/>
                    </a:lnTo>
                    <a:lnTo>
                      <a:pt x="579" y="1338"/>
                    </a:lnTo>
                    <a:lnTo>
                      <a:pt x="550" y="1327"/>
                    </a:lnTo>
                    <a:lnTo>
                      <a:pt x="520" y="1315"/>
                    </a:lnTo>
                    <a:lnTo>
                      <a:pt x="491" y="1304"/>
                    </a:lnTo>
                    <a:lnTo>
                      <a:pt x="463" y="1292"/>
                    </a:lnTo>
                    <a:lnTo>
                      <a:pt x="435" y="1278"/>
                    </a:lnTo>
                    <a:lnTo>
                      <a:pt x="407" y="1266"/>
                    </a:lnTo>
                    <a:lnTo>
                      <a:pt x="351" y="1239"/>
                    </a:lnTo>
                    <a:lnTo>
                      <a:pt x="327" y="1225"/>
                    </a:lnTo>
                    <a:lnTo>
                      <a:pt x="302" y="1211"/>
                    </a:lnTo>
                    <a:lnTo>
                      <a:pt x="279" y="1196"/>
                    </a:lnTo>
                    <a:lnTo>
                      <a:pt x="256" y="1182"/>
                    </a:lnTo>
                    <a:lnTo>
                      <a:pt x="233" y="1168"/>
                    </a:lnTo>
                    <a:lnTo>
                      <a:pt x="192" y="1136"/>
                    </a:lnTo>
                    <a:lnTo>
                      <a:pt x="172" y="1122"/>
                    </a:lnTo>
                    <a:lnTo>
                      <a:pt x="156" y="1106"/>
                    </a:lnTo>
                    <a:lnTo>
                      <a:pt x="141" y="1092"/>
                    </a:lnTo>
                    <a:lnTo>
                      <a:pt x="126" y="1076"/>
                    </a:lnTo>
                    <a:lnTo>
                      <a:pt x="115" y="1062"/>
                    </a:lnTo>
                    <a:lnTo>
                      <a:pt x="117" y="1064"/>
                    </a:lnTo>
                    <a:lnTo>
                      <a:pt x="117" y="1066"/>
                    </a:lnTo>
                    <a:lnTo>
                      <a:pt x="105" y="1047"/>
                    </a:lnTo>
                    <a:lnTo>
                      <a:pt x="95" y="1031"/>
                    </a:lnTo>
                    <a:lnTo>
                      <a:pt x="89" y="1013"/>
                    </a:lnTo>
                    <a:lnTo>
                      <a:pt x="80" y="994"/>
                    </a:lnTo>
                    <a:lnTo>
                      <a:pt x="74" y="975"/>
                    </a:lnTo>
                    <a:lnTo>
                      <a:pt x="67" y="955"/>
                    </a:lnTo>
                    <a:lnTo>
                      <a:pt x="64" y="936"/>
                    </a:lnTo>
                    <a:lnTo>
                      <a:pt x="61" y="915"/>
                    </a:lnTo>
                    <a:lnTo>
                      <a:pt x="57" y="894"/>
                    </a:lnTo>
                    <a:lnTo>
                      <a:pt x="56" y="873"/>
                    </a:lnTo>
                    <a:lnTo>
                      <a:pt x="56" y="807"/>
                    </a:lnTo>
                    <a:lnTo>
                      <a:pt x="57" y="784"/>
                    </a:lnTo>
                    <a:lnTo>
                      <a:pt x="59" y="761"/>
                    </a:lnTo>
                    <a:lnTo>
                      <a:pt x="62" y="738"/>
                    </a:lnTo>
                    <a:lnTo>
                      <a:pt x="64" y="715"/>
                    </a:lnTo>
                    <a:lnTo>
                      <a:pt x="69" y="693"/>
                    </a:lnTo>
                    <a:lnTo>
                      <a:pt x="72" y="670"/>
                    </a:lnTo>
                    <a:lnTo>
                      <a:pt x="77" y="647"/>
                    </a:lnTo>
                    <a:lnTo>
                      <a:pt x="82" y="624"/>
                    </a:lnTo>
                    <a:lnTo>
                      <a:pt x="87" y="603"/>
                    </a:lnTo>
                    <a:lnTo>
                      <a:pt x="97" y="558"/>
                    </a:lnTo>
                    <a:lnTo>
                      <a:pt x="100" y="538"/>
                    </a:lnTo>
                    <a:lnTo>
                      <a:pt x="107" y="517"/>
                    </a:lnTo>
                    <a:lnTo>
                      <a:pt x="117" y="479"/>
                    </a:lnTo>
                    <a:lnTo>
                      <a:pt x="123" y="460"/>
                    </a:lnTo>
                    <a:lnTo>
                      <a:pt x="128" y="440"/>
                    </a:lnTo>
                    <a:lnTo>
                      <a:pt x="133" y="423"/>
                    </a:lnTo>
                    <a:lnTo>
                      <a:pt x="138" y="407"/>
                    </a:lnTo>
                    <a:lnTo>
                      <a:pt x="138" y="405"/>
                    </a:lnTo>
                    <a:lnTo>
                      <a:pt x="140" y="405"/>
                    </a:lnTo>
                    <a:lnTo>
                      <a:pt x="141" y="391"/>
                    </a:lnTo>
                    <a:lnTo>
                      <a:pt x="146" y="375"/>
                    </a:lnTo>
                    <a:lnTo>
                      <a:pt x="149" y="360"/>
                    </a:lnTo>
                    <a:lnTo>
                      <a:pt x="164" y="321"/>
                    </a:lnTo>
                    <a:lnTo>
                      <a:pt x="171" y="307"/>
                    </a:lnTo>
                    <a:lnTo>
                      <a:pt x="174" y="293"/>
                    </a:lnTo>
                    <a:lnTo>
                      <a:pt x="205" y="235"/>
                    </a:lnTo>
                    <a:lnTo>
                      <a:pt x="212" y="226"/>
                    </a:lnTo>
                    <a:lnTo>
                      <a:pt x="228" y="205"/>
                    </a:lnTo>
                    <a:lnTo>
                      <a:pt x="235" y="195"/>
                    </a:lnTo>
                    <a:lnTo>
                      <a:pt x="240" y="188"/>
                    </a:lnTo>
                    <a:lnTo>
                      <a:pt x="248" y="181"/>
                    </a:lnTo>
                    <a:lnTo>
                      <a:pt x="264" y="163"/>
                    </a:lnTo>
                    <a:lnTo>
                      <a:pt x="282" y="148"/>
                    </a:lnTo>
                    <a:lnTo>
                      <a:pt x="310" y="127"/>
                    </a:lnTo>
                    <a:lnTo>
                      <a:pt x="322" y="120"/>
                    </a:lnTo>
                    <a:lnTo>
                      <a:pt x="330" y="114"/>
                    </a:lnTo>
                    <a:lnTo>
                      <a:pt x="361" y="100"/>
                    </a:lnTo>
                    <a:lnTo>
                      <a:pt x="374" y="95"/>
                    </a:lnTo>
                    <a:lnTo>
                      <a:pt x="376" y="95"/>
                    </a:lnTo>
                    <a:lnTo>
                      <a:pt x="386" y="90"/>
                    </a:lnTo>
                    <a:lnTo>
                      <a:pt x="397" y="84"/>
                    </a:lnTo>
                    <a:lnTo>
                      <a:pt x="422" y="79"/>
                    </a:lnTo>
                    <a:lnTo>
                      <a:pt x="437" y="76"/>
                    </a:lnTo>
                    <a:lnTo>
                      <a:pt x="450" y="72"/>
                    </a:lnTo>
                    <a:lnTo>
                      <a:pt x="463" y="69"/>
                    </a:lnTo>
                    <a:lnTo>
                      <a:pt x="478" y="67"/>
                    </a:lnTo>
                    <a:lnTo>
                      <a:pt x="492" y="65"/>
                    </a:lnTo>
                    <a:lnTo>
                      <a:pt x="524" y="62"/>
                    </a:lnTo>
                    <a:lnTo>
                      <a:pt x="540" y="62"/>
                    </a:lnTo>
                    <a:lnTo>
                      <a:pt x="556" y="60"/>
                    </a:lnTo>
                    <a:lnTo>
                      <a:pt x="620" y="60"/>
                    </a:lnTo>
                    <a:lnTo>
                      <a:pt x="639" y="62"/>
                    </a:lnTo>
                    <a:lnTo>
                      <a:pt x="657" y="62"/>
                    </a:lnTo>
                    <a:lnTo>
                      <a:pt x="709" y="67"/>
                    </a:lnTo>
                    <a:lnTo>
                      <a:pt x="726" y="69"/>
                    </a:lnTo>
                    <a:lnTo>
                      <a:pt x="744" y="72"/>
                    </a:lnTo>
                    <a:lnTo>
                      <a:pt x="780" y="76"/>
                    </a:lnTo>
                    <a:lnTo>
                      <a:pt x="814" y="83"/>
                    </a:lnTo>
                    <a:lnTo>
                      <a:pt x="831" y="86"/>
                    </a:lnTo>
                    <a:lnTo>
                      <a:pt x="849" y="90"/>
                    </a:lnTo>
                    <a:lnTo>
                      <a:pt x="865" y="93"/>
                    </a:lnTo>
                    <a:lnTo>
                      <a:pt x="883" y="97"/>
                    </a:lnTo>
                    <a:lnTo>
                      <a:pt x="914" y="104"/>
                    </a:lnTo>
                    <a:lnTo>
                      <a:pt x="949" y="113"/>
                    </a:lnTo>
                    <a:lnTo>
                      <a:pt x="968" y="120"/>
                    </a:lnTo>
                    <a:lnTo>
                      <a:pt x="987" y="125"/>
                    </a:lnTo>
                    <a:lnTo>
                      <a:pt x="1024" y="139"/>
                    </a:lnTo>
                    <a:lnTo>
                      <a:pt x="1042" y="148"/>
                    </a:lnTo>
                    <a:lnTo>
                      <a:pt x="1062" y="155"/>
                    </a:lnTo>
                    <a:lnTo>
                      <a:pt x="1198" y="216"/>
                    </a:lnTo>
                    <a:lnTo>
                      <a:pt x="1271" y="251"/>
                    </a:lnTo>
                    <a:lnTo>
                      <a:pt x="1287" y="258"/>
                    </a:lnTo>
                    <a:lnTo>
                      <a:pt x="1320" y="274"/>
                    </a:lnTo>
                    <a:lnTo>
                      <a:pt x="1366" y="297"/>
                    </a:lnTo>
                    <a:lnTo>
                      <a:pt x="1377" y="300"/>
                    </a:lnTo>
                    <a:lnTo>
                      <a:pt x="1387" y="307"/>
                    </a:lnTo>
                    <a:lnTo>
                      <a:pt x="1402" y="314"/>
                    </a:lnTo>
                    <a:lnTo>
                      <a:pt x="1410" y="318"/>
                    </a:lnTo>
                    <a:lnTo>
                      <a:pt x="1418" y="321"/>
                    </a:lnTo>
                    <a:lnTo>
                      <a:pt x="1422" y="323"/>
                    </a:lnTo>
                    <a:lnTo>
                      <a:pt x="1431" y="326"/>
                    </a:lnTo>
                    <a:lnTo>
                      <a:pt x="1438" y="328"/>
                    </a:lnTo>
                    <a:lnTo>
                      <a:pt x="1446" y="332"/>
                    </a:lnTo>
                    <a:lnTo>
                      <a:pt x="1451" y="333"/>
                    </a:lnTo>
                    <a:lnTo>
                      <a:pt x="1456" y="337"/>
                    </a:lnTo>
                    <a:lnTo>
                      <a:pt x="1471" y="342"/>
                    </a:lnTo>
                    <a:lnTo>
                      <a:pt x="1482" y="347"/>
                    </a:lnTo>
                    <a:lnTo>
                      <a:pt x="1481" y="346"/>
                    </a:lnTo>
                    <a:lnTo>
                      <a:pt x="1482" y="347"/>
                    </a:lnTo>
                    <a:lnTo>
                      <a:pt x="1477" y="340"/>
                    </a:lnTo>
                    <a:lnTo>
                      <a:pt x="1477" y="342"/>
                    </a:lnTo>
                    <a:lnTo>
                      <a:pt x="1471" y="321"/>
                    </a:lnTo>
                    <a:lnTo>
                      <a:pt x="1517" y="300"/>
                    </a:lnTo>
                    <a:lnTo>
                      <a:pt x="1517" y="298"/>
                    </a:lnTo>
                    <a:lnTo>
                      <a:pt x="1505" y="291"/>
                    </a:lnTo>
                    <a:lnTo>
                      <a:pt x="1504" y="290"/>
                    </a:lnTo>
                    <a:lnTo>
                      <a:pt x="1495" y="288"/>
                    </a:lnTo>
                    <a:lnTo>
                      <a:pt x="1494" y="286"/>
                    </a:lnTo>
                    <a:lnTo>
                      <a:pt x="1479" y="281"/>
                    </a:lnTo>
                    <a:lnTo>
                      <a:pt x="1471" y="277"/>
                    </a:lnTo>
                    <a:lnTo>
                      <a:pt x="1463" y="275"/>
                    </a:lnTo>
                    <a:lnTo>
                      <a:pt x="1454" y="272"/>
                    </a:lnTo>
                    <a:lnTo>
                      <a:pt x="1448" y="270"/>
                    </a:lnTo>
                    <a:lnTo>
                      <a:pt x="1441" y="267"/>
                    </a:lnTo>
                    <a:lnTo>
                      <a:pt x="1422" y="32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8" name="Freeform 512"/>
              <p:cNvSpPr>
                <a:spLocks noChangeAspect="1"/>
              </p:cNvSpPr>
              <p:nvPr/>
            </p:nvSpPr>
            <p:spPr bwMode="auto">
              <a:xfrm>
                <a:off x="2828925" y="4149725"/>
                <a:ext cx="147638" cy="98425"/>
              </a:xfrm>
              <a:custGeom>
                <a:avLst/>
                <a:gdLst/>
                <a:ahLst/>
                <a:cxnLst>
                  <a:cxn ang="0">
                    <a:pos x="144" y="96"/>
                  </a:cxn>
                  <a:cxn ang="0">
                    <a:pos x="0" y="0"/>
                  </a:cxn>
                </a:cxnLst>
                <a:rect l="0" t="0" r="r" b="b"/>
                <a:pathLst>
                  <a:path w="144" h="96">
                    <a:moveTo>
                      <a:pt x="144" y="96"/>
                    </a:moveTo>
                    <a:cubicBezTo>
                      <a:pt x="84" y="56"/>
                      <a:pt x="24" y="1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9" name="Freeform 513"/>
              <p:cNvSpPr>
                <a:spLocks noChangeAspect="1"/>
              </p:cNvSpPr>
              <p:nvPr/>
            </p:nvSpPr>
            <p:spPr bwMode="auto">
              <a:xfrm rot="921842">
                <a:off x="2984500" y="4341813"/>
                <a:ext cx="196850" cy="147638"/>
              </a:xfrm>
              <a:custGeom>
                <a:avLst/>
                <a:gdLst/>
                <a:ahLst/>
                <a:cxnLst>
                  <a:cxn ang="0">
                    <a:pos x="144" y="96"/>
                  </a:cxn>
                  <a:cxn ang="0">
                    <a:pos x="0" y="0"/>
                  </a:cxn>
                </a:cxnLst>
                <a:rect l="0" t="0" r="r" b="b"/>
                <a:pathLst>
                  <a:path w="144" h="96">
                    <a:moveTo>
                      <a:pt x="144" y="96"/>
                    </a:moveTo>
                    <a:cubicBezTo>
                      <a:pt x="84" y="56"/>
                      <a:pt x="24" y="1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114125" y="2720271"/>
            <a:ext cx="1385887" cy="512747"/>
            <a:chOff x="2976563" y="4100513"/>
            <a:chExt cx="1385887" cy="247650"/>
          </a:xfrm>
        </p:grpSpPr>
        <p:sp>
          <p:nvSpPr>
            <p:cNvPr id="610" name="Oval 484"/>
            <p:cNvSpPr>
              <a:spLocks noChangeAspect="1" noChangeArrowheads="1"/>
            </p:cNvSpPr>
            <p:nvPr/>
          </p:nvSpPr>
          <p:spPr bwMode="auto">
            <a:xfrm>
              <a:off x="2976563" y="4248150"/>
              <a:ext cx="52388" cy="555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1" name="Freeform 485"/>
            <p:cNvSpPr>
              <a:spLocks noChangeAspect="1"/>
            </p:cNvSpPr>
            <p:nvPr/>
          </p:nvSpPr>
          <p:spPr bwMode="auto">
            <a:xfrm>
              <a:off x="3009900" y="4149725"/>
              <a:ext cx="1006475" cy="144463"/>
            </a:xfrm>
            <a:custGeom>
              <a:avLst/>
              <a:gdLst/>
              <a:ahLst/>
              <a:cxnLst>
                <a:cxn ang="0">
                  <a:pos x="1321" y="0"/>
                </a:cxn>
                <a:cxn ang="0">
                  <a:pos x="249" y="7"/>
                </a:cxn>
                <a:cxn ang="0">
                  <a:pos x="0" y="139"/>
                </a:cxn>
              </a:cxnLst>
              <a:rect l="0" t="0" r="r" b="b"/>
              <a:pathLst>
                <a:path w="1321" h="139">
                  <a:moveTo>
                    <a:pt x="1321" y="0"/>
                  </a:moveTo>
                  <a:lnTo>
                    <a:pt x="249" y="7"/>
                  </a:lnTo>
                  <a:lnTo>
                    <a:pt x="0" y="13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640" name="Picture 514"/>
            <p:cNvPicPr>
              <a:picLocks noChangeAspect="1" noChangeArrowheads="1"/>
            </p:cNvPicPr>
            <p:nvPr/>
          </p:nvPicPr>
          <p:blipFill>
            <a:blip r:embed="rId4" cstate="print"/>
            <a:srcRect l="13731" t="26703" r="10716" b="14406"/>
            <a:stretch>
              <a:fillRect/>
            </a:stretch>
          </p:blipFill>
          <p:spPr bwMode="auto">
            <a:xfrm rot="10800000" flipH="1" flipV="1">
              <a:off x="3273425" y="4100513"/>
              <a:ext cx="1089025" cy="14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1" name="Line 515"/>
            <p:cNvSpPr>
              <a:spLocks noChangeAspect="1" noChangeShapeType="1"/>
            </p:cNvSpPr>
            <p:nvPr/>
          </p:nvSpPr>
          <p:spPr bwMode="auto">
            <a:xfrm>
              <a:off x="3224213" y="4348163"/>
              <a:ext cx="642938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80061" y="2700300"/>
            <a:ext cx="1541463" cy="1366838"/>
            <a:chOff x="1443038" y="3902075"/>
            <a:chExt cx="1541463" cy="1366838"/>
          </a:xfrm>
        </p:grpSpPr>
        <p:sp>
          <p:nvSpPr>
            <p:cNvPr id="637" name="Freeform 511"/>
            <p:cNvSpPr>
              <a:spLocks noChangeAspect="1"/>
            </p:cNvSpPr>
            <p:nvPr/>
          </p:nvSpPr>
          <p:spPr bwMode="auto">
            <a:xfrm>
              <a:off x="2922588" y="4318000"/>
              <a:ext cx="61913" cy="73025"/>
            </a:xfrm>
            <a:custGeom>
              <a:avLst/>
              <a:gdLst/>
              <a:ahLst/>
              <a:cxnLst>
                <a:cxn ang="0">
                  <a:pos x="59" y="70"/>
                </a:cxn>
                <a:cxn ang="0">
                  <a:pos x="41" y="0"/>
                </a:cxn>
                <a:cxn ang="0">
                  <a:pos x="0" y="58"/>
                </a:cxn>
                <a:cxn ang="0">
                  <a:pos x="36" y="32"/>
                </a:cxn>
                <a:cxn ang="0">
                  <a:pos x="59" y="70"/>
                </a:cxn>
              </a:cxnLst>
              <a:rect l="0" t="0" r="r" b="b"/>
              <a:pathLst>
                <a:path w="59" h="70">
                  <a:moveTo>
                    <a:pt x="59" y="70"/>
                  </a:moveTo>
                  <a:lnTo>
                    <a:pt x="41" y="0"/>
                  </a:lnTo>
                  <a:lnTo>
                    <a:pt x="0" y="58"/>
                  </a:lnTo>
                  <a:lnTo>
                    <a:pt x="36" y="32"/>
                  </a:lnTo>
                  <a:lnTo>
                    <a:pt x="59" y="7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43038" y="3902075"/>
              <a:ext cx="1517650" cy="1366838"/>
              <a:chOff x="1443038" y="3902075"/>
              <a:chExt cx="1517650" cy="1366838"/>
            </a:xfrm>
          </p:grpSpPr>
          <p:sp>
            <p:nvSpPr>
              <p:cNvPr id="636" name="Freeform 510"/>
              <p:cNvSpPr>
                <a:spLocks noChangeAspect="1"/>
              </p:cNvSpPr>
              <p:nvPr/>
            </p:nvSpPr>
            <p:spPr bwMode="auto">
              <a:xfrm>
                <a:off x="1443038" y="3902075"/>
                <a:ext cx="1517650" cy="1366838"/>
              </a:xfrm>
              <a:custGeom>
                <a:avLst/>
                <a:gdLst/>
                <a:ahLst/>
                <a:cxnLst>
                  <a:cxn ang="0">
                    <a:pos x="1472" y="394"/>
                  </a:cxn>
                  <a:cxn ang="0">
                    <a:pos x="1298" y="1325"/>
                  </a:cxn>
                  <a:cxn ang="0">
                    <a:pos x="427" y="0"/>
                  </a:cxn>
                  <a:cxn ang="0">
                    <a:pos x="0" y="498"/>
                  </a:cxn>
                  <a:cxn ang="0">
                    <a:pos x="717" y="725"/>
                  </a:cxn>
                </a:cxnLst>
                <a:rect l="0" t="0" r="r" b="b"/>
                <a:pathLst>
                  <a:path w="1472" h="1325">
                    <a:moveTo>
                      <a:pt x="1472" y="394"/>
                    </a:moveTo>
                    <a:lnTo>
                      <a:pt x="1298" y="1325"/>
                    </a:lnTo>
                    <a:lnTo>
                      <a:pt x="427" y="0"/>
                    </a:lnTo>
                    <a:lnTo>
                      <a:pt x="0" y="498"/>
                    </a:lnTo>
                    <a:lnTo>
                      <a:pt x="717" y="72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2" name="Line 5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41463" y="4446588"/>
                <a:ext cx="149225" cy="492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3" name="Line 517"/>
              <p:cNvSpPr>
                <a:spLocks noChangeAspect="1" noChangeShapeType="1"/>
              </p:cNvSpPr>
              <p:nvPr/>
            </p:nvSpPr>
            <p:spPr bwMode="auto">
              <a:xfrm flipV="1">
                <a:off x="1590675" y="4149725"/>
                <a:ext cx="100013" cy="984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4" name="Line 518"/>
              <p:cNvSpPr>
                <a:spLocks noChangeAspect="1" noChangeShapeType="1"/>
              </p:cNvSpPr>
              <p:nvPr/>
            </p:nvSpPr>
            <p:spPr bwMode="auto">
              <a:xfrm>
                <a:off x="1987550" y="4051300"/>
                <a:ext cx="49213" cy="984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5" name="Line 519"/>
              <p:cNvSpPr>
                <a:spLocks noChangeAspect="1" noChangeShapeType="1"/>
              </p:cNvSpPr>
              <p:nvPr/>
            </p:nvSpPr>
            <p:spPr bwMode="auto">
              <a:xfrm>
                <a:off x="2630488" y="5040313"/>
                <a:ext cx="49213" cy="984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09600" y="2047565"/>
            <a:ext cx="1981200" cy="1405358"/>
            <a:chOff x="685800" y="3280910"/>
            <a:chExt cx="1981200" cy="1405358"/>
          </a:xfrm>
        </p:grpSpPr>
        <p:grpSp>
          <p:nvGrpSpPr>
            <p:cNvPr id="100" name="Group 99"/>
            <p:cNvGrpSpPr/>
            <p:nvPr/>
          </p:nvGrpSpPr>
          <p:grpSpPr>
            <a:xfrm>
              <a:off x="685800" y="3280910"/>
              <a:ext cx="1981200" cy="1405358"/>
              <a:chOff x="-638175" y="2557010"/>
              <a:chExt cx="1981200" cy="1405358"/>
            </a:xfrm>
          </p:grpSpPr>
          <p:sp>
            <p:nvSpPr>
              <p:cNvPr id="101" name="Oval 501"/>
              <p:cNvSpPr>
                <a:spLocks noChangeAspect="1" noChangeArrowheads="1"/>
              </p:cNvSpPr>
              <p:nvPr/>
            </p:nvSpPr>
            <p:spPr bwMode="auto">
              <a:xfrm>
                <a:off x="1094916" y="3940143"/>
                <a:ext cx="19050" cy="2222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" name="Rectangle 482"/>
              <p:cNvSpPr>
                <a:spLocks noChangeAspect="1" noChangeArrowheads="1"/>
              </p:cNvSpPr>
              <p:nvPr/>
            </p:nvSpPr>
            <p:spPr bwMode="auto">
              <a:xfrm>
                <a:off x="-638175" y="2557010"/>
                <a:ext cx="1981200" cy="29238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900" b="1" dirty="0" smtClean="0">
                    <a:solidFill>
                      <a:prstClr val="black"/>
                    </a:solidFill>
                    <a:latin typeface="Calibri"/>
                  </a:rPr>
                  <a:t>ACTIVE SOURCE</a:t>
                </a:r>
                <a:endParaRPr lang="en-US" sz="1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1247775" y="3590925"/>
              <a:ext cx="1149276" cy="105398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482"/>
          <p:cNvSpPr>
            <a:spLocks noChangeAspect="1" noChangeArrowheads="1"/>
          </p:cNvSpPr>
          <p:nvPr/>
        </p:nvSpPr>
        <p:spPr bwMode="auto">
          <a:xfrm>
            <a:off x="6074105" y="2133600"/>
            <a:ext cx="1028700" cy="29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black"/>
                </a:solidFill>
                <a:latin typeface="Calibri"/>
              </a:rPr>
              <a:t>RECEIVER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0" name="Straight Arrow Connector 109"/>
          <p:cNvCxnSpPr>
            <a:stCxn id="109" idx="2"/>
            <a:endCxn id="26" idx="3"/>
          </p:cNvCxnSpPr>
          <p:nvPr/>
        </p:nvCxnSpPr>
        <p:spPr>
          <a:xfrm flipH="1">
            <a:off x="5507356" y="2425988"/>
            <a:ext cx="1081099" cy="1088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H="1" flipV="1">
            <a:off x="5494018" y="3491054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flipH="1">
            <a:off x="5507356" y="3500580"/>
            <a:ext cx="27432" cy="274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76600" y="2389496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FF0000"/>
                </a:solidFill>
                <a:latin typeface="Calibri"/>
                <a:cs typeface="+mn-cs"/>
              </a:rPr>
              <a:t>Sona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signal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13967" y="2437991"/>
            <a:ext cx="2358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Time-reversed </a:t>
            </a:r>
            <a:r>
              <a:rPr lang="en-US" sz="1600" b="1" dirty="0" err="1" smtClean="0">
                <a:solidFill>
                  <a:srgbClr val="FF0000"/>
                </a:solidFill>
                <a:latin typeface="Calibri"/>
                <a:cs typeface="+mn-cs"/>
              </a:rPr>
              <a:t>Sona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signal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6651" y="2133600"/>
            <a:ext cx="2832350" cy="216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2" y="5055327"/>
            <a:ext cx="9010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7030A0"/>
                </a:solidFill>
                <a:latin typeface="Calibri"/>
                <a:cs typeface="+mn-cs"/>
              </a:rPr>
              <a:t>Even though only a small fraction of energy is actually measured, the reconstruction can be very good …</a:t>
            </a:r>
            <a:endParaRPr lang="en-US" sz="1600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7200" y="1047690"/>
            <a:ext cx="496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A way to simplify the ‘time reversal mirror’</a:t>
            </a:r>
          </a:p>
        </p:txBody>
      </p:sp>
    </p:spTree>
    <p:extLst>
      <p:ext uri="{BB962C8B-B14F-4D97-AF65-F5344CB8AC3E}">
        <p14:creationId xmlns:p14="http://schemas.microsoft.com/office/powerpoint/2010/main" val="594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/>
      <p:bldP spid="565" grpId="0"/>
      <p:bldP spid="603" grpId="0"/>
      <p:bldP spid="604" grpId="0"/>
      <p:bldP spid="109" grpId="0" animBg="1"/>
      <p:bldP spid="104" grpId="0"/>
      <p:bldP spid="105" grpId="0"/>
      <p:bldP spid="5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31" y="3810000"/>
            <a:ext cx="33162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34" y="85078"/>
            <a:ext cx="7619999" cy="762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Electromagnetic Time-Reversal Mirror Experimental Setup</a:t>
            </a:r>
            <a:r>
              <a:rPr lang="en-US" sz="1800" u="sng" dirty="0" smtClean="0">
                <a:solidFill>
                  <a:srgbClr val="0000FF"/>
                </a:solidFill>
              </a:rPr>
              <a:t/>
            </a:r>
            <a:br>
              <a:rPr lang="en-US" sz="1800" u="sng" dirty="0" smtClean="0">
                <a:solidFill>
                  <a:srgbClr val="0000FF"/>
                </a:solidFill>
              </a:rPr>
            </a:b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895600" y="2868550"/>
            <a:ext cx="533400" cy="3484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505200" y="2520101"/>
            <a:ext cx="1600200" cy="1603590"/>
            <a:chOff x="4953000" y="2971800"/>
            <a:chExt cx="1600200" cy="1753394"/>
          </a:xfrm>
        </p:grpSpPr>
        <p:sp>
          <p:nvSpPr>
            <p:cNvPr id="18" name="Rectangle 17"/>
            <p:cNvSpPr/>
            <p:nvPr/>
          </p:nvSpPr>
          <p:spPr>
            <a:xfrm>
              <a:off x="4953000" y="4114800"/>
              <a:ext cx="1600200" cy="6096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4114800"/>
              <a:ext cx="1066800" cy="5334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1600" y="3276600"/>
              <a:ext cx="1143000" cy="5334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200400"/>
              <a:ext cx="1066800" cy="5334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4837906" y="3848100"/>
              <a:ext cx="17533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ube 16"/>
          <p:cNvSpPr/>
          <p:nvPr/>
        </p:nvSpPr>
        <p:spPr>
          <a:xfrm>
            <a:off x="3200400" y="2380722"/>
            <a:ext cx="2819400" cy="1959480"/>
          </a:xfrm>
          <a:prstGeom prst="cube">
            <a:avLst/>
          </a:prstGeom>
          <a:solidFill>
            <a:schemeClr val="bg2">
              <a:lumMod val="5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19400" y="445498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1m</a:t>
            </a:r>
            <a:r>
              <a:rPr lang="en-US" b="1" baseline="30000" dirty="0" smtClean="0"/>
              <a:t>3</a:t>
            </a:r>
            <a:r>
              <a:rPr lang="en-US" b="1" dirty="0" smtClean="0"/>
              <a:t> microwave resonant cavity (</a:t>
            </a:r>
            <a:r>
              <a:rPr lang="en-US" b="1" dirty="0" err="1" smtClean="0"/>
              <a:t>GigaBox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4053275"/>
            <a:ext cx="1752600" cy="33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Scatterers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33701" y="833228"/>
            <a:ext cx="1447800" cy="844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Arbitrary Waveform Generator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841627" y="1816258"/>
            <a:ext cx="2787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366614" y="1810124"/>
            <a:ext cx="2787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519015" y="1802041"/>
            <a:ext cx="2787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688421" y="1802042"/>
            <a:ext cx="27875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95600" y="1956432"/>
            <a:ext cx="1981200" cy="33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Microwave Source</a:t>
            </a:r>
            <a:endParaRPr lang="en-US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933702" y="2294210"/>
            <a:ext cx="419098" cy="5743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590800" y="3202810"/>
            <a:ext cx="1219200" cy="337778"/>
          </a:xfrm>
          <a:prstGeom prst="rect">
            <a:avLst/>
          </a:prstGeom>
          <a:solidFill>
            <a:srgbClr val="C6D9F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Antenna 1</a:t>
            </a:r>
            <a:endParaRPr lang="en-US" b="1" dirty="0"/>
          </a:p>
        </p:txBody>
      </p:sp>
      <p:cxnSp>
        <p:nvCxnSpPr>
          <p:cNvPr id="72" name="Straight Arrow Connector 71"/>
          <p:cNvCxnSpPr/>
          <p:nvPr/>
        </p:nvCxnSpPr>
        <p:spPr>
          <a:xfrm rot="16200000" flipV="1">
            <a:off x="5765907" y="2362365"/>
            <a:ext cx="964985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867400" y="3007929"/>
            <a:ext cx="609600" cy="2090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57800" y="1694495"/>
            <a:ext cx="1371600" cy="33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Oscilloscope</a:t>
            </a:r>
            <a:endParaRPr lang="en-US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572000" y="1136977"/>
            <a:ext cx="1143000" cy="33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Computer</a:t>
            </a:r>
            <a:endParaRPr lang="en-US" b="1" dirty="0"/>
          </a:p>
        </p:txBody>
      </p:sp>
      <p:cxnSp>
        <p:nvCxnSpPr>
          <p:cNvPr id="85" name="Straight Connector 84"/>
          <p:cNvCxnSpPr>
            <a:stCxn id="83" idx="1"/>
            <a:endCxn id="32" idx="3"/>
          </p:cNvCxnSpPr>
          <p:nvPr/>
        </p:nvCxnSpPr>
        <p:spPr>
          <a:xfrm flipH="1" flipV="1">
            <a:off x="4381501" y="1255450"/>
            <a:ext cx="190499" cy="504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5648565" y="1541190"/>
            <a:ext cx="209069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533899" y="1474755"/>
            <a:ext cx="38102" cy="4816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486400" y="3279010"/>
            <a:ext cx="1219200" cy="337778"/>
          </a:xfrm>
          <a:prstGeom prst="rect">
            <a:avLst/>
          </a:prstGeom>
          <a:solidFill>
            <a:srgbClr val="C6D9F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Antenna 2</a:t>
            </a:r>
            <a:endParaRPr lang="en-US" b="1" dirty="0"/>
          </a:p>
        </p:txBody>
      </p:sp>
      <p:sp>
        <p:nvSpPr>
          <p:cNvPr id="112" name="Right Arrow 111"/>
          <p:cNvSpPr/>
          <p:nvPr/>
        </p:nvSpPr>
        <p:spPr>
          <a:xfrm>
            <a:off x="5638800" y="3642496"/>
            <a:ext cx="609600" cy="209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>
            <a:off x="2819400" y="3581400"/>
            <a:ext cx="914400" cy="209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88925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89" y="1710212"/>
            <a:ext cx="28162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0"/>
            <a:ext cx="33464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6248400"/>
            <a:ext cx="398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S. M. Anlage, </a:t>
            </a:r>
            <a:r>
              <a:rPr lang="fr-FR" sz="12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., Acta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Polonica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569 (2007)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B. T.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Taddese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New J. Phys. 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023025 (2013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343278" y="50073"/>
            <a:ext cx="65273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3200" b="1" u="sng" dirty="0" smtClean="0">
                <a:solidFill>
                  <a:srgbClr val="FF0000"/>
                </a:solidFill>
                <a:latin typeface="Calibri"/>
              </a:rPr>
              <a:t>NONLINEAR TIME </a:t>
            </a:r>
            <a:r>
              <a:rPr lang="fr-FR" sz="3200" b="1" u="sng" dirty="0">
                <a:solidFill>
                  <a:srgbClr val="FF0000"/>
                </a:solidFill>
                <a:latin typeface="Calibri"/>
              </a:rPr>
              <a:t>REVERSAL MIRROR</a:t>
            </a:r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4993925" y="1997594"/>
            <a:ext cx="915572" cy="925830"/>
            <a:chOff x="4939301" y="4175760"/>
            <a:chExt cx="915572" cy="925830"/>
          </a:xfrm>
        </p:grpSpPr>
        <p:sp>
          <p:nvSpPr>
            <p:cNvPr id="568" name="Oval 441"/>
            <p:cNvSpPr>
              <a:spLocks noChangeAspect="1" noChangeArrowheads="1"/>
            </p:cNvSpPr>
            <p:nvPr/>
          </p:nvSpPr>
          <p:spPr bwMode="auto">
            <a:xfrm>
              <a:off x="4946920" y="4187190"/>
              <a:ext cx="882555" cy="9093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9" name="Freeform 442"/>
            <p:cNvSpPr>
              <a:spLocks noChangeAspect="1"/>
            </p:cNvSpPr>
            <p:nvPr/>
          </p:nvSpPr>
          <p:spPr bwMode="auto">
            <a:xfrm>
              <a:off x="4939301" y="4179570"/>
              <a:ext cx="893984" cy="922020"/>
            </a:xfrm>
            <a:custGeom>
              <a:avLst/>
              <a:gdLst/>
              <a:ahLst/>
              <a:cxnLst>
                <a:cxn ang="0">
                  <a:pos x="7" y="511"/>
                </a:cxn>
                <a:cxn ang="0">
                  <a:pos x="31" y="592"/>
                </a:cxn>
                <a:cxn ang="0">
                  <a:pos x="81" y="679"/>
                </a:cxn>
                <a:cxn ang="0">
                  <a:pos x="151" y="754"/>
                </a:cxn>
                <a:cxn ang="0">
                  <a:pos x="232" y="809"/>
                </a:cxn>
                <a:cxn ang="0">
                  <a:pos x="328" y="841"/>
                </a:cxn>
                <a:cxn ang="0">
                  <a:pos x="412" y="851"/>
                </a:cxn>
                <a:cxn ang="0">
                  <a:pos x="534" y="832"/>
                </a:cxn>
                <a:cxn ang="0">
                  <a:pos x="643" y="778"/>
                </a:cxn>
                <a:cxn ang="0">
                  <a:pos x="704" y="726"/>
                </a:cxn>
                <a:cxn ang="0">
                  <a:pos x="754" y="663"/>
                </a:cxn>
                <a:cxn ang="0">
                  <a:pos x="806" y="551"/>
                </a:cxn>
                <a:cxn ang="0">
                  <a:pos x="825" y="425"/>
                </a:cxn>
                <a:cxn ang="0">
                  <a:pos x="816" y="339"/>
                </a:cxn>
                <a:cxn ang="0">
                  <a:pos x="784" y="240"/>
                </a:cxn>
                <a:cxn ang="0">
                  <a:pos x="731" y="155"/>
                </a:cxn>
                <a:cxn ang="0">
                  <a:pos x="659" y="84"/>
                </a:cxn>
                <a:cxn ang="0">
                  <a:pos x="574" y="32"/>
                </a:cxn>
                <a:cxn ang="0">
                  <a:pos x="495" y="8"/>
                </a:cxn>
                <a:cxn ang="0">
                  <a:pos x="369" y="1"/>
                </a:cxn>
                <a:cxn ang="0">
                  <a:pos x="289" y="17"/>
                </a:cxn>
                <a:cxn ang="0">
                  <a:pos x="198" y="61"/>
                </a:cxn>
                <a:cxn ang="0">
                  <a:pos x="107" y="137"/>
                </a:cxn>
                <a:cxn ang="0">
                  <a:pos x="31" y="259"/>
                </a:cxn>
                <a:cxn ang="0">
                  <a:pos x="7" y="339"/>
                </a:cxn>
                <a:cxn ang="0">
                  <a:pos x="0" y="425"/>
                </a:cxn>
                <a:cxn ang="0">
                  <a:pos x="17" y="363"/>
                </a:cxn>
                <a:cxn ang="0">
                  <a:pos x="36" y="282"/>
                </a:cxn>
                <a:cxn ang="0">
                  <a:pos x="91" y="178"/>
                </a:cxn>
                <a:cxn ang="0">
                  <a:pos x="173" y="94"/>
                </a:cxn>
                <a:cxn ang="0">
                  <a:pos x="273" y="37"/>
                </a:cxn>
                <a:cxn ang="0">
                  <a:pos x="352" y="17"/>
                </a:cxn>
                <a:cxn ang="0">
                  <a:pos x="453" y="14"/>
                </a:cxn>
                <a:cxn ang="0">
                  <a:pos x="550" y="37"/>
                </a:cxn>
                <a:cxn ang="0">
                  <a:pos x="637" y="82"/>
                </a:cxn>
                <a:cxn ang="0">
                  <a:pos x="721" y="162"/>
                </a:cxn>
                <a:cxn ang="0">
                  <a:pos x="772" y="246"/>
                </a:cxn>
                <a:cxn ang="0">
                  <a:pos x="803" y="342"/>
                </a:cxn>
                <a:cxn ang="0">
                  <a:pos x="813" y="425"/>
                </a:cxn>
                <a:cxn ang="0">
                  <a:pos x="794" y="548"/>
                </a:cxn>
                <a:cxn ang="0">
                  <a:pos x="745" y="657"/>
                </a:cxn>
                <a:cxn ang="0">
                  <a:pos x="695" y="717"/>
                </a:cxn>
                <a:cxn ang="0">
                  <a:pos x="637" y="768"/>
                </a:cxn>
                <a:cxn ang="0">
                  <a:pos x="531" y="819"/>
                </a:cxn>
                <a:cxn ang="0">
                  <a:pos x="412" y="838"/>
                </a:cxn>
                <a:cxn ang="0">
                  <a:pos x="331" y="829"/>
                </a:cxn>
                <a:cxn ang="0">
                  <a:pos x="239" y="796"/>
                </a:cxn>
                <a:cxn ang="0">
                  <a:pos x="157" y="744"/>
                </a:cxn>
                <a:cxn ang="0">
                  <a:pos x="80" y="657"/>
                </a:cxn>
                <a:cxn ang="0">
                  <a:pos x="36" y="567"/>
                </a:cxn>
                <a:cxn ang="0">
                  <a:pos x="14" y="467"/>
                </a:cxn>
              </a:cxnLst>
              <a:rect l="0" t="0" r="r" b="b"/>
              <a:pathLst>
                <a:path w="825" h="851">
                  <a:moveTo>
                    <a:pt x="0" y="425"/>
                  </a:moveTo>
                  <a:lnTo>
                    <a:pt x="0" y="446"/>
                  </a:lnTo>
                  <a:lnTo>
                    <a:pt x="1" y="467"/>
                  </a:lnTo>
                  <a:lnTo>
                    <a:pt x="7" y="511"/>
                  </a:lnTo>
                  <a:lnTo>
                    <a:pt x="12" y="530"/>
                  </a:lnTo>
                  <a:lnTo>
                    <a:pt x="17" y="551"/>
                  </a:lnTo>
                  <a:lnTo>
                    <a:pt x="23" y="571"/>
                  </a:lnTo>
                  <a:lnTo>
                    <a:pt x="31" y="592"/>
                  </a:lnTo>
                  <a:lnTo>
                    <a:pt x="39" y="609"/>
                  </a:lnTo>
                  <a:lnTo>
                    <a:pt x="59" y="645"/>
                  </a:lnTo>
                  <a:lnTo>
                    <a:pt x="70" y="663"/>
                  </a:lnTo>
                  <a:lnTo>
                    <a:pt x="81" y="679"/>
                  </a:lnTo>
                  <a:lnTo>
                    <a:pt x="94" y="695"/>
                  </a:lnTo>
                  <a:lnTo>
                    <a:pt x="107" y="712"/>
                  </a:lnTo>
                  <a:lnTo>
                    <a:pt x="133" y="739"/>
                  </a:lnTo>
                  <a:lnTo>
                    <a:pt x="151" y="754"/>
                  </a:lnTo>
                  <a:lnTo>
                    <a:pt x="166" y="765"/>
                  </a:lnTo>
                  <a:lnTo>
                    <a:pt x="182" y="778"/>
                  </a:lnTo>
                  <a:lnTo>
                    <a:pt x="198" y="788"/>
                  </a:lnTo>
                  <a:lnTo>
                    <a:pt x="232" y="809"/>
                  </a:lnTo>
                  <a:lnTo>
                    <a:pt x="251" y="817"/>
                  </a:lnTo>
                  <a:lnTo>
                    <a:pt x="270" y="825"/>
                  </a:lnTo>
                  <a:lnTo>
                    <a:pt x="308" y="838"/>
                  </a:lnTo>
                  <a:lnTo>
                    <a:pt x="328" y="841"/>
                  </a:lnTo>
                  <a:lnTo>
                    <a:pt x="349" y="846"/>
                  </a:lnTo>
                  <a:lnTo>
                    <a:pt x="369" y="848"/>
                  </a:lnTo>
                  <a:lnTo>
                    <a:pt x="391" y="850"/>
                  </a:lnTo>
                  <a:lnTo>
                    <a:pt x="412" y="851"/>
                  </a:lnTo>
                  <a:lnTo>
                    <a:pt x="475" y="846"/>
                  </a:lnTo>
                  <a:lnTo>
                    <a:pt x="495" y="841"/>
                  </a:lnTo>
                  <a:lnTo>
                    <a:pt x="514" y="838"/>
                  </a:lnTo>
                  <a:lnTo>
                    <a:pt x="534" y="832"/>
                  </a:lnTo>
                  <a:lnTo>
                    <a:pt x="553" y="825"/>
                  </a:lnTo>
                  <a:lnTo>
                    <a:pt x="574" y="817"/>
                  </a:lnTo>
                  <a:lnTo>
                    <a:pt x="591" y="809"/>
                  </a:lnTo>
                  <a:lnTo>
                    <a:pt x="643" y="778"/>
                  </a:lnTo>
                  <a:lnTo>
                    <a:pt x="659" y="765"/>
                  </a:lnTo>
                  <a:lnTo>
                    <a:pt x="674" y="754"/>
                  </a:lnTo>
                  <a:lnTo>
                    <a:pt x="690" y="739"/>
                  </a:lnTo>
                  <a:lnTo>
                    <a:pt x="704" y="726"/>
                  </a:lnTo>
                  <a:lnTo>
                    <a:pt x="717" y="712"/>
                  </a:lnTo>
                  <a:lnTo>
                    <a:pt x="731" y="695"/>
                  </a:lnTo>
                  <a:lnTo>
                    <a:pt x="742" y="679"/>
                  </a:lnTo>
                  <a:lnTo>
                    <a:pt x="754" y="663"/>
                  </a:lnTo>
                  <a:lnTo>
                    <a:pt x="784" y="609"/>
                  </a:lnTo>
                  <a:lnTo>
                    <a:pt x="792" y="592"/>
                  </a:lnTo>
                  <a:lnTo>
                    <a:pt x="800" y="571"/>
                  </a:lnTo>
                  <a:lnTo>
                    <a:pt x="806" y="551"/>
                  </a:lnTo>
                  <a:lnTo>
                    <a:pt x="813" y="530"/>
                  </a:lnTo>
                  <a:lnTo>
                    <a:pt x="816" y="511"/>
                  </a:lnTo>
                  <a:lnTo>
                    <a:pt x="821" y="489"/>
                  </a:lnTo>
                  <a:lnTo>
                    <a:pt x="825" y="425"/>
                  </a:lnTo>
                  <a:lnTo>
                    <a:pt x="824" y="403"/>
                  </a:lnTo>
                  <a:lnTo>
                    <a:pt x="822" y="381"/>
                  </a:lnTo>
                  <a:lnTo>
                    <a:pt x="821" y="360"/>
                  </a:lnTo>
                  <a:lnTo>
                    <a:pt x="816" y="339"/>
                  </a:lnTo>
                  <a:lnTo>
                    <a:pt x="813" y="317"/>
                  </a:lnTo>
                  <a:lnTo>
                    <a:pt x="800" y="279"/>
                  </a:lnTo>
                  <a:lnTo>
                    <a:pt x="792" y="259"/>
                  </a:lnTo>
                  <a:lnTo>
                    <a:pt x="784" y="240"/>
                  </a:lnTo>
                  <a:lnTo>
                    <a:pt x="764" y="204"/>
                  </a:lnTo>
                  <a:lnTo>
                    <a:pt x="754" y="188"/>
                  </a:lnTo>
                  <a:lnTo>
                    <a:pt x="742" y="171"/>
                  </a:lnTo>
                  <a:lnTo>
                    <a:pt x="731" y="155"/>
                  </a:lnTo>
                  <a:lnTo>
                    <a:pt x="717" y="137"/>
                  </a:lnTo>
                  <a:lnTo>
                    <a:pt x="690" y="110"/>
                  </a:lnTo>
                  <a:lnTo>
                    <a:pt x="674" y="97"/>
                  </a:lnTo>
                  <a:lnTo>
                    <a:pt x="659" y="84"/>
                  </a:lnTo>
                  <a:lnTo>
                    <a:pt x="643" y="73"/>
                  </a:lnTo>
                  <a:lnTo>
                    <a:pt x="625" y="61"/>
                  </a:lnTo>
                  <a:lnTo>
                    <a:pt x="591" y="40"/>
                  </a:lnTo>
                  <a:lnTo>
                    <a:pt x="574" y="32"/>
                  </a:lnTo>
                  <a:lnTo>
                    <a:pt x="553" y="24"/>
                  </a:lnTo>
                  <a:lnTo>
                    <a:pt x="534" y="17"/>
                  </a:lnTo>
                  <a:lnTo>
                    <a:pt x="514" y="13"/>
                  </a:lnTo>
                  <a:lnTo>
                    <a:pt x="495" y="8"/>
                  </a:lnTo>
                  <a:lnTo>
                    <a:pt x="453" y="1"/>
                  </a:lnTo>
                  <a:lnTo>
                    <a:pt x="432" y="0"/>
                  </a:lnTo>
                  <a:lnTo>
                    <a:pt x="391" y="0"/>
                  </a:lnTo>
                  <a:lnTo>
                    <a:pt x="369" y="1"/>
                  </a:lnTo>
                  <a:lnTo>
                    <a:pt x="349" y="4"/>
                  </a:lnTo>
                  <a:lnTo>
                    <a:pt x="328" y="8"/>
                  </a:lnTo>
                  <a:lnTo>
                    <a:pt x="308" y="13"/>
                  </a:lnTo>
                  <a:lnTo>
                    <a:pt x="289" y="17"/>
                  </a:lnTo>
                  <a:lnTo>
                    <a:pt x="270" y="24"/>
                  </a:lnTo>
                  <a:lnTo>
                    <a:pt x="251" y="32"/>
                  </a:lnTo>
                  <a:lnTo>
                    <a:pt x="232" y="40"/>
                  </a:lnTo>
                  <a:lnTo>
                    <a:pt x="198" y="61"/>
                  </a:lnTo>
                  <a:lnTo>
                    <a:pt x="166" y="84"/>
                  </a:lnTo>
                  <a:lnTo>
                    <a:pt x="133" y="110"/>
                  </a:lnTo>
                  <a:lnTo>
                    <a:pt x="121" y="124"/>
                  </a:lnTo>
                  <a:lnTo>
                    <a:pt x="107" y="137"/>
                  </a:lnTo>
                  <a:lnTo>
                    <a:pt x="81" y="171"/>
                  </a:lnTo>
                  <a:lnTo>
                    <a:pt x="59" y="204"/>
                  </a:lnTo>
                  <a:lnTo>
                    <a:pt x="39" y="240"/>
                  </a:lnTo>
                  <a:lnTo>
                    <a:pt x="31" y="259"/>
                  </a:lnTo>
                  <a:lnTo>
                    <a:pt x="23" y="279"/>
                  </a:lnTo>
                  <a:lnTo>
                    <a:pt x="17" y="298"/>
                  </a:lnTo>
                  <a:lnTo>
                    <a:pt x="12" y="317"/>
                  </a:lnTo>
                  <a:lnTo>
                    <a:pt x="7" y="339"/>
                  </a:lnTo>
                  <a:lnTo>
                    <a:pt x="4" y="360"/>
                  </a:lnTo>
                  <a:lnTo>
                    <a:pt x="1" y="381"/>
                  </a:lnTo>
                  <a:lnTo>
                    <a:pt x="0" y="403"/>
                  </a:lnTo>
                  <a:lnTo>
                    <a:pt x="0" y="425"/>
                  </a:lnTo>
                  <a:lnTo>
                    <a:pt x="12" y="425"/>
                  </a:lnTo>
                  <a:lnTo>
                    <a:pt x="12" y="403"/>
                  </a:lnTo>
                  <a:lnTo>
                    <a:pt x="14" y="381"/>
                  </a:lnTo>
                  <a:lnTo>
                    <a:pt x="17" y="363"/>
                  </a:lnTo>
                  <a:lnTo>
                    <a:pt x="20" y="342"/>
                  </a:lnTo>
                  <a:lnTo>
                    <a:pt x="25" y="321"/>
                  </a:lnTo>
                  <a:lnTo>
                    <a:pt x="29" y="301"/>
                  </a:lnTo>
                  <a:lnTo>
                    <a:pt x="36" y="282"/>
                  </a:lnTo>
                  <a:lnTo>
                    <a:pt x="44" y="266"/>
                  </a:lnTo>
                  <a:lnTo>
                    <a:pt x="51" y="246"/>
                  </a:lnTo>
                  <a:lnTo>
                    <a:pt x="69" y="210"/>
                  </a:lnTo>
                  <a:lnTo>
                    <a:pt x="91" y="178"/>
                  </a:lnTo>
                  <a:lnTo>
                    <a:pt x="116" y="147"/>
                  </a:lnTo>
                  <a:lnTo>
                    <a:pt x="130" y="134"/>
                  </a:lnTo>
                  <a:lnTo>
                    <a:pt x="143" y="120"/>
                  </a:lnTo>
                  <a:lnTo>
                    <a:pt x="173" y="94"/>
                  </a:lnTo>
                  <a:lnTo>
                    <a:pt x="204" y="71"/>
                  </a:lnTo>
                  <a:lnTo>
                    <a:pt x="239" y="53"/>
                  </a:lnTo>
                  <a:lnTo>
                    <a:pt x="258" y="45"/>
                  </a:lnTo>
                  <a:lnTo>
                    <a:pt x="273" y="37"/>
                  </a:lnTo>
                  <a:lnTo>
                    <a:pt x="292" y="30"/>
                  </a:lnTo>
                  <a:lnTo>
                    <a:pt x="311" y="25"/>
                  </a:lnTo>
                  <a:lnTo>
                    <a:pt x="331" y="21"/>
                  </a:lnTo>
                  <a:lnTo>
                    <a:pt x="352" y="17"/>
                  </a:lnTo>
                  <a:lnTo>
                    <a:pt x="369" y="14"/>
                  </a:lnTo>
                  <a:lnTo>
                    <a:pt x="391" y="13"/>
                  </a:lnTo>
                  <a:lnTo>
                    <a:pt x="432" y="13"/>
                  </a:lnTo>
                  <a:lnTo>
                    <a:pt x="453" y="14"/>
                  </a:lnTo>
                  <a:lnTo>
                    <a:pt x="492" y="21"/>
                  </a:lnTo>
                  <a:lnTo>
                    <a:pt x="511" y="25"/>
                  </a:lnTo>
                  <a:lnTo>
                    <a:pt x="531" y="30"/>
                  </a:lnTo>
                  <a:lnTo>
                    <a:pt x="550" y="37"/>
                  </a:lnTo>
                  <a:lnTo>
                    <a:pt x="567" y="45"/>
                  </a:lnTo>
                  <a:lnTo>
                    <a:pt x="585" y="53"/>
                  </a:lnTo>
                  <a:lnTo>
                    <a:pt x="619" y="71"/>
                  </a:lnTo>
                  <a:lnTo>
                    <a:pt x="637" y="82"/>
                  </a:lnTo>
                  <a:lnTo>
                    <a:pt x="652" y="94"/>
                  </a:lnTo>
                  <a:lnTo>
                    <a:pt x="665" y="107"/>
                  </a:lnTo>
                  <a:lnTo>
                    <a:pt x="681" y="120"/>
                  </a:lnTo>
                  <a:lnTo>
                    <a:pt x="721" y="162"/>
                  </a:lnTo>
                  <a:lnTo>
                    <a:pt x="732" y="178"/>
                  </a:lnTo>
                  <a:lnTo>
                    <a:pt x="745" y="194"/>
                  </a:lnTo>
                  <a:lnTo>
                    <a:pt x="754" y="210"/>
                  </a:lnTo>
                  <a:lnTo>
                    <a:pt x="772" y="246"/>
                  </a:lnTo>
                  <a:lnTo>
                    <a:pt x="780" y="266"/>
                  </a:lnTo>
                  <a:lnTo>
                    <a:pt x="787" y="282"/>
                  </a:lnTo>
                  <a:lnTo>
                    <a:pt x="800" y="321"/>
                  </a:lnTo>
                  <a:lnTo>
                    <a:pt x="803" y="342"/>
                  </a:lnTo>
                  <a:lnTo>
                    <a:pt x="808" y="363"/>
                  </a:lnTo>
                  <a:lnTo>
                    <a:pt x="809" y="381"/>
                  </a:lnTo>
                  <a:lnTo>
                    <a:pt x="811" y="403"/>
                  </a:lnTo>
                  <a:lnTo>
                    <a:pt x="813" y="425"/>
                  </a:lnTo>
                  <a:lnTo>
                    <a:pt x="808" y="486"/>
                  </a:lnTo>
                  <a:lnTo>
                    <a:pt x="803" y="507"/>
                  </a:lnTo>
                  <a:lnTo>
                    <a:pt x="800" y="527"/>
                  </a:lnTo>
                  <a:lnTo>
                    <a:pt x="794" y="548"/>
                  </a:lnTo>
                  <a:lnTo>
                    <a:pt x="787" y="567"/>
                  </a:lnTo>
                  <a:lnTo>
                    <a:pt x="780" y="585"/>
                  </a:lnTo>
                  <a:lnTo>
                    <a:pt x="772" y="603"/>
                  </a:lnTo>
                  <a:lnTo>
                    <a:pt x="745" y="657"/>
                  </a:lnTo>
                  <a:lnTo>
                    <a:pt x="732" y="673"/>
                  </a:lnTo>
                  <a:lnTo>
                    <a:pt x="721" y="686"/>
                  </a:lnTo>
                  <a:lnTo>
                    <a:pt x="707" y="702"/>
                  </a:lnTo>
                  <a:lnTo>
                    <a:pt x="695" y="717"/>
                  </a:lnTo>
                  <a:lnTo>
                    <a:pt x="681" y="730"/>
                  </a:lnTo>
                  <a:lnTo>
                    <a:pt x="665" y="744"/>
                  </a:lnTo>
                  <a:lnTo>
                    <a:pt x="652" y="756"/>
                  </a:lnTo>
                  <a:lnTo>
                    <a:pt x="637" y="768"/>
                  </a:lnTo>
                  <a:lnTo>
                    <a:pt x="585" y="796"/>
                  </a:lnTo>
                  <a:lnTo>
                    <a:pt x="567" y="804"/>
                  </a:lnTo>
                  <a:lnTo>
                    <a:pt x="550" y="812"/>
                  </a:lnTo>
                  <a:lnTo>
                    <a:pt x="531" y="819"/>
                  </a:lnTo>
                  <a:lnTo>
                    <a:pt x="511" y="825"/>
                  </a:lnTo>
                  <a:lnTo>
                    <a:pt x="492" y="829"/>
                  </a:lnTo>
                  <a:lnTo>
                    <a:pt x="471" y="833"/>
                  </a:lnTo>
                  <a:lnTo>
                    <a:pt x="412" y="838"/>
                  </a:lnTo>
                  <a:lnTo>
                    <a:pt x="391" y="837"/>
                  </a:lnTo>
                  <a:lnTo>
                    <a:pt x="369" y="835"/>
                  </a:lnTo>
                  <a:lnTo>
                    <a:pt x="352" y="833"/>
                  </a:lnTo>
                  <a:lnTo>
                    <a:pt x="331" y="829"/>
                  </a:lnTo>
                  <a:lnTo>
                    <a:pt x="311" y="825"/>
                  </a:lnTo>
                  <a:lnTo>
                    <a:pt x="273" y="812"/>
                  </a:lnTo>
                  <a:lnTo>
                    <a:pt x="258" y="804"/>
                  </a:lnTo>
                  <a:lnTo>
                    <a:pt x="239" y="796"/>
                  </a:lnTo>
                  <a:lnTo>
                    <a:pt x="204" y="778"/>
                  </a:lnTo>
                  <a:lnTo>
                    <a:pt x="188" y="768"/>
                  </a:lnTo>
                  <a:lnTo>
                    <a:pt x="173" y="756"/>
                  </a:lnTo>
                  <a:lnTo>
                    <a:pt x="157" y="744"/>
                  </a:lnTo>
                  <a:lnTo>
                    <a:pt x="116" y="702"/>
                  </a:lnTo>
                  <a:lnTo>
                    <a:pt x="103" y="686"/>
                  </a:lnTo>
                  <a:lnTo>
                    <a:pt x="91" y="673"/>
                  </a:lnTo>
                  <a:lnTo>
                    <a:pt x="80" y="657"/>
                  </a:lnTo>
                  <a:lnTo>
                    <a:pt x="69" y="639"/>
                  </a:lnTo>
                  <a:lnTo>
                    <a:pt x="51" y="603"/>
                  </a:lnTo>
                  <a:lnTo>
                    <a:pt x="44" y="585"/>
                  </a:lnTo>
                  <a:lnTo>
                    <a:pt x="36" y="567"/>
                  </a:lnTo>
                  <a:lnTo>
                    <a:pt x="29" y="548"/>
                  </a:lnTo>
                  <a:lnTo>
                    <a:pt x="25" y="527"/>
                  </a:lnTo>
                  <a:lnTo>
                    <a:pt x="20" y="507"/>
                  </a:lnTo>
                  <a:lnTo>
                    <a:pt x="14" y="467"/>
                  </a:lnTo>
                  <a:lnTo>
                    <a:pt x="12" y="446"/>
                  </a:lnTo>
                  <a:lnTo>
                    <a:pt x="12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1" name="Oval 444"/>
            <p:cNvSpPr>
              <a:spLocks noChangeAspect="1" noChangeArrowheads="1"/>
            </p:cNvSpPr>
            <p:nvPr/>
          </p:nvSpPr>
          <p:spPr bwMode="auto">
            <a:xfrm>
              <a:off x="5378674" y="4627880"/>
              <a:ext cx="17778" cy="177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2" name="Freeform 445"/>
            <p:cNvSpPr>
              <a:spLocks noChangeAspect="1"/>
            </p:cNvSpPr>
            <p:nvPr/>
          </p:nvSpPr>
          <p:spPr bwMode="auto">
            <a:xfrm>
              <a:off x="5174226" y="4418330"/>
              <a:ext cx="424134" cy="434340"/>
            </a:xfrm>
            <a:custGeom>
              <a:avLst/>
              <a:gdLst/>
              <a:ahLst/>
              <a:cxnLst>
                <a:cxn ang="0">
                  <a:pos x="3" y="241"/>
                </a:cxn>
                <a:cxn ang="0">
                  <a:pos x="11" y="269"/>
                </a:cxn>
                <a:cxn ang="0">
                  <a:pos x="22" y="298"/>
                </a:cxn>
                <a:cxn ang="0">
                  <a:pos x="39" y="321"/>
                </a:cxn>
                <a:cxn ang="0">
                  <a:pos x="70" y="356"/>
                </a:cxn>
                <a:cxn ang="0">
                  <a:pos x="119" y="387"/>
                </a:cxn>
                <a:cxn ang="0">
                  <a:pos x="146" y="397"/>
                </a:cxn>
                <a:cxn ang="0">
                  <a:pos x="243" y="397"/>
                </a:cxn>
                <a:cxn ang="0">
                  <a:pos x="270" y="387"/>
                </a:cxn>
                <a:cxn ang="0">
                  <a:pos x="297" y="373"/>
                </a:cxn>
                <a:cxn ang="0">
                  <a:pos x="320" y="356"/>
                </a:cxn>
                <a:cxn ang="0">
                  <a:pos x="357" y="313"/>
                </a:cxn>
                <a:cxn ang="0">
                  <a:pos x="372" y="288"/>
                </a:cxn>
                <a:cxn ang="0">
                  <a:pos x="382" y="261"/>
                </a:cxn>
                <a:cxn ang="0">
                  <a:pos x="391" y="191"/>
                </a:cxn>
                <a:cxn ang="0">
                  <a:pos x="379" y="133"/>
                </a:cxn>
                <a:cxn ang="0">
                  <a:pos x="352" y="81"/>
                </a:cxn>
                <a:cxn ang="0">
                  <a:pos x="319" y="45"/>
                </a:cxn>
                <a:cxn ang="0">
                  <a:pos x="297" y="29"/>
                </a:cxn>
                <a:cxn ang="0">
                  <a:pos x="272" y="14"/>
                </a:cxn>
                <a:cxn ang="0">
                  <a:pos x="243" y="6"/>
                </a:cxn>
                <a:cxn ang="0">
                  <a:pos x="176" y="0"/>
                </a:cxn>
                <a:cxn ang="0">
                  <a:pos x="136" y="8"/>
                </a:cxn>
                <a:cxn ang="0">
                  <a:pos x="110" y="19"/>
                </a:cxn>
                <a:cxn ang="0">
                  <a:pos x="78" y="40"/>
                </a:cxn>
                <a:cxn ang="0">
                  <a:pos x="50" y="64"/>
                </a:cxn>
                <a:cxn ang="0">
                  <a:pos x="33" y="89"/>
                </a:cxn>
                <a:cxn ang="0">
                  <a:pos x="14" y="121"/>
                </a:cxn>
                <a:cxn ang="0">
                  <a:pos x="6" y="150"/>
                </a:cxn>
                <a:cxn ang="0">
                  <a:pos x="0" y="201"/>
                </a:cxn>
                <a:cxn ang="0">
                  <a:pos x="15" y="163"/>
                </a:cxn>
                <a:cxn ang="0">
                  <a:pos x="23" y="136"/>
                </a:cxn>
                <a:cxn ang="0">
                  <a:pos x="34" y="111"/>
                </a:cxn>
                <a:cxn ang="0">
                  <a:pos x="53" y="81"/>
                </a:cxn>
                <a:cxn ang="0">
                  <a:pos x="92" y="43"/>
                </a:cxn>
                <a:cxn ang="0">
                  <a:pos x="124" y="27"/>
                </a:cxn>
                <a:cxn ang="0">
                  <a:pos x="149" y="19"/>
                </a:cxn>
                <a:cxn ang="0">
                  <a:pos x="213" y="13"/>
                </a:cxn>
                <a:cxn ang="0">
                  <a:pos x="250" y="21"/>
                </a:cxn>
                <a:cxn ang="0">
                  <a:pos x="273" y="32"/>
                </a:cxn>
                <a:cxn ang="0">
                  <a:pos x="297" y="43"/>
                </a:cxn>
                <a:cxn ang="0">
                  <a:pos x="330" y="74"/>
                </a:cxn>
                <a:cxn ang="0">
                  <a:pos x="360" y="120"/>
                </a:cxn>
                <a:cxn ang="0">
                  <a:pos x="369" y="144"/>
                </a:cxn>
                <a:cxn ang="0">
                  <a:pos x="379" y="210"/>
                </a:cxn>
                <a:cxn ang="0">
                  <a:pos x="366" y="266"/>
                </a:cxn>
                <a:cxn ang="0">
                  <a:pos x="355" y="292"/>
                </a:cxn>
                <a:cxn ang="0">
                  <a:pos x="342" y="314"/>
                </a:cxn>
                <a:cxn ang="0">
                  <a:pos x="291" y="363"/>
                </a:cxn>
                <a:cxn ang="0">
                  <a:pos x="267" y="374"/>
                </a:cxn>
                <a:cxn ang="0">
                  <a:pos x="240" y="384"/>
                </a:cxn>
                <a:cxn ang="0">
                  <a:pos x="149" y="384"/>
                </a:cxn>
                <a:cxn ang="0">
                  <a:pos x="122" y="374"/>
                </a:cxn>
                <a:cxn ang="0">
                  <a:pos x="80" y="347"/>
                </a:cxn>
                <a:cxn ang="0">
                  <a:pos x="48" y="314"/>
                </a:cxn>
                <a:cxn ang="0">
                  <a:pos x="34" y="292"/>
                </a:cxn>
                <a:cxn ang="0">
                  <a:pos x="23" y="266"/>
                </a:cxn>
                <a:cxn ang="0">
                  <a:pos x="15" y="238"/>
                </a:cxn>
                <a:cxn ang="0">
                  <a:pos x="0" y="201"/>
                </a:cxn>
              </a:cxnLst>
              <a:rect l="0" t="0" r="r" b="b"/>
              <a:pathLst>
                <a:path w="391" h="403">
                  <a:moveTo>
                    <a:pt x="0" y="201"/>
                  </a:moveTo>
                  <a:lnTo>
                    <a:pt x="0" y="220"/>
                  </a:lnTo>
                  <a:lnTo>
                    <a:pt x="3" y="241"/>
                  </a:lnTo>
                  <a:lnTo>
                    <a:pt x="6" y="251"/>
                  </a:lnTo>
                  <a:lnTo>
                    <a:pt x="7" y="261"/>
                  </a:lnTo>
                  <a:lnTo>
                    <a:pt x="11" y="269"/>
                  </a:lnTo>
                  <a:lnTo>
                    <a:pt x="14" y="280"/>
                  </a:lnTo>
                  <a:lnTo>
                    <a:pt x="18" y="288"/>
                  </a:lnTo>
                  <a:lnTo>
                    <a:pt x="22" y="298"/>
                  </a:lnTo>
                  <a:lnTo>
                    <a:pt x="28" y="306"/>
                  </a:lnTo>
                  <a:lnTo>
                    <a:pt x="33" y="313"/>
                  </a:lnTo>
                  <a:lnTo>
                    <a:pt x="39" y="321"/>
                  </a:lnTo>
                  <a:lnTo>
                    <a:pt x="44" y="329"/>
                  </a:lnTo>
                  <a:lnTo>
                    <a:pt x="63" y="350"/>
                  </a:lnTo>
                  <a:lnTo>
                    <a:pt x="70" y="356"/>
                  </a:lnTo>
                  <a:lnTo>
                    <a:pt x="78" y="363"/>
                  </a:lnTo>
                  <a:lnTo>
                    <a:pt x="110" y="384"/>
                  </a:lnTo>
                  <a:lnTo>
                    <a:pt x="119" y="387"/>
                  </a:lnTo>
                  <a:lnTo>
                    <a:pt x="129" y="390"/>
                  </a:lnTo>
                  <a:lnTo>
                    <a:pt x="136" y="394"/>
                  </a:lnTo>
                  <a:lnTo>
                    <a:pt x="146" y="397"/>
                  </a:lnTo>
                  <a:lnTo>
                    <a:pt x="185" y="403"/>
                  </a:lnTo>
                  <a:lnTo>
                    <a:pt x="204" y="403"/>
                  </a:lnTo>
                  <a:lnTo>
                    <a:pt x="243" y="397"/>
                  </a:lnTo>
                  <a:lnTo>
                    <a:pt x="253" y="394"/>
                  </a:lnTo>
                  <a:lnTo>
                    <a:pt x="261" y="390"/>
                  </a:lnTo>
                  <a:lnTo>
                    <a:pt x="270" y="387"/>
                  </a:lnTo>
                  <a:lnTo>
                    <a:pt x="280" y="384"/>
                  </a:lnTo>
                  <a:lnTo>
                    <a:pt x="289" y="379"/>
                  </a:lnTo>
                  <a:lnTo>
                    <a:pt x="297" y="373"/>
                  </a:lnTo>
                  <a:lnTo>
                    <a:pt x="303" y="368"/>
                  </a:lnTo>
                  <a:lnTo>
                    <a:pt x="311" y="363"/>
                  </a:lnTo>
                  <a:lnTo>
                    <a:pt x="320" y="356"/>
                  </a:lnTo>
                  <a:lnTo>
                    <a:pt x="346" y="330"/>
                  </a:lnTo>
                  <a:lnTo>
                    <a:pt x="352" y="321"/>
                  </a:lnTo>
                  <a:lnTo>
                    <a:pt x="357" y="313"/>
                  </a:lnTo>
                  <a:lnTo>
                    <a:pt x="361" y="306"/>
                  </a:lnTo>
                  <a:lnTo>
                    <a:pt x="368" y="298"/>
                  </a:lnTo>
                  <a:lnTo>
                    <a:pt x="372" y="288"/>
                  </a:lnTo>
                  <a:lnTo>
                    <a:pt x="375" y="279"/>
                  </a:lnTo>
                  <a:lnTo>
                    <a:pt x="379" y="269"/>
                  </a:lnTo>
                  <a:lnTo>
                    <a:pt x="382" y="261"/>
                  </a:lnTo>
                  <a:lnTo>
                    <a:pt x="385" y="251"/>
                  </a:lnTo>
                  <a:lnTo>
                    <a:pt x="391" y="210"/>
                  </a:lnTo>
                  <a:lnTo>
                    <a:pt x="391" y="191"/>
                  </a:lnTo>
                  <a:lnTo>
                    <a:pt x="385" y="150"/>
                  </a:lnTo>
                  <a:lnTo>
                    <a:pt x="382" y="141"/>
                  </a:lnTo>
                  <a:lnTo>
                    <a:pt x="379" y="133"/>
                  </a:lnTo>
                  <a:lnTo>
                    <a:pt x="375" y="123"/>
                  </a:lnTo>
                  <a:lnTo>
                    <a:pt x="372" y="113"/>
                  </a:lnTo>
                  <a:lnTo>
                    <a:pt x="352" y="81"/>
                  </a:lnTo>
                  <a:lnTo>
                    <a:pt x="346" y="73"/>
                  </a:lnTo>
                  <a:lnTo>
                    <a:pt x="339" y="64"/>
                  </a:lnTo>
                  <a:lnTo>
                    <a:pt x="319" y="45"/>
                  </a:lnTo>
                  <a:lnTo>
                    <a:pt x="311" y="40"/>
                  </a:lnTo>
                  <a:lnTo>
                    <a:pt x="303" y="34"/>
                  </a:lnTo>
                  <a:lnTo>
                    <a:pt x="297" y="29"/>
                  </a:lnTo>
                  <a:lnTo>
                    <a:pt x="289" y="22"/>
                  </a:lnTo>
                  <a:lnTo>
                    <a:pt x="280" y="19"/>
                  </a:lnTo>
                  <a:lnTo>
                    <a:pt x="272" y="14"/>
                  </a:lnTo>
                  <a:lnTo>
                    <a:pt x="261" y="11"/>
                  </a:lnTo>
                  <a:lnTo>
                    <a:pt x="253" y="8"/>
                  </a:lnTo>
                  <a:lnTo>
                    <a:pt x="243" y="6"/>
                  </a:lnTo>
                  <a:lnTo>
                    <a:pt x="234" y="3"/>
                  </a:lnTo>
                  <a:lnTo>
                    <a:pt x="213" y="0"/>
                  </a:lnTo>
                  <a:lnTo>
                    <a:pt x="176" y="0"/>
                  </a:lnTo>
                  <a:lnTo>
                    <a:pt x="155" y="3"/>
                  </a:lnTo>
                  <a:lnTo>
                    <a:pt x="146" y="6"/>
                  </a:lnTo>
                  <a:lnTo>
                    <a:pt x="136" y="8"/>
                  </a:lnTo>
                  <a:lnTo>
                    <a:pt x="129" y="11"/>
                  </a:lnTo>
                  <a:lnTo>
                    <a:pt x="118" y="14"/>
                  </a:lnTo>
                  <a:lnTo>
                    <a:pt x="110" y="19"/>
                  </a:lnTo>
                  <a:lnTo>
                    <a:pt x="102" y="22"/>
                  </a:lnTo>
                  <a:lnTo>
                    <a:pt x="86" y="34"/>
                  </a:lnTo>
                  <a:lnTo>
                    <a:pt x="78" y="40"/>
                  </a:lnTo>
                  <a:lnTo>
                    <a:pt x="72" y="45"/>
                  </a:lnTo>
                  <a:lnTo>
                    <a:pt x="63" y="51"/>
                  </a:lnTo>
                  <a:lnTo>
                    <a:pt x="50" y="64"/>
                  </a:lnTo>
                  <a:lnTo>
                    <a:pt x="44" y="74"/>
                  </a:lnTo>
                  <a:lnTo>
                    <a:pt x="39" y="81"/>
                  </a:lnTo>
                  <a:lnTo>
                    <a:pt x="33" y="89"/>
                  </a:lnTo>
                  <a:lnTo>
                    <a:pt x="22" y="105"/>
                  </a:lnTo>
                  <a:lnTo>
                    <a:pt x="18" y="113"/>
                  </a:lnTo>
                  <a:lnTo>
                    <a:pt x="14" y="121"/>
                  </a:lnTo>
                  <a:lnTo>
                    <a:pt x="11" y="133"/>
                  </a:lnTo>
                  <a:lnTo>
                    <a:pt x="7" y="141"/>
                  </a:lnTo>
                  <a:lnTo>
                    <a:pt x="6" y="150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20" y="144"/>
                  </a:lnTo>
                  <a:lnTo>
                    <a:pt x="23" y="136"/>
                  </a:lnTo>
                  <a:lnTo>
                    <a:pt x="26" y="128"/>
                  </a:lnTo>
                  <a:lnTo>
                    <a:pt x="31" y="120"/>
                  </a:lnTo>
                  <a:lnTo>
                    <a:pt x="34" y="111"/>
                  </a:lnTo>
                  <a:lnTo>
                    <a:pt x="42" y="95"/>
                  </a:lnTo>
                  <a:lnTo>
                    <a:pt x="48" y="87"/>
                  </a:lnTo>
                  <a:lnTo>
                    <a:pt x="53" y="81"/>
                  </a:lnTo>
                  <a:lnTo>
                    <a:pt x="78" y="55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108" y="35"/>
                  </a:lnTo>
                  <a:lnTo>
                    <a:pt x="116" y="32"/>
                  </a:lnTo>
                  <a:lnTo>
                    <a:pt x="124" y="27"/>
                  </a:lnTo>
                  <a:lnTo>
                    <a:pt x="132" y="24"/>
                  </a:lnTo>
                  <a:lnTo>
                    <a:pt x="140" y="21"/>
                  </a:lnTo>
                  <a:lnTo>
                    <a:pt x="149" y="19"/>
                  </a:lnTo>
                  <a:lnTo>
                    <a:pt x="158" y="16"/>
                  </a:lnTo>
                  <a:lnTo>
                    <a:pt x="176" y="13"/>
                  </a:lnTo>
                  <a:lnTo>
                    <a:pt x="213" y="13"/>
                  </a:lnTo>
                  <a:lnTo>
                    <a:pt x="231" y="16"/>
                  </a:lnTo>
                  <a:lnTo>
                    <a:pt x="240" y="19"/>
                  </a:lnTo>
                  <a:lnTo>
                    <a:pt x="250" y="21"/>
                  </a:lnTo>
                  <a:lnTo>
                    <a:pt x="258" y="24"/>
                  </a:lnTo>
                  <a:lnTo>
                    <a:pt x="265" y="27"/>
                  </a:lnTo>
                  <a:lnTo>
                    <a:pt x="273" y="32"/>
                  </a:lnTo>
                  <a:lnTo>
                    <a:pt x="283" y="35"/>
                  </a:lnTo>
                  <a:lnTo>
                    <a:pt x="291" y="38"/>
                  </a:lnTo>
                  <a:lnTo>
                    <a:pt x="297" y="43"/>
                  </a:lnTo>
                  <a:lnTo>
                    <a:pt x="305" y="50"/>
                  </a:lnTo>
                  <a:lnTo>
                    <a:pt x="313" y="55"/>
                  </a:lnTo>
                  <a:lnTo>
                    <a:pt x="330" y="74"/>
                  </a:lnTo>
                  <a:lnTo>
                    <a:pt x="336" y="82"/>
                  </a:lnTo>
                  <a:lnTo>
                    <a:pt x="342" y="87"/>
                  </a:lnTo>
                  <a:lnTo>
                    <a:pt x="360" y="120"/>
                  </a:lnTo>
                  <a:lnTo>
                    <a:pt x="363" y="126"/>
                  </a:lnTo>
                  <a:lnTo>
                    <a:pt x="366" y="136"/>
                  </a:lnTo>
                  <a:lnTo>
                    <a:pt x="369" y="144"/>
                  </a:lnTo>
                  <a:lnTo>
                    <a:pt x="372" y="154"/>
                  </a:lnTo>
                  <a:lnTo>
                    <a:pt x="379" y="191"/>
                  </a:lnTo>
                  <a:lnTo>
                    <a:pt x="379" y="210"/>
                  </a:lnTo>
                  <a:lnTo>
                    <a:pt x="372" y="248"/>
                  </a:lnTo>
                  <a:lnTo>
                    <a:pt x="369" y="257"/>
                  </a:lnTo>
                  <a:lnTo>
                    <a:pt x="366" y="266"/>
                  </a:lnTo>
                  <a:lnTo>
                    <a:pt x="363" y="275"/>
                  </a:lnTo>
                  <a:lnTo>
                    <a:pt x="360" y="282"/>
                  </a:lnTo>
                  <a:lnTo>
                    <a:pt x="355" y="292"/>
                  </a:lnTo>
                  <a:lnTo>
                    <a:pt x="352" y="300"/>
                  </a:lnTo>
                  <a:lnTo>
                    <a:pt x="347" y="306"/>
                  </a:lnTo>
                  <a:lnTo>
                    <a:pt x="342" y="314"/>
                  </a:lnTo>
                  <a:lnTo>
                    <a:pt x="305" y="353"/>
                  </a:lnTo>
                  <a:lnTo>
                    <a:pt x="297" y="358"/>
                  </a:lnTo>
                  <a:lnTo>
                    <a:pt x="291" y="363"/>
                  </a:lnTo>
                  <a:lnTo>
                    <a:pt x="283" y="366"/>
                  </a:lnTo>
                  <a:lnTo>
                    <a:pt x="273" y="371"/>
                  </a:lnTo>
                  <a:lnTo>
                    <a:pt x="267" y="374"/>
                  </a:lnTo>
                  <a:lnTo>
                    <a:pt x="258" y="378"/>
                  </a:lnTo>
                  <a:lnTo>
                    <a:pt x="250" y="381"/>
                  </a:lnTo>
                  <a:lnTo>
                    <a:pt x="240" y="384"/>
                  </a:lnTo>
                  <a:lnTo>
                    <a:pt x="204" y="390"/>
                  </a:lnTo>
                  <a:lnTo>
                    <a:pt x="185" y="390"/>
                  </a:lnTo>
                  <a:lnTo>
                    <a:pt x="149" y="384"/>
                  </a:lnTo>
                  <a:lnTo>
                    <a:pt x="140" y="381"/>
                  </a:lnTo>
                  <a:lnTo>
                    <a:pt x="132" y="378"/>
                  </a:lnTo>
                  <a:lnTo>
                    <a:pt x="122" y="374"/>
                  </a:lnTo>
                  <a:lnTo>
                    <a:pt x="116" y="371"/>
                  </a:lnTo>
                  <a:lnTo>
                    <a:pt x="85" y="353"/>
                  </a:lnTo>
                  <a:lnTo>
                    <a:pt x="80" y="347"/>
                  </a:lnTo>
                  <a:lnTo>
                    <a:pt x="72" y="340"/>
                  </a:lnTo>
                  <a:lnTo>
                    <a:pt x="53" y="322"/>
                  </a:lnTo>
                  <a:lnTo>
                    <a:pt x="48" y="314"/>
                  </a:lnTo>
                  <a:lnTo>
                    <a:pt x="42" y="306"/>
                  </a:lnTo>
                  <a:lnTo>
                    <a:pt x="37" y="300"/>
                  </a:lnTo>
                  <a:lnTo>
                    <a:pt x="34" y="292"/>
                  </a:lnTo>
                  <a:lnTo>
                    <a:pt x="31" y="282"/>
                  </a:lnTo>
                  <a:lnTo>
                    <a:pt x="26" y="274"/>
                  </a:lnTo>
                  <a:lnTo>
                    <a:pt x="23" y="266"/>
                  </a:lnTo>
                  <a:lnTo>
                    <a:pt x="20" y="257"/>
                  </a:lnTo>
                  <a:lnTo>
                    <a:pt x="18" y="248"/>
                  </a:lnTo>
                  <a:lnTo>
                    <a:pt x="15" y="238"/>
                  </a:lnTo>
                  <a:lnTo>
                    <a:pt x="12" y="220"/>
                  </a:lnTo>
                  <a:lnTo>
                    <a:pt x="12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3" name="Line 446"/>
            <p:cNvSpPr>
              <a:spLocks noChangeAspect="1" noChangeShapeType="1"/>
            </p:cNvSpPr>
            <p:nvPr/>
          </p:nvSpPr>
          <p:spPr bwMode="auto">
            <a:xfrm flipH="1">
              <a:off x="5249148" y="4721860"/>
              <a:ext cx="63493" cy="90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4" name="Freeform 447"/>
            <p:cNvSpPr>
              <a:spLocks noChangeAspect="1"/>
            </p:cNvSpPr>
            <p:nvPr/>
          </p:nvSpPr>
          <p:spPr bwMode="auto">
            <a:xfrm>
              <a:off x="5249148" y="4721860"/>
              <a:ext cx="63493" cy="73660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8" y="0"/>
                </a:cxn>
                <a:cxn ang="0">
                  <a:pos x="0" y="31"/>
                </a:cxn>
                <a:cxn ang="0">
                  <a:pos x="41" y="24"/>
                </a:cxn>
                <a:cxn ang="0">
                  <a:pos x="47" y="68"/>
                </a:cxn>
              </a:cxnLst>
              <a:rect l="0" t="0" r="r" b="b"/>
              <a:pathLst>
                <a:path w="58" h="68">
                  <a:moveTo>
                    <a:pt x="47" y="68"/>
                  </a:moveTo>
                  <a:lnTo>
                    <a:pt x="58" y="0"/>
                  </a:lnTo>
                  <a:lnTo>
                    <a:pt x="0" y="31"/>
                  </a:lnTo>
                  <a:lnTo>
                    <a:pt x="41" y="24"/>
                  </a:lnTo>
                  <a:lnTo>
                    <a:pt x="47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5" name="Line 448"/>
            <p:cNvSpPr>
              <a:spLocks noChangeAspect="1" noChangeShapeType="1"/>
            </p:cNvSpPr>
            <p:nvPr/>
          </p:nvSpPr>
          <p:spPr bwMode="auto">
            <a:xfrm flipH="1" flipV="1">
              <a:off x="5352007" y="4418330"/>
              <a:ext cx="7619" cy="1130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6" name="Freeform 449"/>
            <p:cNvSpPr>
              <a:spLocks noChangeAspect="1"/>
            </p:cNvSpPr>
            <p:nvPr/>
          </p:nvSpPr>
          <p:spPr bwMode="auto">
            <a:xfrm>
              <a:off x="5322800" y="4462780"/>
              <a:ext cx="64763" cy="6858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63"/>
                </a:cxn>
                <a:cxn ang="0">
                  <a:pos x="60" y="0"/>
                </a:cxn>
                <a:cxn ang="0">
                  <a:pos x="33" y="32"/>
                </a:cxn>
                <a:cxn ang="0">
                  <a:pos x="0" y="5"/>
                </a:cxn>
              </a:cxnLst>
              <a:rect l="0" t="0" r="r" b="b"/>
              <a:pathLst>
                <a:path w="60" h="63">
                  <a:moveTo>
                    <a:pt x="0" y="5"/>
                  </a:moveTo>
                  <a:lnTo>
                    <a:pt x="35" y="63"/>
                  </a:lnTo>
                  <a:lnTo>
                    <a:pt x="60" y="0"/>
                  </a:lnTo>
                  <a:lnTo>
                    <a:pt x="33" y="3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7" name="Line 450"/>
            <p:cNvSpPr>
              <a:spLocks noChangeAspect="1" noChangeShapeType="1"/>
            </p:cNvSpPr>
            <p:nvPr/>
          </p:nvSpPr>
          <p:spPr bwMode="auto">
            <a:xfrm flipV="1">
              <a:off x="5491692" y="4527550"/>
              <a:ext cx="91430" cy="647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8" name="Freeform 451"/>
            <p:cNvSpPr>
              <a:spLocks noChangeAspect="1"/>
            </p:cNvSpPr>
            <p:nvPr/>
          </p:nvSpPr>
          <p:spPr bwMode="auto">
            <a:xfrm>
              <a:off x="5491692" y="4527550"/>
              <a:ext cx="69843" cy="6477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0"/>
                </a:cxn>
                <a:cxn ang="0">
                  <a:pos x="65" y="50"/>
                </a:cxn>
                <a:cxn ang="0">
                  <a:pos x="24" y="42"/>
                </a:cxn>
                <a:cxn ang="0">
                  <a:pos x="32" y="0"/>
                </a:cxn>
              </a:cxnLst>
              <a:rect l="0" t="0" r="r" b="b"/>
              <a:pathLst>
                <a:path w="65" h="60">
                  <a:moveTo>
                    <a:pt x="32" y="0"/>
                  </a:moveTo>
                  <a:lnTo>
                    <a:pt x="0" y="60"/>
                  </a:lnTo>
                  <a:lnTo>
                    <a:pt x="65" y="50"/>
                  </a:lnTo>
                  <a:lnTo>
                    <a:pt x="24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9" name="Line 452"/>
            <p:cNvSpPr>
              <a:spLocks noChangeAspect="1" noChangeShapeType="1"/>
            </p:cNvSpPr>
            <p:nvPr/>
          </p:nvSpPr>
          <p:spPr bwMode="auto">
            <a:xfrm>
              <a:off x="5485343" y="4709160"/>
              <a:ext cx="88890" cy="685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0" name="Freeform 453"/>
            <p:cNvSpPr>
              <a:spLocks noChangeAspect="1"/>
            </p:cNvSpPr>
            <p:nvPr/>
          </p:nvSpPr>
          <p:spPr bwMode="auto">
            <a:xfrm>
              <a:off x="5485343" y="4709160"/>
              <a:ext cx="71112" cy="64770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0" y="0"/>
                </a:cxn>
                <a:cxn ang="0">
                  <a:pos x="30" y="60"/>
                </a:cxn>
                <a:cxn ang="0">
                  <a:pos x="24" y="18"/>
                </a:cxn>
                <a:cxn ang="0">
                  <a:pos x="65" y="12"/>
                </a:cxn>
              </a:cxnLst>
              <a:rect l="0" t="0" r="r" b="b"/>
              <a:pathLst>
                <a:path w="65" h="60">
                  <a:moveTo>
                    <a:pt x="65" y="12"/>
                  </a:moveTo>
                  <a:lnTo>
                    <a:pt x="0" y="0"/>
                  </a:lnTo>
                  <a:lnTo>
                    <a:pt x="30" y="60"/>
                  </a:lnTo>
                  <a:lnTo>
                    <a:pt x="24" y="18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1" name="Line 454"/>
            <p:cNvSpPr>
              <a:spLocks noChangeAspect="1" noChangeShapeType="1"/>
            </p:cNvSpPr>
            <p:nvPr/>
          </p:nvSpPr>
          <p:spPr bwMode="auto">
            <a:xfrm flipH="1" flipV="1">
              <a:off x="5352007" y="4175760"/>
              <a:ext cx="7619" cy="115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2" name="Freeform 455"/>
            <p:cNvSpPr>
              <a:spLocks noChangeAspect="1"/>
            </p:cNvSpPr>
            <p:nvPr/>
          </p:nvSpPr>
          <p:spPr bwMode="auto">
            <a:xfrm>
              <a:off x="5322800" y="4221480"/>
              <a:ext cx="64763" cy="698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64"/>
                </a:cxn>
                <a:cxn ang="0">
                  <a:pos x="60" y="0"/>
                </a:cxn>
                <a:cxn ang="0">
                  <a:pos x="33" y="33"/>
                </a:cxn>
                <a:cxn ang="0">
                  <a:pos x="0" y="5"/>
                </a:cxn>
              </a:cxnLst>
              <a:rect l="0" t="0" r="r" b="b"/>
              <a:pathLst>
                <a:path w="60" h="64">
                  <a:moveTo>
                    <a:pt x="0" y="5"/>
                  </a:moveTo>
                  <a:lnTo>
                    <a:pt x="35" y="64"/>
                  </a:lnTo>
                  <a:lnTo>
                    <a:pt x="60" y="0"/>
                  </a:lnTo>
                  <a:lnTo>
                    <a:pt x="33" y="3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3" name="Line 456"/>
            <p:cNvSpPr>
              <a:spLocks noChangeAspect="1" noChangeShapeType="1"/>
            </p:cNvSpPr>
            <p:nvPr/>
          </p:nvSpPr>
          <p:spPr bwMode="auto">
            <a:xfrm>
              <a:off x="5749474" y="4632960"/>
              <a:ext cx="105399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4" name="Freeform 457"/>
            <p:cNvSpPr>
              <a:spLocks noChangeAspect="1"/>
            </p:cNvSpPr>
            <p:nvPr/>
          </p:nvSpPr>
          <p:spPr bwMode="auto">
            <a:xfrm>
              <a:off x="5699950" y="4593590"/>
              <a:ext cx="67303" cy="6477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22"/>
                </a:cxn>
                <a:cxn ang="0">
                  <a:pos x="55" y="60"/>
                </a:cxn>
                <a:cxn ang="0">
                  <a:pos x="30" y="26"/>
                </a:cxn>
                <a:cxn ang="0">
                  <a:pos x="63" y="0"/>
                </a:cxn>
              </a:cxnLst>
              <a:rect l="0" t="0" r="r" b="b"/>
              <a:pathLst>
                <a:path w="63" h="60">
                  <a:moveTo>
                    <a:pt x="63" y="0"/>
                  </a:moveTo>
                  <a:lnTo>
                    <a:pt x="0" y="22"/>
                  </a:lnTo>
                  <a:lnTo>
                    <a:pt x="55" y="60"/>
                  </a:lnTo>
                  <a:lnTo>
                    <a:pt x="30" y="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5" name="Line 458"/>
            <p:cNvSpPr>
              <a:spLocks noChangeAspect="1" noChangeShapeType="1"/>
            </p:cNvSpPr>
            <p:nvPr/>
          </p:nvSpPr>
          <p:spPr bwMode="auto">
            <a:xfrm flipH="1" flipV="1">
              <a:off x="5352007" y="4175760"/>
              <a:ext cx="7619" cy="115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6" name="Freeform 459"/>
            <p:cNvSpPr>
              <a:spLocks noChangeAspect="1"/>
            </p:cNvSpPr>
            <p:nvPr/>
          </p:nvSpPr>
          <p:spPr bwMode="auto">
            <a:xfrm>
              <a:off x="5322800" y="4221480"/>
              <a:ext cx="64763" cy="698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64"/>
                </a:cxn>
                <a:cxn ang="0">
                  <a:pos x="60" y="0"/>
                </a:cxn>
                <a:cxn ang="0">
                  <a:pos x="33" y="33"/>
                </a:cxn>
                <a:cxn ang="0">
                  <a:pos x="0" y="5"/>
                </a:cxn>
              </a:cxnLst>
              <a:rect l="0" t="0" r="r" b="b"/>
              <a:pathLst>
                <a:path w="60" h="64">
                  <a:moveTo>
                    <a:pt x="0" y="5"/>
                  </a:moveTo>
                  <a:lnTo>
                    <a:pt x="35" y="64"/>
                  </a:lnTo>
                  <a:lnTo>
                    <a:pt x="60" y="0"/>
                  </a:lnTo>
                  <a:lnTo>
                    <a:pt x="33" y="3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8" name="Line 461"/>
            <p:cNvSpPr>
              <a:spLocks noChangeAspect="1" noChangeShapeType="1"/>
            </p:cNvSpPr>
            <p:nvPr/>
          </p:nvSpPr>
          <p:spPr bwMode="auto">
            <a:xfrm flipH="1" flipV="1">
              <a:off x="4967238" y="4616450"/>
              <a:ext cx="104129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9" name="Freeform 462"/>
            <p:cNvSpPr>
              <a:spLocks noChangeAspect="1"/>
            </p:cNvSpPr>
            <p:nvPr/>
          </p:nvSpPr>
          <p:spPr bwMode="auto">
            <a:xfrm>
              <a:off x="5002794" y="4588510"/>
              <a:ext cx="68573" cy="6604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3" y="37"/>
                </a:cxn>
                <a:cxn ang="0">
                  <a:pos x="8" y="0"/>
                </a:cxn>
                <a:cxn ang="0">
                  <a:pos x="33" y="34"/>
                </a:cxn>
                <a:cxn ang="0">
                  <a:pos x="0" y="60"/>
                </a:cxn>
              </a:cxnLst>
              <a:rect l="0" t="0" r="r" b="b"/>
              <a:pathLst>
                <a:path w="63" h="60">
                  <a:moveTo>
                    <a:pt x="0" y="60"/>
                  </a:moveTo>
                  <a:lnTo>
                    <a:pt x="63" y="37"/>
                  </a:lnTo>
                  <a:lnTo>
                    <a:pt x="8" y="0"/>
                  </a:lnTo>
                  <a:lnTo>
                    <a:pt x="33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0" name="Line 463"/>
            <p:cNvSpPr>
              <a:spLocks noChangeAspect="1" noChangeShapeType="1"/>
            </p:cNvSpPr>
            <p:nvPr/>
          </p:nvSpPr>
          <p:spPr bwMode="auto">
            <a:xfrm flipH="1">
              <a:off x="5106923" y="4881880"/>
              <a:ext cx="62223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1" name="Freeform 464"/>
            <p:cNvSpPr>
              <a:spLocks noChangeAspect="1"/>
            </p:cNvSpPr>
            <p:nvPr/>
          </p:nvSpPr>
          <p:spPr bwMode="auto">
            <a:xfrm>
              <a:off x="5106923" y="4881880"/>
              <a:ext cx="62223" cy="71120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8" y="0"/>
                </a:cxn>
                <a:cxn ang="0">
                  <a:pos x="0" y="31"/>
                </a:cxn>
                <a:cxn ang="0">
                  <a:pos x="41" y="25"/>
                </a:cxn>
                <a:cxn ang="0">
                  <a:pos x="47" y="67"/>
                </a:cxn>
              </a:cxnLst>
              <a:rect l="0" t="0" r="r" b="b"/>
              <a:pathLst>
                <a:path w="58" h="67">
                  <a:moveTo>
                    <a:pt x="47" y="67"/>
                  </a:moveTo>
                  <a:lnTo>
                    <a:pt x="58" y="0"/>
                  </a:lnTo>
                  <a:lnTo>
                    <a:pt x="0" y="31"/>
                  </a:lnTo>
                  <a:lnTo>
                    <a:pt x="41" y="25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687100" y="1724231"/>
            <a:ext cx="1530186" cy="1325880"/>
            <a:chOff x="4606597" y="3850640"/>
            <a:chExt cx="1530186" cy="1325880"/>
          </a:xfrm>
        </p:grpSpPr>
        <p:sp>
          <p:nvSpPr>
            <p:cNvPr id="597" name="Line 470"/>
            <p:cNvSpPr>
              <a:spLocks noChangeAspect="1" noChangeShapeType="1"/>
            </p:cNvSpPr>
            <p:nvPr/>
          </p:nvSpPr>
          <p:spPr bwMode="auto">
            <a:xfrm rot="10800000" flipV="1">
              <a:off x="6012336" y="4696460"/>
              <a:ext cx="50795" cy="20828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8" name="Line 471"/>
            <p:cNvSpPr>
              <a:spLocks noChangeAspect="1" noChangeShapeType="1"/>
            </p:cNvSpPr>
            <p:nvPr/>
          </p:nvSpPr>
          <p:spPr bwMode="auto">
            <a:xfrm rot="10800000">
              <a:off x="5127241" y="3970020"/>
              <a:ext cx="104129" cy="1562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9" name="Line 472"/>
            <p:cNvSpPr>
              <a:spLocks noChangeAspect="1" noChangeShapeType="1"/>
            </p:cNvSpPr>
            <p:nvPr/>
          </p:nvSpPr>
          <p:spPr bwMode="auto">
            <a:xfrm rot="10800000" flipV="1">
              <a:off x="4764060" y="4074160"/>
              <a:ext cx="102859" cy="10414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0" name="Line 473"/>
            <p:cNvSpPr>
              <a:spLocks noChangeAspect="1" noChangeShapeType="1"/>
            </p:cNvSpPr>
            <p:nvPr/>
          </p:nvSpPr>
          <p:spPr bwMode="auto">
            <a:xfrm rot="10800000" flipH="1" flipV="1">
              <a:off x="4745012" y="4385310"/>
              <a:ext cx="156193" cy="5207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1" name="Freeform 474"/>
            <p:cNvSpPr>
              <a:spLocks noChangeAspect="1"/>
            </p:cNvSpPr>
            <p:nvPr/>
          </p:nvSpPr>
          <p:spPr bwMode="auto">
            <a:xfrm>
              <a:off x="4606597" y="3850640"/>
              <a:ext cx="1530186" cy="1325880"/>
            </a:xfrm>
            <a:custGeom>
              <a:avLst/>
              <a:gdLst/>
              <a:ahLst/>
              <a:cxnLst>
                <a:cxn ang="0">
                  <a:pos x="1412" y="365"/>
                </a:cxn>
                <a:cxn ang="0">
                  <a:pos x="1244" y="1226"/>
                </a:cxn>
                <a:cxn ang="0">
                  <a:pos x="409" y="0"/>
                </a:cxn>
                <a:cxn ang="0">
                  <a:pos x="0" y="460"/>
                </a:cxn>
                <a:cxn ang="0">
                  <a:pos x="687" y="671"/>
                </a:cxn>
              </a:cxnLst>
              <a:rect l="0" t="0" r="r" b="b"/>
              <a:pathLst>
                <a:path w="1412" h="1226">
                  <a:moveTo>
                    <a:pt x="1412" y="365"/>
                  </a:moveTo>
                  <a:lnTo>
                    <a:pt x="1244" y="1226"/>
                  </a:lnTo>
                  <a:lnTo>
                    <a:pt x="409" y="0"/>
                  </a:lnTo>
                  <a:lnTo>
                    <a:pt x="0" y="460"/>
                  </a:lnTo>
                  <a:lnTo>
                    <a:pt x="687" y="67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6212425" y="1887367"/>
            <a:ext cx="1370183" cy="259080"/>
            <a:chOff x="7011817" y="3177013"/>
            <a:chExt cx="1370183" cy="259080"/>
          </a:xfrm>
        </p:grpSpPr>
        <p:sp>
          <p:nvSpPr>
            <p:cNvPr id="570" name="Oval 443"/>
            <p:cNvSpPr>
              <a:spLocks noChangeAspect="1" noChangeArrowheads="1"/>
            </p:cNvSpPr>
            <p:nvPr/>
          </p:nvSpPr>
          <p:spPr bwMode="auto">
            <a:xfrm>
              <a:off x="7038484" y="3348463"/>
              <a:ext cx="52064" cy="53340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2" name="Freeform 465"/>
            <p:cNvSpPr>
              <a:spLocks noChangeAspect="1"/>
            </p:cNvSpPr>
            <p:nvPr/>
          </p:nvSpPr>
          <p:spPr bwMode="auto">
            <a:xfrm>
              <a:off x="7029595" y="3229083"/>
              <a:ext cx="1056527" cy="151130"/>
            </a:xfrm>
            <a:custGeom>
              <a:avLst/>
              <a:gdLst/>
              <a:ahLst/>
              <a:cxnLst>
                <a:cxn ang="0">
                  <a:pos x="1321" y="0"/>
                </a:cxn>
                <a:cxn ang="0">
                  <a:pos x="249" y="7"/>
                </a:cxn>
                <a:cxn ang="0">
                  <a:pos x="0" y="139"/>
                </a:cxn>
              </a:cxnLst>
              <a:rect l="0" t="0" r="r" b="b"/>
              <a:pathLst>
                <a:path w="1321" h="139">
                  <a:moveTo>
                    <a:pt x="1321" y="0"/>
                  </a:moveTo>
                  <a:lnTo>
                    <a:pt x="249" y="7"/>
                  </a:lnTo>
                  <a:lnTo>
                    <a:pt x="0" y="13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595" name="Picture 468"/>
            <p:cNvPicPr>
              <a:picLocks noChangeAspect="1" noChangeArrowheads="1"/>
            </p:cNvPicPr>
            <p:nvPr/>
          </p:nvPicPr>
          <p:blipFill>
            <a:blip r:embed="rId3" cstate="print"/>
            <a:srcRect l="13731" t="26703" r="10716" b="14406"/>
            <a:stretch>
              <a:fillRect/>
            </a:stretch>
          </p:blipFill>
          <p:spPr bwMode="auto">
            <a:xfrm rot="10800000" flipV="1">
              <a:off x="7237853" y="3177013"/>
              <a:ext cx="1144147" cy="154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6" name="Line 469"/>
            <p:cNvSpPr>
              <a:spLocks noChangeAspect="1" noChangeShapeType="1"/>
            </p:cNvSpPr>
            <p:nvPr/>
          </p:nvSpPr>
          <p:spPr bwMode="auto">
            <a:xfrm flipH="1">
              <a:off x="7289917" y="3436093"/>
              <a:ext cx="727632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2" name="Oval 475"/>
            <p:cNvSpPr>
              <a:spLocks noChangeArrowheads="1"/>
            </p:cNvSpPr>
            <p:nvPr/>
          </p:nvSpPr>
          <p:spPr bwMode="auto">
            <a:xfrm>
              <a:off x="7011817" y="3328143"/>
              <a:ext cx="60953" cy="6096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03" name="Text Box 477"/>
          <p:cNvSpPr txBox="1">
            <a:spLocks noChangeArrowheads="1"/>
          </p:cNvSpPr>
          <p:nvPr/>
        </p:nvSpPr>
        <p:spPr bwMode="auto">
          <a:xfrm>
            <a:off x="1434850" y="313259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800000"/>
                </a:solidFill>
              </a:rPr>
              <a:t>Transceiver </a:t>
            </a:r>
            <a:r>
              <a:rPr lang="en-US" sz="1800" b="1" dirty="0">
                <a:solidFill>
                  <a:srgbClr val="800000"/>
                </a:solidFill>
              </a:rPr>
              <a:t>in Receive Mode</a:t>
            </a:r>
          </a:p>
        </p:txBody>
      </p:sp>
      <p:sp>
        <p:nvSpPr>
          <p:cNvPr id="604" name="Text Box 478"/>
          <p:cNvSpPr txBox="1">
            <a:spLocks noChangeArrowheads="1"/>
          </p:cNvSpPr>
          <p:nvPr/>
        </p:nvSpPr>
        <p:spPr bwMode="auto">
          <a:xfrm>
            <a:off x="5674733" y="3178485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CC"/>
                </a:solidFill>
              </a:rPr>
              <a:t>Transceiver </a:t>
            </a:r>
            <a:r>
              <a:rPr lang="en-US" sz="1800" b="1" dirty="0">
                <a:solidFill>
                  <a:srgbClr val="0000CC"/>
                </a:solidFill>
              </a:rPr>
              <a:t>in Transmit Mode</a:t>
            </a:r>
          </a:p>
        </p:txBody>
      </p:sp>
      <p:grpSp>
        <p:nvGrpSpPr>
          <p:cNvPr id="9" name="Group 19"/>
          <p:cNvGrpSpPr/>
          <p:nvPr/>
        </p:nvGrpSpPr>
        <p:grpSpPr>
          <a:xfrm>
            <a:off x="1892050" y="1857349"/>
            <a:ext cx="889000" cy="1008063"/>
            <a:chOff x="1828800" y="4140200"/>
            <a:chExt cx="889000" cy="1008063"/>
          </a:xfrm>
        </p:grpSpPr>
        <p:sp>
          <p:nvSpPr>
            <p:cNvPr id="609" name="Freeform 483"/>
            <p:cNvSpPr>
              <a:spLocks noChangeAspect="1"/>
            </p:cNvSpPr>
            <p:nvPr/>
          </p:nvSpPr>
          <p:spPr bwMode="auto">
            <a:xfrm>
              <a:off x="1828800" y="4191000"/>
              <a:ext cx="889000" cy="947738"/>
            </a:xfrm>
            <a:custGeom>
              <a:avLst/>
              <a:gdLst/>
              <a:ahLst/>
              <a:cxnLst>
                <a:cxn ang="0">
                  <a:pos x="8" y="552"/>
                </a:cxn>
                <a:cxn ang="0">
                  <a:pos x="41" y="658"/>
                </a:cxn>
                <a:cxn ang="0">
                  <a:pos x="86" y="733"/>
                </a:cxn>
                <a:cxn ang="0">
                  <a:pos x="140" y="800"/>
                </a:cxn>
                <a:cxn ang="0">
                  <a:pos x="207" y="850"/>
                </a:cxn>
                <a:cxn ang="0">
                  <a:pos x="283" y="891"/>
                </a:cxn>
                <a:cxn ang="0">
                  <a:pos x="386" y="915"/>
                </a:cxn>
                <a:cxn ang="0">
                  <a:pos x="517" y="908"/>
                </a:cxn>
                <a:cxn ang="0">
                  <a:pos x="599" y="882"/>
                </a:cxn>
                <a:cxn ang="0">
                  <a:pos x="688" y="826"/>
                </a:cxn>
                <a:cxn ang="0">
                  <a:pos x="749" y="768"/>
                </a:cxn>
                <a:cxn ang="0">
                  <a:pos x="798" y="696"/>
                </a:cxn>
                <a:cxn ang="0">
                  <a:pos x="836" y="615"/>
                </a:cxn>
                <a:cxn ang="0">
                  <a:pos x="862" y="460"/>
                </a:cxn>
                <a:cxn ang="0">
                  <a:pos x="852" y="367"/>
                </a:cxn>
                <a:cxn ang="0">
                  <a:pos x="819" y="260"/>
                </a:cxn>
                <a:cxn ang="0">
                  <a:pos x="763" y="169"/>
                </a:cxn>
                <a:cxn ang="0">
                  <a:pos x="688" y="91"/>
                </a:cxn>
                <a:cxn ang="0">
                  <a:pos x="599" y="35"/>
                </a:cxn>
                <a:cxn ang="0">
                  <a:pos x="517" y="9"/>
                </a:cxn>
                <a:cxn ang="0">
                  <a:pos x="386" y="2"/>
                </a:cxn>
                <a:cxn ang="0">
                  <a:pos x="302" y="20"/>
                </a:cxn>
                <a:cxn ang="0">
                  <a:pos x="207" y="67"/>
                </a:cxn>
                <a:cxn ang="0">
                  <a:pos x="112" y="149"/>
                </a:cxn>
                <a:cxn ang="0">
                  <a:pos x="33" y="281"/>
                </a:cxn>
                <a:cxn ang="0">
                  <a:pos x="8" y="367"/>
                </a:cxn>
                <a:cxn ang="0">
                  <a:pos x="0" y="460"/>
                </a:cxn>
                <a:cxn ang="0">
                  <a:pos x="18" y="393"/>
                </a:cxn>
                <a:cxn ang="0">
                  <a:pos x="38" y="305"/>
                </a:cxn>
                <a:cxn ang="0">
                  <a:pos x="95" y="193"/>
                </a:cxn>
                <a:cxn ang="0">
                  <a:pos x="181" y="102"/>
                </a:cxn>
                <a:cxn ang="0">
                  <a:pos x="286" y="41"/>
                </a:cxn>
                <a:cxn ang="0">
                  <a:pos x="368" y="20"/>
                </a:cxn>
                <a:cxn ang="0">
                  <a:pos x="473" y="16"/>
                </a:cxn>
                <a:cxn ang="0">
                  <a:pos x="575" y="41"/>
                </a:cxn>
                <a:cxn ang="0">
                  <a:pos x="665" y="90"/>
                </a:cxn>
                <a:cxn ang="0">
                  <a:pos x="754" y="176"/>
                </a:cxn>
                <a:cxn ang="0">
                  <a:pos x="806" y="267"/>
                </a:cxn>
                <a:cxn ang="0">
                  <a:pos x="839" y="370"/>
                </a:cxn>
                <a:cxn ang="0">
                  <a:pos x="849" y="460"/>
                </a:cxn>
                <a:cxn ang="0">
                  <a:pos x="823" y="612"/>
                </a:cxn>
                <a:cxn ang="0">
                  <a:pos x="788" y="689"/>
                </a:cxn>
                <a:cxn ang="0">
                  <a:pos x="739" y="757"/>
                </a:cxn>
                <a:cxn ang="0">
                  <a:pos x="681" y="815"/>
                </a:cxn>
                <a:cxn ang="0">
                  <a:pos x="593" y="868"/>
                </a:cxn>
                <a:cxn ang="0">
                  <a:pos x="514" y="894"/>
                </a:cxn>
                <a:cxn ang="0">
                  <a:pos x="386" y="901"/>
                </a:cxn>
                <a:cxn ang="0">
                  <a:pos x="286" y="877"/>
                </a:cxn>
                <a:cxn ang="0">
                  <a:pos x="214" y="840"/>
                </a:cxn>
                <a:cxn ang="0">
                  <a:pos x="150" y="789"/>
                </a:cxn>
                <a:cxn ang="0">
                  <a:pos x="95" y="726"/>
                </a:cxn>
                <a:cxn ang="0">
                  <a:pos x="54" y="651"/>
                </a:cxn>
                <a:cxn ang="0">
                  <a:pos x="22" y="549"/>
                </a:cxn>
                <a:cxn ang="0">
                  <a:pos x="0" y="460"/>
                </a:cxn>
              </a:cxnLst>
              <a:rect l="0" t="0" r="r" b="b"/>
              <a:pathLst>
                <a:path w="862" h="919">
                  <a:moveTo>
                    <a:pt x="0" y="460"/>
                  </a:moveTo>
                  <a:lnTo>
                    <a:pt x="0" y="482"/>
                  </a:lnTo>
                  <a:lnTo>
                    <a:pt x="2" y="505"/>
                  </a:lnTo>
                  <a:lnTo>
                    <a:pt x="8" y="552"/>
                  </a:lnTo>
                  <a:lnTo>
                    <a:pt x="18" y="594"/>
                  </a:lnTo>
                  <a:lnTo>
                    <a:pt x="25" y="615"/>
                  </a:lnTo>
                  <a:lnTo>
                    <a:pt x="33" y="638"/>
                  </a:lnTo>
                  <a:lnTo>
                    <a:pt x="41" y="658"/>
                  </a:lnTo>
                  <a:lnTo>
                    <a:pt x="51" y="679"/>
                  </a:lnTo>
                  <a:lnTo>
                    <a:pt x="63" y="696"/>
                  </a:lnTo>
                  <a:lnTo>
                    <a:pt x="74" y="715"/>
                  </a:lnTo>
                  <a:lnTo>
                    <a:pt x="86" y="733"/>
                  </a:lnTo>
                  <a:lnTo>
                    <a:pt x="99" y="752"/>
                  </a:lnTo>
                  <a:lnTo>
                    <a:pt x="112" y="768"/>
                  </a:lnTo>
                  <a:lnTo>
                    <a:pt x="127" y="784"/>
                  </a:lnTo>
                  <a:lnTo>
                    <a:pt x="140" y="800"/>
                  </a:lnTo>
                  <a:lnTo>
                    <a:pt x="158" y="814"/>
                  </a:lnTo>
                  <a:lnTo>
                    <a:pt x="174" y="826"/>
                  </a:lnTo>
                  <a:lnTo>
                    <a:pt x="191" y="840"/>
                  </a:lnTo>
                  <a:lnTo>
                    <a:pt x="207" y="850"/>
                  </a:lnTo>
                  <a:lnTo>
                    <a:pt x="225" y="864"/>
                  </a:lnTo>
                  <a:lnTo>
                    <a:pt x="243" y="873"/>
                  </a:lnTo>
                  <a:lnTo>
                    <a:pt x="263" y="882"/>
                  </a:lnTo>
                  <a:lnTo>
                    <a:pt x="283" y="891"/>
                  </a:lnTo>
                  <a:lnTo>
                    <a:pt x="322" y="905"/>
                  </a:lnTo>
                  <a:lnTo>
                    <a:pt x="343" y="908"/>
                  </a:lnTo>
                  <a:lnTo>
                    <a:pt x="365" y="913"/>
                  </a:lnTo>
                  <a:lnTo>
                    <a:pt x="386" y="915"/>
                  </a:lnTo>
                  <a:lnTo>
                    <a:pt x="409" y="917"/>
                  </a:lnTo>
                  <a:lnTo>
                    <a:pt x="430" y="919"/>
                  </a:lnTo>
                  <a:lnTo>
                    <a:pt x="496" y="913"/>
                  </a:lnTo>
                  <a:lnTo>
                    <a:pt x="517" y="908"/>
                  </a:lnTo>
                  <a:lnTo>
                    <a:pt x="537" y="905"/>
                  </a:lnTo>
                  <a:lnTo>
                    <a:pt x="558" y="898"/>
                  </a:lnTo>
                  <a:lnTo>
                    <a:pt x="578" y="891"/>
                  </a:lnTo>
                  <a:lnTo>
                    <a:pt x="599" y="882"/>
                  </a:lnTo>
                  <a:lnTo>
                    <a:pt x="635" y="864"/>
                  </a:lnTo>
                  <a:lnTo>
                    <a:pt x="653" y="850"/>
                  </a:lnTo>
                  <a:lnTo>
                    <a:pt x="672" y="840"/>
                  </a:lnTo>
                  <a:lnTo>
                    <a:pt x="688" y="826"/>
                  </a:lnTo>
                  <a:lnTo>
                    <a:pt x="703" y="814"/>
                  </a:lnTo>
                  <a:lnTo>
                    <a:pt x="721" y="800"/>
                  </a:lnTo>
                  <a:lnTo>
                    <a:pt x="736" y="784"/>
                  </a:lnTo>
                  <a:lnTo>
                    <a:pt x="749" y="768"/>
                  </a:lnTo>
                  <a:lnTo>
                    <a:pt x="763" y="752"/>
                  </a:lnTo>
                  <a:lnTo>
                    <a:pt x="775" y="733"/>
                  </a:lnTo>
                  <a:lnTo>
                    <a:pt x="788" y="715"/>
                  </a:lnTo>
                  <a:lnTo>
                    <a:pt x="798" y="696"/>
                  </a:lnTo>
                  <a:lnTo>
                    <a:pt x="809" y="679"/>
                  </a:lnTo>
                  <a:lnTo>
                    <a:pt x="819" y="658"/>
                  </a:lnTo>
                  <a:lnTo>
                    <a:pt x="827" y="638"/>
                  </a:lnTo>
                  <a:lnTo>
                    <a:pt x="836" y="615"/>
                  </a:lnTo>
                  <a:lnTo>
                    <a:pt x="849" y="573"/>
                  </a:lnTo>
                  <a:lnTo>
                    <a:pt x="852" y="552"/>
                  </a:lnTo>
                  <a:lnTo>
                    <a:pt x="857" y="530"/>
                  </a:lnTo>
                  <a:lnTo>
                    <a:pt x="862" y="460"/>
                  </a:lnTo>
                  <a:lnTo>
                    <a:pt x="860" y="437"/>
                  </a:lnTo>
                  <a:lnTo>
                    <a:pt x="859" y="412"/>
                  </a:lnTo>
                  <a:lnTo>
                    <a:pt x="857" y="389"/>
                  </a:lnTo>
                  <a:lnTo>
                    <a:pt x="852" y="367"/>
                  </a:lnTo>
                  <a:lnTo>
                    <a:pt x="849" y="344"/>
                  </a:lnTo>
                  <a:lnTo>
                    <a:pt x="836" y="302"/>
                  </a:lnTo>
                  <a:lnTo>
                    <a:pt x="827" y="281"/>
                  </a:lnTo>
                  <a:lnTo>
                    <a:pt x="819" y="260"/>
                  </a:lnTo>
                  <a:lnTo>
                    <a:pt x="798" y="221"/>
                  </a:lnTo>
                  <a:lnTo>
                    <a:pt x="788" y="204"/>
                  </a:lnTo>
                  <a:lnTo>
                    <a:pt x="775" y="186"/>
                  </a:lnTo>
                  <a:lnTo>
                    <a:pt x="763" y="169"/>
                  </a:lnTo>
                  <a:lnTo>
                    <a:pt x="749" y="149"/>
                  </a:lnTo>
                  <a:lnTo>
                    <a:pt x="721" y="120"/>
                  </a:lnTo>
                  <a:lnTo>
                    <a:pt x="704" y="106"/>
                  </a:lnTo>
                  <a:lnTo>
                    <a:pt x="688" y="91"/>
                  </a:lnTo>
                  <a:lnTo>
                    <a:pt x="672" y="79"/>
                  </a:lnTo>
                  <a:lnTo>
                    <a:pt x="653" y="67"/>
                  </a:lnTo>
                  <a:lnTo>
                    <a:pt x="617" y="44"/>
                  </a:lnTo>
                  <a:lnTo>
                    <a:pt x="599" y="35"/>
                  </a:lnTo>
                  <a:lnTo>
                    <a:pt x="578" y="27"/>
                  </a:lnTo>
                  <a:lnTo>
                    <a:pt x="558" y="20"/>
                  </a:lnTo>
                  <a:lnTo>
                    <a:pt x="537" y="14"/>
                  </a:lnTo>
                  <a:lnTo>
                    <a:pt x="517" y="9"/>
                  </a:lnTo>
                  <a:lnTo>
                    <a:pt x="473" y="2"/>
                  </a:lnTo>
                  <a:lnTo>
                    <a:pt x="452" y="0"/>
                  </a:lnTo>
                  <a:lnTo>
                    <a:pt x="409" y="0"/>
                  </a:lnTo>
                  <a:lnTo>
                    <a:pt x="386" y="2"/>
                  </a:lnTo>
                  <a:lnTo>
                    <a:pt x="365" y="6"/>
                  </a:lnTo>
                  <a:lnTo>
                    <a:pt x="343" y="9"/>
                  </a:lnTo>
                  <a:lnTo>
                    <a:pt x="322" y="14"/>
                  </a:lnTo>
                  <a:lnTo>
                    <a:pt x="302" y="20"/>
                  </a:lnTo>
                  <a:lnTo>
                    <a:pt x="283" y="27"/>
                  </a:lnTo>
                  <a:lnTo>
                    <a:pt x="263" y="35"/>
                  </a:lnTo>
                  <a:lnTo>
                    <a:pt x="243" y="44"/>
                  </a:lnTo>
                  <a:lnTo>
                    <a:pt x="207" y="67"/>
                  </a:lnTo>
                  <a:lnTo>
                    <a:pt x="174" y="91"/>
                  </a:lnTo>
                  <a:lnTo>
                    <a:pt x="140" y="120"/>
                  </a:lnTo>
                  <a:lnTo>
                    <a:pt x="127" y="135"/>
                  </a:lnTo>
                  <a:lnTo>
                    <a:pt x="112" y="149"/>
                  </a:lnTo>
                  <a:lnTo>
                    <a:pt x="86" y="186"/>
                  </a:lnTo>
                  <a:lnTo>
                    <a:pt x="63" y="221"/>
                  </a:lnTo>
                  <a:lnTo>
                    <a:pt x="41" y="260"/>
                  </a:lnTo>
                  <a:lnTo>
                    <a:pt x="33" y="281"/>
                  </a:lnTo>
                  <a:lnTo>
                    <a:pt x="25" y="302"/>
                  </a:lnTo>
                  <a:lnTo>
                    <a:pt x="18" y="323"/>
                  </a:lnTo>
                  <a:lnTo>
                    <a:pt x="13" y="344"/>
                  </a:lnTo>
                  <a:lnTo>
                    <a:pt x="8" y="367"/>
                  </a:lnTo>
                  <a:lnTo>
                    <a:pt x="5" y="389"/>
                  </a:lnTo>
                  <a:lnTo>
                    <a:pt x="2" y="412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13" y="460"/>
                  </a:lnTo>
                  <a:lnTo>
                    <a:pt x="13" y="437"/>
                  </a:lnTo>
                  <a:lnTo>
                    <a:pt x="15" y="412"/>
                  </a:lnTo>
                  <a:lnTo>
                    <a:pt x="18" y="393"/>
                  </a:lnTo>
                  <a:lnTo>
                    <a:pt x="22" y="370"/>
                  </a:lnTo>
                  <a:lnTo>
                    <a:pt x="26" y="347"/>
                  </a:lnTo>
                  <a:lnTo>
                    <a:pt x="31" y="326"/>
                  </a:lnTo>
                  <a:lnTo>
                    <a:pt x="38" y="305"/>
                  </a:lnTo>
                  <a:lnTo>
                    <a:pt x="46" y="288"/>
                  </a:lnTo>
                  <a:lnTo>
                    <a:pt x="54" y="267"/>
                  </a:lnTo>
                  <a:lnTo>
                    <a:pt x="72" y="228"/>
                  </a:lnTo>
                  <a:lnTo>
                    <a:pt x="95" y="193"/>
                  </a:lnTo>
                  <a:lnTo>
                    <a:pt x="122" y="160"/>
                  </a:lnTo>
                  <a:lnTo>
                    <a:pt x="136" y="146"/>
                  </a:lnTo>
                  <a:lnTo>
                    <a:pt x="150" y="130"/>
                  </a:lnTo>
                  <a:lnTo>
                    <a:pt x="181" y="102"/>
                  </a:lnTo>
                  <a:lnTo>
                    <a:pt x="214" y="77"/>
                  </a:lnTo>
                  <a:lnTo>
                    <a:pt x="250" y="58"/>
                  </a:lnTo>
                  <a:lnTo>
                    <a:pt x="269" y="49"/>
                  </a:lnTo>
                  <a:lnTo>
                    <a:pt x="286" y="41"/>
                  </a:lnTo>
                  <a:lnTo>
                    <a:pt x="305" y="34"/>
                  </a:lnTo>
                  <a:lnTo>
                    <a:pt x="325" y="28"/>
                  </a:lnTo>
                  <a:lnTo>
                    <a:pt x="347" y="23"/>
                  </a:lnTo>
                  <a:lnTo>
                    <a:pt x="368" y="20"/>
                  </a:lnTo>
                  <a:lnTo>
                    <a:pt x="386" y="16"/>
                  </a:lnTo>
                  <a:lnTo>
                    <a:pt x="409" y="14"/>
                  </a:lnTo>
                  <a:lnTo>
                    <a:pt x="452" y="14"/>
                  </a:lnTo>
                  <a:lnTo>
                    <a:pt x="473" y="16"/>
                  </a:lnTo>
                  <a:lnTo>
                    <a:pt x="514" y="23"/>
                  </a:lnTo>
                  <a:lnTo>
                    <a:pt x="534" y="28"/>
                  </a:lnTo>
                  <a:lnTo>
                    <a:pt x="555" y="34"/>
                  </a:lnTo>
                  <a:lnTo>
                    <a:pt x="575" y="41"/>
                  </a:lnTo>
                  <a:lnTo>
                    <a:pt x="593" y="49"/>
                  </a:lnTo>
                  <a:lnTo>
                    <a:pt x="611" y="58"/>
                  </a:lnTo>
                  <a:lnTo>
                    <a:pt x="647" y="77"/>
                  </a:lnTo>
                  <a:lnTo>
                    <a:pt x="665" y="90"/>
                  </a:lnTo>
                  <a:lnTo>
                    <a:pt x="681" y="102"/>
                  </a:lnTo>
                  <a:lnTo>
                    <a:pt x="695" y="116"/>
                  </a:lnTo>
                  <a:lnTo>
                    <a:pt x="711" y="130"/>
                  </a:lnTo>
                  <a:lnTo>
                    <a:pt x="754" y="176"/>
                  </a:lnTo>
                  <a:lnTo>
                    <a:pt x="765" y="193"/>
                  </a:lnTo>
                  <a:lnTo>
                    <a:pt x="778" y="211"/>
                  </a:lnTo>
                  <a:lnTo>
                    <a:pt x="788" y="228"/>
                  </a:lnTo>
                  <a:lnTo>
                    <a:pt x="806" y="267"/>
                  </a:lnTo>
                  <a:lnTo>
                    <a:pt x="814" y="288"/>
                  </a:lnTo>
                  <a:lnTo>
                    <a:pt x="823" y="305"/>
                  </a:lnTo>
                  <a:lnTo>
                    <a:pt x="836" y="347"/>
                  </a:lnTo>
                  <a:lnTo>
                    <a:pt x="839" y="370"/>
                  </a:lnTo>
                  <a:lnTo>
                    <a:pt x="844" y="393"/>
                  </a:lnTo>
                  <a:lnTo>
                    <a:pt x="846" y="412"/>
                  </a:lnTo>
                  <a:lnTo>
                    <a:pt x="847" y="437"/>
                  </a:lnTo>
                  <a:lnTo>
                    <a:pt x="849" y="460"/>
                  </a:lnTo>
                  <a:lnTo>
                    <a:pt x="844" y="526"/>
                  </a:lnTo>
                  <a:lnTo>
                    <a:pt x="839" y="549"/>
                  </a:lnTo>
                  <a:lnTo>
                    <a:pt x="836" y="570"/>
                  </a:lnTo>
                  <a:lnTo>
                    <a:pt x="823" y="612"/>
                  </a:lnTo>
                  <a:lnTo>
                    <a:pt x="814" y="631"/>
                  </a:lnTo>
                  <a:lnTo>
                    <a:pt x="806" y="651"/>
                  </a:lnTo>
                  <a:lnTo>
                    <a:pt x="796" y="672"/>
                  </a:lnTo>
                  <a:lnTo>
                    <a:pt x="788" y="689"/>
                  </a:lnTo>
                  <a:lnTo>
                    <a:pt x="778" y="708"/>
                  </a:lnTo>
                  <a:lnTo>
                    <a:pt x="765" y="726"/>
                  </a:lnTo>
                  <a:lnTo>
                    <a:pt x="754" y="742"/>
                  </a:lnTo>
                  <a:lnTo>
                    <a:pt x="739" y="757"/>
                  </a:lnTo>
                  <a:lnTo>
                    <a:pt x="726" y="773"/>
                  </a:lnTo>
                  <a:lnTo>
                    <a:pt x="711" y="789"/>
                  </a:lnTo>
                  <a:lnTo>
                    <a:pt x="696" y="803"/>
                  </a:lnTo>
                  <a:lnTo>
                    <a:pt x="681" y="815"/>
                  </a:lnTo>
                  <a:lnTo>
                    <a:pt x="665" y="829"/>
                  </a:lnTo>
                  <a:lnTo>
                    <a:pt x="647" y="840"/>
                  </a:lnTo>
                  <a:lnTo>
                    <a:pt x="629" y="850"/>
                  </a:lnTo>
                  <a:lnTo>
                    <a:pt x="593" y="868"/>
                  </a:lnTo>
                  <a:lnTo>
                    <a:pt x="575" y="877"/>
                  </a:lnTo>
                  <a:lnTo>
                    <a:pt x="555" y="884"/>
                  </a:lnTo>
                  <a:lnTo>
                    <a:pt x="534" y="891"/>
                  </a:lnTo>
                  <a:lnTo>
                    <a:pt x="514" y="894"/>
                  </a:lnTo>
                  <a:lnTo>
                    <a:pt x="493" y="899"/>
                  </a:lnTo>
                  <a:lnTo>
                    <a:pt x="430" y="905"/>
                  </a:lnTo>
                  <a:lnTo>
                    <a:pt x="409" y="903"/>
                  </a:lnTo>
                  <a:lnTo>
                    <a:pt x="386" y="901"/>
                  </a:lnTo>
                  <a:lnTo>
                    <a:pt x="368" y="899"/>
                  </a:lnTo>
                  <a:lnTo>
                    <a:pt x="347" y="894"/>
                  </a:lnTo>
                  <a:lnTo>
                    <a:pt x="325" y="891"/>
                  </a:lnTo>
                  <a:lnTo>
                    <a:pt x="286" y="877"/>
                  </a:lnTo>
                  <a:lnTo>
                    <a:pt x="269" y="868"/>
                  </a:lnTo>
                  <a:lnTo>
                    <a:pt x="250" y="859"/>
                  </a:lnTo>
                  <a:lnTo>
                    <a:pt x="232" y="850"/>
                  </a:lnTo>
                  <a:lnTo>
                    <a:pt x="214" y="840"/>
                  </a:lnTo>
                  <a:lnTo>
                    <a:pt x="197" y="829"/>
                  </a:lnTo>
                  <a:lnTo>
                    <a:pt x="181" y="815"/>
                  </a:lnTo>
                  <a:lnTo>
                    <a:pt x="164" y="803"/>
                  </a:lnTo>
                  <a:lnTo>
                    <a:pt x="150" y="789"/>
                  </a:lnTo>
                  <a:lnTo>
                    <a:pt x="136" y="773"/>
                  </a:lnTo>
                  <a:lnTo>
                    <a:pt x="122" y="757"/>
                  </a:lnTo>
                  <a:lnTo>
                    <a:pt x="109" y="742"/>
                  </a:lnTo>
                  <a:lnTo>
                    <a:pt x="95" y="726"/>
                  </a:lnTo>
                  <a:lnTo>
                    <a:pt x="84" y="708"/>
                  </a:lnTo>
                  <a:lnTo>
                    <a:pt x="72" y="689"/>
                  </a:lnTo>
                  <a:lnTo>
                    <a:pt x="64" y="672"/>
                  </a:lnTo>
                  <a:lnTo>
                    <a:pt x="54" y="651"/>
                  </a:lnTo>
                  <a:lnTo>
                    <a:pt x="46" y="631"/>
                  </a:lnTo>
                  <a:lnTo>
                    <a:pt x="38" y="612"/>
                  </a:lnTo>
                  <a:lnTo>
                    <a:pt x="31" y="591"/>
                  </a:lnTo>
                  <a:lnTo>
                    <a:pt x="22" y="549"/>
                  </a:lnTo>
                  <a:lnTo>
                    <a:pt x="15" y="505"/>
                  </a:lnTo>
                  <a:lnTo>
                    <a:pt x="13" y="482"/>
                  </a:lnTo>
                  <a:lnTo>
                    <a:pt x="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2" name="Freeform 486"/>
            <p:cNvSpPr>
              <a:spLocks noChangeAspect="1"/>
            </p:cNvSpPr>
            <p:nvPr/>
          </p:nvSpPr>
          <p:spPr bwMode="auto">
            <a:xfrm>
              <a:off x="2017712" y="4419600"/>
              <a:ext cx="420688" cy="450850"/>
            </a:xfrm>
            <a:custGeom>
              <a:avLst/>
              <a:gdLst/>
              <a:ahLst/>
              <a:cxnLst>
                <a:cxn ang="0">
                  <a:pos x="3" y="261"/>
                </a:cxn>
                <a:cxn ang="0">
                  <a:pos x="11" y="291"/>
                </a:cxn>
                <a:cxn ang="0">
                  <a:pos x="23" y="322"/>
                </a:cxn>
                <a:cxn ang="0">
                  <a:pos x="41" y="347"/>
                </a:cxn>
                <a:cxn ang="0">
                  <a:pos x="74" y="386"/>
                </a:cxn>
                <a:cxn ang="0">
                  <a:pos x="124" y="419"/>
                </a:cxn>
                <a:cxn ang="0">
                  <a:pos x="152" y="429"/>
                </a:cxn>
                <a:cxn ang="0">
                  <a:pos x="254" y="429"/>
                </a:cxn>
                <a:cxn ang="0">
                  <a:pos x="282" y="419"/>
                </a:cxn>
                <a:cxn ang="0">
                  <a:pos x="310" y="403"/>
                </a:cxn>
                <a:cxn ang="0">
                  <a:pos x="335" y="386"/>
                </a:cxn>
                <a:cxn ang="0">
                  <a:pos x="372" y="338"/>
                </a:cxn>
                <a:cxn ang="0">
                  <a:pos x="389" y="312"/>
                </a:cxn>
                <a:cxn ang="0">
                  <a:pos x="399" y="282"/>
                </a:cxn>
                <a:cxn ang="0">
                  <a:pos x="408" y="207"/>
                </a:cxn>
                <a:cxn ang="0">
                  <a:pos x="395" y="144"/>
                </a:cxn>
                <a:cxn ang="0">
                  <a:pos x="367" y="88"/>
                </a:cxn>
                <a:cxn ang="0">
                  <a:pos x="333" y="49"/>
                </a:cxn>
                <a:cxn ang="0">
                  <a:pos x="310" y="31"/>
                </a:cxn>
                <a:cxn ang="0">
                  <a:pos x="284" y="16"/>
                </a:cxn>
                <a:cxn ang="0">
                  <a:pos x="254" y="7"/>
                </a:cxn>
                <a:cxn ang="0">
                  <a:pos x="184" y="0"/>
                </a:cxn>
                <a:cxn ang="0">
                  <a:pos x="143" y="9"/>
                </a:cxn>
                <a:cxn ang="0">
                  <a:pos x="115" y="21"/>
                </a:cxn>
                <a:cxn ang="0">
                  <a:pos x="82" y="44"/>
                </a:cxn>
                <a:cxn ang="0">
                  <a:pos x="52" y="70"/>
                </a:cxn>
                <a:cxn ang="0">
                  <a:pos x="34" y="96"/>
                </a:cxn>
                <a:cxn ang="0">
                  <a:pos x="14" y="131"/>
                </a:cxn>
                <a:cxn ang="0">
                  <a:pos x="6" y="163"/>
                </a:cxn>
                <a:cxn ang="0">
                  <a:pos x="0" y="217"/>
                </a:cxn>
                <a:cxn ang="0">
                  <a:pos x="16" y="177"/>
                </a:cxn>
                <a:cxn ang="0">
                  <a:pos x="24" y="147"/>
                </a:cxn>
                <a:cxn ang="0">
                  <a:pos x="36" y="121"/>
                </a:cxn>
                <a:cxn ang="0">
                  <a:pos x="56" y="88"/>
                </a:cxn>
                <a:cxn ang="0">
                  <a:pos x="97" y="47"/>
                </a:cxn>
                <a:cxn ang="0">
                  <a:pos x="129" y="30"/>
                </a:cxn>
                <a:cxn ang="0">
                  <a:pos x="156" y="21"/>
                </a:cxn>
                <a:cxn ang="0">
                  <a:pos x="223" y="14"/>
                </a:cxn>
                <a:cxn ang="0">
                  <a:pos x="261" y="23"/>
                </a:cxn>
                <a:cxn ang="0">
                  <a:pos x="285" y="35"/>
                </a:cxn>
                <a:cxn ang="0">
                  <a:pos x="310" y="47"/>
                </a:cxn>
                <a:cxn ang="0">
                  <a:pos x="344" y="81"/>
                </a:cxn>
                <a:cxn ang="0">
                  <a:pos x="376" y="130"/>
                </a:cxn>
                <a:cxn ang="0">
                  <a:pos x="385" y="156"/>
                </a:cxn>
                <a:cxn ang="0">
                  <a:pos x="395" y="228"/>
                </a:cxn>
                <a:cxn ang="0">
                  <a:pos x="382" y="287"/>
                </a:cxn>
                <a:cxn ang="0">
                  <a:pos x="371" y="315"/>
                </a:cxn>
                <a:cxn ang="0">
                  <a:pos x="358" y="340"/>
                </a:cxn>
                <a:cxn ang="0">
                  <a:pos x="303" y="393"/>
                </a:cxn>
                <a:cxn ang="0">
                  <a:pos x="279" y="405"/>
                </a:cxn>
                <a:cxn ang="0">
                  <a:pos x="251" y="415"/>
                </a:cxn>
                <a:cxn ang="0">
                  <a:pos x="156" y="415"/>
                </a:cxn>
                <a:cxn ang="0">
                  <a:pos x="128" y="405"/>
                </a:cxn>
                <a:cxn ang="0">
                  <a:pos x="83" y="375"/>
                </a:cxn>
                <a:cxn ang="0">
                  <a:pos x="51" y="340"/>
                </a:cxn>
                <a:cxn ang="0">
                  <a:pos x="36" y="315"/>
                </a:cxn>
                <a:cxn ang="0">
                  <a:pos x="24" y="287"/>
                </a:cxn>
                <a:cxn ang="0">
                  <a:pos x="16" y="258"/>
                </a:cxn>
                <a:cxn ang="0">
                  <a:pos x="0" y="217"/>
                </a:cxn>
              </a:cxnLst>
              <a:rect l="0" t="0" r="r" b="b"/>
              <a:pathLst>
                <a:path w="408" h="436">
                  <a:moveTo>
                    <a:pt x="0" y="217"/>
                  </a:moveTo>
                  <a:lnTo>
                    <a:pt x="0" y="238"/>
                  </a:lnTo>
                  <a:lnTo>
                    <a:pt x="3" y="261"/>
                  </a:lnTo>
                  <a:lnTo>
                    <a:pt x="6" y="272"/>
                  </a:lnTo>
                  <a:lnTo>
                    <a:pt x="8" y="282"/>
                  </a:lnTo>
                  <a:lnTo>
                    <a:pt x="11" y="291"/>
                  </a:lnTo>
                  <a:lnTo>
                    <a:pt x="14" y="303"/>
                  </a:lnTo>
                  <a:lnTo>
                    <a:pt x="19" y="312"/>
                  </a:lnTo>
                  <a:lnTo>
                    <a:pt x="23" y="322"/>
                  </a:lnTo>
                  <a:lnTo>
                    <a:pt x="29" y="331"/>
                  </a:lnTo>
                  <a:lnTo>
                    <a:pt x="34" y="338"/>
                  </a:lnTo>
                  <a:lnTo>
                    <a:pt x="41" y="347"/>
                  </a:lnTo>
                  <a:lnTo>
                    <a:pt x="46" y="356"/>
                  </a:lnTo>
                  <a:lnTo>
                    <a:pt x="65" y="378"/>
                  </a:lnTo>
                  <a:lnTo>
                    <a:pt x="74" y="386"/>
                  </a:lnTo>
                  <a:lnTo>
                    <a:pt x="82" y="393"/>
                  </a:lnTo>
                  <a:lnTo>
                    <a:pt x="115" y="415"/>
                  </a:lnTo>
                  <a:lnTo>
                    <a:pt x="124" y="419"/>
                  </a:lnTo>
                  <a:lnTo>
                    <a:pt x="134" y="422"/>
                  </a:lnTo>
                  <a:lnTo>
                    <a:pt x="143" y="426"/>
                  </a:lnTo>
                  <a:lnTo>
                    <a:pt x="152" y="429"/>
                  </a:lnTo>
                  <a:lnTo>
                    <a:pt x="193" y="436"/>
                  </a:lnTo>
                  <a:lnTo>
                    <a:pt x="213" y="436"/>
                  </a:lnTo>
                  <a:lnTo>
                    <a:pt x="254" y="429"/>
                  </a:lnTo>
                  <a:lnTo>
                    <a:pt x="264" y="426"/>
                  </a:lnTo>
                  <a:lnTo>
                    <a:pt x="272" y="422"/>
                  </a:lnTo>
                  <a:lnTo>
                    <a:pt x="282" y="419"/>
                  </a:lnTo>
                  <a:lnTo>
                    <a:pt x="292" y="415"/>
                  </a:lnTo>
                  <a:lnTo>
                    <a:pt x="302" y="410"/>
                  </a:lnTo>
                  <a:lnTo>
                    <a:pt x="310" y="403"/>
                  </a:lnTo>
                  <a:lnTo>
                    <a:pt x="317" y="398"/>
                  </a:lnTo>
                  <a:lnTo>
                    <a:pt x="325" y="393"/>
                  </a:lnTo>
                  <a:lnTo>
                    <a:pt x="335" y="386"/>
                  </a:lnTo>
                  <a:lnTo>
                    <a:pt x="361" y="357"/>
                  </a:lnTo>
                  <a:lnTo>
                    <a:pt x="367" y="347"/>
                  </a:lnTo>
                  <a:lnTo>
                    <a:pt x="372" y="338"/>
                  </a:lnTo>
                  <a:lnTo>
                    <a:pt x="377" y="331"/>
                  </a:lnTo>
                  <a:lnTo>
                    <a:pt x="384" y="322"/>
                  </a:lnTo>
                  <a:lnTo>
                    <a:pt x="389" y="312"/>
                  </a:lnTo>
                  <a:lnTo>
                    <a:pt x="392" y="301"/>
                  </a:lnTo>
                  <a:lnTo>
                    <a:pt x="395" y="291"/>
                  </a:lnTo>
                  <a:lnTo>
                    <a:pt x="399" y="282"/>
                  </a:lnTo>
                  <a:lnTo>
                    <a:pt x="402" y="272"/>
                  </a:lnTo>
                  <a:lnTo>
                    <a:pt x="408" y="228"/>
                  </a:lnTo>
                  <a:lnTo>
                    <a:pt x="408" y="207"/>
                  </a:lnTo>
                  <a:lnTo>
                    <a:pt x="402" y="163"/>
                  </a:lnTo>
                  <a:lnTo>
                    <a:pt x="399" y="152"/>
                  </a:lnTo>
                  <a:lnTo>
                    <a:pt x="395" y="144"/>
                  </a:lnTo>
                  <a:lnTo>
                    <a:pt x="392" y="133"/>
                  </a:lnTo>
                  <a:lnTo>
                    <a:pt x="389" y="123"/>
                  </a:lnTo>
                  <a:lnTo>
                    <a:pt x="367" y="88"/>
                  </a:lnTo>
                  <a:lnTo>
                    <a:pt x="361" y="79"/>
                  </a:lnTo>
                  <a:lnTo>
                    <a:pt x="354" y="70"/>
                  </a:lnTo>
                  <a:lnTo>
                    <a:pt x="333" y="49"/>
                  </a:lnTo>
                  <a:lnTo>
                    <a:pt x="325" y="44"/>
                  </a:lnTo>
                  <a:lnTo>
                    <a:pt x="317" y="37"/>
                  </a:lnTo>
                  <a:lnTo>
                    <a:pt x="310" y="31"/>
                  </a:lnTo>
                  <a:lnTo>
                    <a:pt x="302" y="24"/>
                  </a:lnTo>
                  <a:lnTo>
                    <a:pt x="292" y="21"/>
                  </a:lnTo>
                  <a:lnTo>
                    <a:pt x="284" y="16"/>
                  </a:lnTo>
                  <a:lnTo>
                    <a:pt x="272" y="12"/>
                  </a:lnTo>
                  <a:lnTo>
                    <a:pt x="264" y="9"/>
                  </a:lnTo>
                  <a:lnTo>
                    <a:pt x="254" y="7"/>
                  </a:lnTo>
                  <a:lnTo>
                    <a:pt x="244" y="3"/>
                  </a:lnTo>
                  <a:lnTo>
                    <a:pt x="223" y="0"/>
                  </a:lnTo>
                  <a:lnTo>
                    <a:pt x="184" y="0"/>
                  </a:lnTo>
                  <a:lnTo>
                    <a:pt x="162" y="3"/>
                  </a:lnTo>
                  <a:lnTo>
                    <a:pt x="152" y="7"/>
                  </a:lnTo>
                  <a:lnTo>
                    <a:pt x="143" y="9"/>
                  </a:lnTo>
                  <a:lnTo>
                    <a:pt x="134" y="12"/>
                  </a:lnTo>
                  <a:lnTo>
                    <a:pt x="123" y="16"/>
                  </a:lnTo>
                  <a:lnTo>
                    <a:pt x="115" y="21"/>
                  </a:lnTo>
                  <a:lnTo>
                    <a:pt x="106" y="24"/>
                  </a:lnTo>
                  <a:lnTo>
                    <a:pt x="90" y="37"/>
                  </a:lnTo>
                  <a:lnTo>
                    <a:pt x="82" y="44"/>
                  </a:lnTo>
                  <a:lnTo>
                    <a:pt x="75" y="49"/>
                  </a:lnTo>
                  <a:lnTo>
                    <a:pt x="65" y="56"/>
                  </a:lnTo>
                  <a:lnTo>
                    <a:pt x="52" y="70"/>
                  </a:lnTo>
                  <a:lnTo>
                    <a:pt x="46" y="81"/>
                  </a:lnTo>
                  <a:lnTo>
                    <a:pt x="41" y="88"/>
                  </a:lnTo>
                  <a:lnTo>
                    <a:pt x="34" y="96"/>
                  </a:lnTo>
                  <a:lnTo>
                    <a:pt x="23" y="114"/>
                  </a:lnTo>
                  <a:lnTo>
                    <a:pt x="19" y="123"/>
                  </a:lnTo>
                  <a:lnTo>
                    <a:pt x="14" y="131"/>
                  </a:lnTo>
                  <a:lnTo>
                    <a:pt x="11" y="144"/>
                  </a:lnTo>
                  <a:lnTo>
                    <a:pt x="8" y="152"/>
                  </a:lnTo>
                  <a:lnTo>
                    <a:pt x="6" y="163"/>
                  </a:lnTo>
                  <a:lnTo>
                    <a:pt x="3" y="173"/>
                  </a:lnTo>
                  <a:lnTo>
                    <a:pt x="0" y="196"/>
                  </a:lnTo>
                  <a:lnTo>
                    <a:pt x="0" y="217"/>
                  </a:lnTo>
                  <a:lnTo>
                    <a:pt x="13" y="217"/>
                  </a:lnTo>
                  <a:lnTo>
                    <a:pt x="13" y="196"/>
                  </a:lnTo>
                  <a:lnTo>
                    <a:pt x="16" y="177"/>
                  </a:lnTo>
                  <a:lnTo>
                    <a:pt x="19" y="166"/>
                  </a:lnTo>
                  <a:lnTo>
                    <a:pt x="21" y="156"/>
                  </a:lnTo>
                  <a:lnTo>
                    <a:pt x="24" y="147"/>
                  </a:lnTo>
                  <a:lnTo>
                    <a:pt x="28" y="138"/>
                  </a:lnTo>
                  <a:lnTo>
                    <a:pt x="33" y="130"/>
                  </a:lnTo>
                  <a:lnTo>
                    <a:pt x="36" y="121"/>
                  </a:lnTo>
                  <a:lnTo>
                    <a:pt x="44" y="103"/>
                  </a:lnTo>
                  <a:lnTo>
                    <a:pt x="51" y="95"/>
                  </a:lnTo>
                  <a:lnTo>
                    <a:pt x="56" y="88"/>
                  </a:lnTo>
                  <a:lnTo>
                    <a:pt x="82" y="60"/>
                  </a:lnTo>
                  <a:lnTo>
                    <a:pt x="88" y="54"/>
                  </a:lnTo>
                  <a:lnTo>
                    <a:pt x="97" y="47"/>
                  </a:lnTo>
                  <a:lnTo>
                    <a:pt x="113" y="39"/>
                  </a:lnTo>
                  <a:lnTo>
                    <a:pt x="121" y="35"/>
                  </a:lnTo>
                  <a:lnTo>
                    <a:pt x="129" y="30"/>
                  </a:lnTo>
                  <a:lnTo>
                    <a:pt x="138" y="26"/>
                  </a:lnTo>
                  <a:lnTo>
                    <a:pt x="146" y="23"/>
                  </a:lnTo>
                  <a:lnTo>
                    <a:pt x="156" y="21"/>
                  </a:lnTo>
                  <a:lnTo>
                    <a:pt x="165" y="17"/>
                  </a:lnTo>
                  <a:lnTo>
                    <a:pt x="184" y="14"/>
                  </a:lnTo>
                  <a:lnTo>
                    <a:pt x="223" y="14"/>
                  </a:lnTo>
                  <a:lnTo>
                    <a:pt x="241" y="17"/>
                  </a:lnTo>
                  <a:lnTo>
                    <a:pt x="251" y="21"/>
                  </a:lnTo>
                  <a:lnTo>
                    <a:pt x="261" y="23"/>
                  </a:lnTo>
                  <a:lnTo>
                    <a:pt x="269" y="26"/>
                  </a:lnTo>
                  <a:lnTo>
                    <a:pt x="277" y="30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3" y="42"/>
                  </a:lnTo>
                  <a:lnTo>
                    <a:pt x="310" y="47"/>
                  </a:lnTo>
                  <a:lnTo>
                    <a:pt x="318" y="54"/>
                  </a:lnTo>
                  <a:lnTo>
                    <a:pt x="326" y="60"/>
                  </a:lnTo>
                  <a:lnTo>
                    <a:pt x="344" y="81"/>
                  </a:lnTo>
                  <a:lnTo>
                    <a:pt x="351" y="89"/>
                  </a:lnTo>
                  <a:lnTo>
                    <a:pt x="358" y="95"/>
                  </a:lnTo>
                  <a:lnTo>
                    <a:pt x="376" y="130"/>
                  </a:lnTo>
                  <a:lnTo>
                    <a:pt x="379" y="137"/>
                  </a:lnTo>
                  <a:lnTo>
                    <a:pt x="382" y="147"/>
                  </a:lnTo>
                  <a:lnTo>
                    <a:pt x="385" y="156"/>
                  </a:lnTo>
                  <a:lnTo>
                    <a:pt x="389" y="166"/>
                  </a:lnTo>
                  <a:lnTo>
                    <a:pt x="395" y="207"/>
                  </a:lnTo>
                  <a:lnTo>
                    <a:pt x="395" y="228"/>
                  </a:lnTo>
                  <a:lnTo>
                    <a:pt x="389" y="268"/>
                  </a:lnTo>
                  <a:lnTo>
                    <a:pt x="385" y="279"/>
                  </a:lnTo>
                  <a:lnTo>
                    <a:pt x="382" y="287"/>
                  </a:lnTo>
                  <a:lnTo>
                    <a:pt x="379" y="298"/>
                  </a:lnTo>
                  <a:lnTo>
                    <a:pt x="376" y="305"/>
                  </a:lnTo>
                  <a:lnTo>
                    <a:pt x="371" y="315"/>
                  </a:lnTo>
                  <a:lnTo>
                    <a:pt x="367" y="324"/>
                  </a:lnTo>
                  <a:lnTo>
                    <a:pt x="362" y="331"/>
                  </a:lnTo>
                  <a:lnTo>
                    <a:pt x="358" y="340"/>
                  </a:lnTo>
                  <a:lnTo>
                    <a:pt x="318" y="382"/>
                  </a:lnTo>
                  <a:lnTo>
                    <a:pt x="310" y="387"/>
                  </a:lnTo>
                  <a:lnTo>
                    <a:pt x="303" y="393"/>
                  </a:lnTo>
                  <a:lnTo>
                    <a:pt x="295" y="396"/>
                  </a:lnTo>
                  <a:lnTo>
                    <a:pt x="285" y="401"/>
                  </a:lnTo>
                  <a:lnTo>
                    <a:pt x="279" y="405"/>
                  </a:lnTo>
                  <a:lnTo>
                    <a:pt x="269" y="408"/>
                  </a:lnTo>
                  <a:lnTo>
                    <a:pt x="261" y="412"/>
                  </a:lnTo>
                  <a:lnTo>
                    <a:pt x="251" y="415"/>
                  </a:lnTo>
                  <a:lnTo>
                    <a:pt x="213" y="422"/>
                  </a:lnTo>
                  <a:lnTo>
                    <a:pt x="193" y="422"/>
                  </a:lnTo>
                  <a:lnTo>
                    <a:pt x="156" y="415"/>
                  </a:lnTo>
                  <a:lnTo>
                    <a:pt x="146" y="412"/>
                  </a:lnTo>
                  <a:lnTo>
                    <a:pt x="138" y="408"/>
                  </a:lnTo>
                  <a:lnTo>
                    <a:pt x="128" y="405"/>
                  </a:lnTo>
                  <a:lnTo>
                    <a:pt x="121" y="401"/>
                  </a:lnTo>
                  <a:lnTo>
                    <a:pt x="88" y="382"/>
                  </a:lnTo>
                  <a:lnTo>
                    <a:pt x="83" y="375"/>
                  </a:lnTo>
                  <a:lnTo>
                    <a:pt x="75" y="368"/>
                  </a:lnTo>
                  <a:lnTo>
                    <a:pt x="56" y="349"/>
                  </a:lnTo>
                  <a:lnTo>
                    <a:pt x="51" y="340"/>
                  </a:lnTo>
                  <a:lnTo>
                    <a:pt x="44" y="331"/>
                  </a:lnTo>
                  <a:lnTo>
                    <a:pt x="39" y="324"/>
                  </a:lnTo>
                  <a:lnTo>
                    <a:pt x="36" y="315"/>
                  </a:lnTo>
                  <a:lnTo>
                    <a:pt x="33" y="305"/>
                  </a:lnTo>
                  <a:lnTo>
                    <a:pt x="28" y="296"/>
                  </a:lnTo>
                  <a:lnTo>
                    <a:pt x="24" y="287"/>
                  </a:lnTo>
                  <a:lnTo>
                    <a:pt x="21" y="279"/>
                  </a:lnTo>
                  <a:lnTo>
                    <a:pt x="19" y="268"/>
                  </a:lnTo>
                  <a:lnTo>
                    <a:pt x="16" y="258"/>
                  </a:lnTo>
                  <a:lnTo>
                    <a:pt x="13" y="238"/>
                  </a:lnTo>
                  <a:lnTo>
                    <a:pt x="13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1925638" y="4140200"/>
              <a:ext cx="568325" cy="1008063"/>
              <a:chOff x="1925638" y="4140200"/>
              <a:chExt cx="568325" cy="1008063"/>
            </a:xfrm>
          </p:grpSpPr>
          <p:sp>
            <p:nvSpPr>
              <p:cNvPr id="613" name="Line 487"/>
              <p:cNvSpPr>
                <a:spLocks noChangeAspect="1" noChangeShapeType="1"/>
              </p:cNvSpPr>
              <p:nvPr/>
            </p:nvSpPr>
            <p:spPr bwMode="auto">
              <a:xfrm flipH="1">
                <a:off x="2043113" y="4865688"/>
                <a:ext cx="61913" cy="904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4" name="Freeform 488"/>
              <p:cNvSpPr>
                <a:spLocks noChangeAspect="1"/>
              </p:cNvSpPr>
              <p:nvPr/>
            </p:nvSpPr>
            <p:spPr bwMode="auto">
              <a:xfrm>
                <a:off x="2043113" y="4883150"/>
                <a:ext cx="65088" cy="73025"/>
              </a:xfrm>
              <a:custGeom>
                <a:avLst/>
                <a:gdLst/>
                <a:ahLst/>
                <a:cxnLst>
                  <a:cxn ang="0">
                    <a:pos x="62" y="39"/>
                  </a:cxn>
                  <a:cxn ang="0">
                    <a:pos x="0" y="72"/>
                  </a:cxn>
                  <a:cxn ang="0">
                    <a:pos x="11" y="0"/>
                  </a:cxn>
                  <a:cxn ang="0">
                    <a:pos x="18" y="46"/>
                  </a:cxn>
                  <a:cxn ang="0">
                    <a:pos x="62" y="39"/>
                  </a:cxn>
                </a:cxnLst>
                <a:rect l="0" t="0" r="r" b="b"/>
                <a:pathLst>
                  <a:path w="62" h="72">
                    <a:moveTo>
                      <a:pt x="62" y="39"/>
                    </a:moveTo>
                    <a:lnTo>
                      <a:pt x="0" y="72"/>
                    </a:lnTo>
                    <a:lnTo>
                      <a:pt x="11" y="0"/>
                    </a:lnTo>
                    <a:lnTo>
                      <a:pt x="18" y="46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5" name="Line 4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5638" y="4651375"/>
                <a:ext cx="104775" cy="127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6" name="Freeform 490"/>
              <p:cNvSpPr>
                <a:spLocks noChangeAspect="1"/>
              </p:cNvSpPr>
              <p:nvPr/>
            </p:nvSpPr>
            <p:spPr bwMode="auto">
              <a:xfrm>
                <a:off x="1925638" y="4625975"/>
                <a:ext cx="68263" cy="66675"/>
              </a:xfrm>
              <a:custGeom>
                <a:avLst/>
                <a:gdLst/>
                <a:ahLst/>
                <a:cxnLst>
                  <a:cxn ang="0">
                    <a:pos x="58" y="65"/>
                  </a:cxn>
                  <a:cxn ang="0">
                    <a:pos x="0" y="25"/>
                  </a:cxn>
                  <a:cxn ang="0">
                    <a:pos x="66" y="0"/>
                  </a:cxn>
                  <a:cxn ang="0">
                    <a:pos x="32" y="28"/>
                  </a:cxn>
                  <a:cxn ang="0">
                    <a:pos x="58" y="65"/>
                  </a:cxn>
                </a:cxnLst>
                <a:rect l="0" t="0" r="r" b="b"/>
                <a:pathLst>
                  <a:path w="66" h="65">
                    <a:moveTo>
                      <a:pt x="58" y="65"/>
                    </a:moveTo>
                    <a:lnTo>
                      <a:pt x="0" y="25"/>
                    </a:lnTo>
                    <a:lnTo>
                      <a:pt x="66" y="0"/>
                    </a:lnTo>
                    <a:lnTo>
                      <a:pt x="32" y="28"/>
                    </a:lnTo>
                    <a:lnTo>
                      <a:pt x="58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7" name="Line 4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95513" y="4351338"/>
                <a:ext cx="9525" cy="117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8" name="Freeform 492"/>
              <p:cNvSpPr>
                <a:spLocks noChangeAspect="1"/>
              </p:cNvSpPr>
              <p:nvPr/>
            </p:nvSpPr>
            <p:spPr bwMode="auto">
              <a:xfrm>
                <a:off x="2170113" y="4351338"/>
                <a:ext cx="63500" cy="6985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4" y="0"/>
                  </a:cxn>
                  <a:cxn ang="0">
                    <a:pos x="61" y="63"/>
                  </a:cxn>
                  <a:cxn ang="0">
                    <a:pos x="28" y="33"/>
                  </a:cxn>
                  <a:cxn ang="0">
                    <a:pos x="0" y="68"/>
                  </a:cxn>
                </a:cxnLst>
                <a:rect l="0" t="0" r="r" b="b"/>
                <a:pathLst>
                  <a:path w="61" h="68">
                    <a:moveTo>
                      <a:pt x="0" y="68"/>
                    </a:moveTo>
                    <a:lnTo>
                      <a:pt x="24" y="0"/>
                    </a:lnTo>
                    <a:lnTo>
                      <a:pt x="61" y="63"/>
                    </a:lnTo>
                    <a:lnTo>
                      <a:pt x="28" y="3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9" name="Line 493"/>
              <p:cNvSpPr>
                <a:spLocks noChangeAspect="1" noChangeShapeType="1"/>
              </p:cNvSpPr>
              <p:nvPr/>
            </p:nvSpPr>
            <p:spPr bwMode="auto">
              <a:xfrm flipV="1">
                <a:off x="2403475" y="4500563"/>
                <a:ext cx="90488" cy="68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0" name="Freeform 494"/>
              <p:cNvSpPr>
                <a:spLocks noChangeAspect="1"/>
              </p:cNvSpPr>
              <p:nvPr/>
            </p:nvSpPr>
            <p:spPr bwMode="auto">
              <a:xfrm>
                <a:off x="2424113" y="4500563"/>
                <a:ext cx="69850" cy="6826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7" y="0"/>
                  </a:cxn>
                  <a:cxn ang="0">
                    <a:pos x="34" y="65"/>
                  </a:cxn>
                  <a:cxn ang="0">
                    <a:pos x="43" y="20"/>
                  </a:cxn>
                  <a:cxn ang="0">
                    <a:pos x="0" y="11"/>
                  </a:cxn>
                </a:cxnLst>
                <a:rect l="0" t="0" r="r" b="b"/>
                <a:pathLst>
                  <a:path w="67" h="65">
                    <a:moveTo>
                      <a:pt x="0" y="11"/>
                    </a:moveTo>
                    <a:lnTo>
                      <a:pt x="67" y="0"/>
                    </a:lnTo>
                    <a:lnTo>
                      <a:pt x="34" y="65"/>
                    </a:lnTo>
                    <a:lnTo>
                      <a:pt x="43" y="2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1" name="Line 495"/>
              <p:cNvSpPr>
                <a:spLocks noChangeAspect="1" noChangeShapeType="1"/>
              </p:cNvSpPr>
              <p:nvPr/>
            </p:nvSpPr>
            <p:spPr bwMode="auto">
              <a:xfrm>
                <a:off x="2398713" y="4814888"/>
                <a:ext cx="85725" cy="698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2" name="Freeform 496"/>
              <p:cNvSpPr>
                <a:spLocks noChangeAspect="1"/>
              </p:cNvSpPr>
              <p:nvPr/>
            </p:nvSpPr>
            <p:spPr bwMode="auto">
              <a:xfrm>
                <a:off x="2416175" y="4818063"/>
                <a:ext cx="68263" cy="6667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7" y="65"/>
                  </a:cxn>
                  <a:cxn ang="0">
                    <a:pos x="0" y="53"/>
                  </a:cxn>
                  <a:cxn ang="0">
                    <a:pos x="42" y="46"/>
                  </a:cxn>
                  <a:cxn ang="0">
                    <a:pos x="36" y="0"/>
                  </a:cxn>
                </a:cxnLst>
                <a:rect l="0" t="0" r="r" b="b"/>
                <a:pathLst>
                  <a:path w="67" h="65">
                    <a:moveTo>
                      <a:pt x="36" y="0"/>
                    </a:moveTo>
                    <a:lnTo>
                      <a:pt x="67" y="65"/>
                    </a:lnTo>
                    <a:lnTo>
                      <a:pt x="0" y="53"/>
                    </a:lnTo>
                    <a:lnTo>
                      <a:pt x="42" y="4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3" name="Line 4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95513" y="4140200"/>
                <a:ext cx="9525" cy="117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4" name="Freeform 498"/>
              <p:cNvSpPr>
                <a:spLocks noChangeAspect="1"/>
              </p:cNvSpPr>
              <p:nvPr/>
            </p:nvSpPr>
            <p:spPr bwMode="auto">
              <a:xfrm>
                <a:off x="2170113" y="4140200"/>
                <a:ext cx="63500" cy="6985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4" y="0"/>
                  </a:cxn>
                  <a:cxn ang="0">
                    <a:pos x="61" y="63"/>
                  </a:cxn>
                  <a:cxn ang="0">
                    <a:pos x="28" y="33"/>
                  </a:cxn>
                  <a:cxn ang="0">
                    <a:pos x="0" y="68"/>
                  </a:cxn>
                </a:cxnLst>
                <a:rect l="0" t="0" r="r" b="b"/>
                <a:pathLst>
                  <a:path w="61" h="68">
                    <a:moveTo>
                      <a:pt x="0" y="68"/>
                    </a:moveTo>
                    <a:lnTo>
                      <a:pt x="24" y="0"/>
                    </a:lnTo>
                    <a:lnTo>
                      <a:pt x="61" y="63"/>
                    </a:lnTo>
                    <a:lnTo>
                      <a:pt x="28" y="3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5" name="Line 499"/>
              <p:cNvSpPr>
                <a:spLocks noChangeAspect="1" noChangeShapeType="1"/>
              </p:cNvSpPr>
              <p:nvPr/>
            </p:nvSpPr>
            <p:spPr bwMode="auto">
              <a:xfrm flipH="1">
                <a:off x="1944688" y="5057775"/>
                <a:ext cx="63500" cy="904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6" name="Freeform 500"/>
              <p:cNvSpPr>
                <a:spLocks noChangeAspect="1"/>
              </p:cNvSpPr>
              <p:nvPr/>
            </p:nvSpPr>
            <p:spPr bwMode="auto">
              <a:xfrm>
                <a:off x="1944688" y="5073650"/>
                <a:ext cx="63500" cy="74613"/>
              </a:xfrm>
              <a:custGeom>
                <a:avLst/>
                <a:gdLst/>
                <a:ahLst/>
                <a:cxnLst>
                  <a:cxn ang="0">
                    <a:pos x="61" y="38"/>
                  </a:cxn>
                  <a:cxn ang="0">
                    <a:pos x="0" y="72"/>
                  </a:cxn>
                  <a:cxn ang="0">
                    <a:pos x="12" y="0"/>
                  </a:cxn>
                  <a:cxn ang="0">
                    <a:pos x="19" y="45"/>
                  </a:cxn>
                  <a:cxn ang="0">
                    <a:pos x="61" y="38"/>
                  </a:cxn>
                </a:cxnLst>
                <a:rect l="0" t="0" r="r" b="b"/>
                <a:pathLst>
                  <a:path w="61" h="72">
                    <a:moveTo>
                      <a:pt x="61" y="38"/>
                    </a:moveTo>
                    <a:lnTo>
                      <a:pt x="0" y="72"/>
                    </a:lnTo>
                    <a:lnTo>
                      <a:pt x="12" y="0"/>
                    </a:lnTo>
                    <a:lnTo>
                      <a:pt x="19" y="45"/>
                    </a:lnTo>
                    <a:lnTo>
                      <a:pt x="6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8" name="Line 5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12975" y="4532313"/>
                <a:ext cx="9525" cy="117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9" name="Freeform 503"/>
              <p:cNvSpPr>
                <a:spLocks noChangeAspect="1"/>
              </p:cNvSpPr>
              <p:nvPr/>
            </p:nvSpPr>
            <p:spPr bwMode="auto">
              <a:xfrm>
                <a:off x="2187575" y="4532313"/>
                <a:ext cx="61913" cy="6985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5" y="0"/>
                  </a:cxn>
                  <a:cxn ang="0">
                    <a:pos x="61" y="63"/>
                  </a:cxn>
                  <a:cxn ang="0">
                    <a:pos x="28" y="33"/>
                  </a:cxn>
                  <a:cxn ang="0">
                    <a:pos x="0" y="68"/>
                  </a:cxn>
                </a:cxnLst>
                <a:rect l="0" t="0" r="r" b="b"/>
                <a:pathLst>
                  <a:path w="61" h="68">
                    <a:moveTo>
                      <a:pt x="0" y="68"/>
                    </a:moveTo>
                    <a:lnTo>
                      <a:pt x="25" y="0"/>
                    </a:lnTo>
                    <a:lnTo>
                      <a:pt x="61" y="63"/>
                    </a:lnTo>
                    <a:lnTo>
                      <a:pt x="28" y="3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0" name="Line 504"/>
              <p:cNvSpPr>
                <a:spLocks noChangeAspect="1" noChangeShapeType="1"/>
              </p:cNvSpPr>
              <p:nvPr/>
            </p:nvSpPr>
            <p:spPr bwMode="auto">
              <a:xfrm flipH="1">
                <a:off x="2138363" y="4700588"/>
                <a:ext cx="61913" cy="920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1" name="Freeform 505"/>
              <p:cNvSpPr>
                <a:spLocks noChangeAspect="1"/>
              </p:cNvSpPr>
              <p:nvPr/>
            </p:nvSpPr>
            <p:spPr bwMode="auto">
              <a:xfrm>
                <a:off x="2138363" y="4716463"/>
                <a:ext cx="61913" cy="76200"/>
              </a:xfrm>
              <a:custGeom>
                <a:avLst/>
                <a:gdLst/>
                <a:ahLst/>
                <a:cxnLst>
                  <a:cxn ang="0">
                    <a:pos x="60" y="38"/>
                  </a:cxn>
                  <a:cxn ang="0">
                    <a:pos x="0" y="73"/>
                  </a:cxn>
                  <a:cxn ang="0">
                    <a:pos x="11" y="0"/>
                  </a:cxn>
                  <a:cxn ang="0">
                    <a:pos x="18" y="45"/>
                  </a:cxn>
                  <a:cxn ang="0">
                    <a:pos x="60" y="38"/>
                  </a:cxn>
                </a:cxnLst>
                <a:rect l="0" t="0" r="r" b="b"/>
                <a:pathLst>
                  <a:path w="60" h="73">
                    <a:moveTo>
                      <a:pt x="60" y="38"/>
                    </a:moveTo>
                    <a:lnTo>
                      <a:pt x="0" y="73"/>
                    </a:lnTo>
                    <a:lnTo>
                      <a:pt x="11" y="0"/>
                    </a:lnTo>
                    <a:lnTo>
                      <a:pt x="18" y="45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2" name="Line 506"/>
              <p:cNvSpPr>
                <a:spLocks noChangeAspect="1" noChangeShapeType="1"/>
              </p:cNvSpPr>
              <p:nvPr/>
            </p:nvSpPr>
            <p:spPr bwMode="auto">
              <a:xfrm>
                <a:off x="2246313" y="4689475"/>
                <a:ext cx="85725" cy="68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3" name="Freeform 507"/>
              <p:cNvSpPr>
                <a:spLocks noChangeAspect="1"/>
              </p:cNvSpPr>
              <p:nvPr/>
            </p:nvSpPr>
            <p:spPr bwMode="auto">
              <a:xfrm>
                <a:off x="2263775" y="4689475"/>
                <a:ext cx="68263" cy="6826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7" y="66"/>
                  </a:cxn>
                  <a:cxn ang="0">
                    <a:pos x="0" y="54"/>
                  </a:cxn>
                  <a:cxn ang="0">
                    <a:pos x="43" y="47"/>
                  </a:cxn>
                  <a:cxn ang="0">
                    <a:pos x="36" y="0"/>
                  </a:cxn>
                </a:cxnLst>
                <a:rect l="0" t="0" r="r" b="b"/>
                <a:pathLst>
                  <a:path w="67" h="66">
                    <a:moveTo>
                      <a:pt x="36" y="0"/>
                    </a:moveTo>
                    <a:lnTo>
                      <a:pt x="67" y="66"/>
                    </a:lnTo>
                    <a:lnTo>
                      <a:pt x="0" y="54"/>
                    </a:lnTo>
                    <a:lnTo>
                      <a:pt x="43" y="4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1" name="Group 23"/>
          <p:cNvGrpSpPr/>
          <p:nvPr/>
        </p:nvGrpSpPr>
        <p:grpSpPr>
          <a:xfrm>
            <a:off x="1434850" y="1581602"/>
            <a:ext cx="5121226" cy="2195831"/>
            <a:chOff x="1371600" y="3871912"/>
            <a:chExt cx="5121226" cy="2195831"/>
          </a:xfrm>
        </p:grpSpPr>
        <p:sp>
          <p:nvSpPr>
            <p:cNvPr id="566" name="Rectangle 314"/>
            <p:cNvSpPr>
              <a:spLocks noChangeArrowheads="1"/>
            </p:cNvSpPr>
            <p:nvPr/>
          </p:nvSpPr>
          <p:spPr bwMode="auto">
            <a:xfrm>
              <a:off x="3276600" y="5575300"/>
              <a:ext cx="1981200" cy="492443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reflecting boundaries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of a ray-chaotic cavity</a:t>
              </a:r>
            </a:p>
          </p:txBody>
        </p:sp>
        <p:sp>
          <p:nvSpPr>
            <p:cNvPr id="587" name="Freeform 460"/>
            <p:cNvSpPr>
              <a:spLocks noChangeAspect="1"/>
            </p:cNvSpPr>
            <p:nvPr/>
          </p:nvSpPr>
          <p:spPr bwMode="auto">
            <a:xfrm>
              <a:off x="4529617" y="3926217"/>
              <a:ext cx="1963209" cy="1492250"/>
            </a:xfrm>
            <a:custGeom>
              <a:avLst/>
              <a:gdLst/>
              <a:ahLst/>
              <a:cxnLst>
                <a:cxn ang="0">
                  <a:pos x="1409" y="316"/>
                </a:cxn>
                <a:cxn ang="0">
                  <a:pos x="1453" y="277"/>
                </a:cxn>
                <a:cxn ang="0">
                  <a:pos x="1409" y="256"/>
                </a:cxn>
                <a:cxn ang="0">
                  <a:pos x="1362" y="238"/>
                </a:cxn>
                <a:cxn ang="0">
                  <a:pos x="1170" y="147"/>
                </a:cxn>
                <a:cxn ang="0">
                  <a:pos x="889" y="40"/>
                </a:cxn>
                <a:cxn ang="0">
                  <a:pos x="719" y="11"/>
                </a:cxn>
                <a:cxn ang="0">
                  <a:pos x="514" y="1"/>
                </a:cxn>
                <a:cxn ang="0">
                  <a:pos x="392" y="17"/>
                </a:cxn>
                <a:cxn ang="0">
                  <a:pos x="280" y="64"/>
                </a:cxn>
                <a:cxn ang="0">
                  <a:pos x="175" y="157"/>
                </a:cxn>
                <a:cxn ang="0">
                  <a:pos x="90" y="331"/>
                </a:cxn>
                <a:cxn ang="0">
                  <a:pos x="68" y="408"/>
                </a:cxn>
                <a:cxn ang="0">
                  <a:pos x="20" y="585"/>
                </a:cxn>
                <a:cxn ang="0">
                  <a:pos x="0" y="743"/>
                </a:cxn>
                <a:cxn ang="0">
                  <a:pos x="27" y="939"/>
                </a:cxn>
                <a:cxn ang="0">
                  <a:pos x="83" y="1035"/>
                </a:cxn>
                <a:cxn ang="0">
                  <a:pos x="239" y="1155"/>
                </a:cxn>
                <a:cxn ang="0">
                  <a:pos x="451" y="1258"/>
                </a:cxn>
                <a:cxn ang="0">
                  <a:pos x="657" y="1327"/>
                </a:cxn>
                <a:cxn ang="0">
                  <a:pos x="857" y="1370"/>
                </a:cxn>
                <a:cxn ang="0">
                  <a:pos x="1146" y="1379"/>
                </a:cxn>
                <a:cxn ang="0">
                  <a:pos x="1396" y="1353"/>
                </a:cxn>
                <a:cxn ang="0">
                  <a:pos x="1590" y="1302"/>
                </a:cxn>
                <a:cxn ang="0">
                  <a:pos x="1728" y="1224"/>
                </a:cxn>
                <a:cxn ang="0">
                  <a:pos x="1791" y="1134"/>
                </a:cxn>
                <a:cxn ang="0">
                  <a:pos x="1805" y="923"/>
                </a:cxn>
                <a:cxn ang="0">
                  <a:pos x="1739" y="738"/>
                </a:cxn>
                <a:cxn ang="0">
                  <a:pos x="1571" y="558"/>
                </a:cxn>
                <a:cxn ang="0">
                  <a:pos x="1702" y="786"/>
                </a:cxn>
                <a:cxn ang="0">
                  <a:pos x="1758" y="970"/>
                </a:cxn>
                <a:cxn ang="0">
                  <a:pos x="1736" y="1124"/>
                </a:cxn>
                <a:cxn ang="0">
                  <a:pos x="1680" y="1195"/>
                </a:cxn>
                <a:cxn ang="0">
                  <a:pos x="1547" y="1260"/>
                </a:cxn>
                <a:cxn ang="0">
                  <a:pos x="1357" y="1302"/>
                </a:cxn>
                <a:cxn ang="0">
                  <a:pos x="1115" y="1325"/>
                </a:cxn>
                <a:cxn ang="0">
                  <a:pos x="838" y="1310"/>
                </a:cxn>
                <a:cxn ang="0">
                  <a:pos x="642" y="1265"/>
                </a:cxn>
                <a:cxn ang="0">
                  <a:pos x="443" y="1195"/>
                </a:cxn>
                <a:cxn ang="0">
                  <a:pos x="245" y="1093"/>
                </a:cxn>
                <a:cxn ang="0">
                  <a:pos x="110" y="983"/>
                </a:cxn>
                <a:cxn ang="0">
                  <a:pos x="71" y="902"/>
                </a:cxn>
                <a:cxn ang="0">
                  <a:pos x="55" y="725"/>
                </a:cxn>
                <a:cxn ang="0">
                  <a:pos x="79" y="577"/>
                </a:cxn>
                <a:cxn ang="0">
                  <a:pos x="123" y="407"/>
                </a:cxn>
                <a:cxn ang="0">
                  <a:pos x="143" y="332"/>
                </a:cxn>
                <a:cxn ang="0">
                  <a:pos x="225" y="180"/>
                </a:cxn>
                <a:cxn ang="0">
                  <a:pos x="316" y="105"/>
                </a:cxn>
                <a:cxn ang="0">
                  <a:pos x="418" y="69"/>
                </a:cxn>
                <a:cxn ang="0">
                  <a:pos x="533" y="55"/>
                </a:cxn>
                <a:cxn ang="0">
                  <a:pos x="747" y="69"/>
                </a:cxn>
                <a:cxn ang="0">
                  <a:pos x="909" y="103"/>
                </a:cxn>
                <a:cxn ang="0">
                  <a:pos x="1217" y="232"/>
                </a:cxn>
                <a:cxn ang="0">
                  <a:pos x="1351" y="293"/>
                </a:cxn>
                <a:cxn ang="0">
                  <a:pos x="1395" y="311"/>
                </a:cxn>
                <a:cxn ang="0">
                  <a:pos x="1409" y="296"/>
                </a:cxn>
                <a:cxn ang="0">
                  <a:pos x="1417" y="259"/>
                </a:cxn>
              </a:cxnLst>
              <a:rect l="0" t="0" r="r" b="b"/>
              <a:pathLst>
                <a:path w="1813" h="1380">
                  <a:moveTo>
                    <a:pt x="1362" y="298"/>
                  </a:moveTo>
                  <a:lnTo>
                    <a:pt x="1371" y="301"/>
                  </a:lnTo>
                  <a:lnTo>
                    <a:pt x="1378" y="303"/>
                  </a:lnTo>
                  <a:lnTo>
                    <a:pt x="1385" y="306"/>
                  </a:lnTo>
                  <a:lnTo>
                    <a:pt x="1390" y="308"/>
                  </a:lnTo>
                  <a:lnTo>
                    <a:pt x="1395" y="311"/>
                  </a:lnTo>
                  <a:lnTo>
                    <a:pt x="1409" y="316"/>
                  </a:lnTo>
                  <a:lnTo>
                    <a:pt x="1420" y="321"/>
                  </a:lnTo>
                  <a:lnTo>
                    <a:pt x="1419" y="319"/>
                  </a:lnTo>
                  <a:lnTo>
                    <a:pt x="1420" y="321"/>
                  </a:lnTo>
                  <a:lnTo>
                    <a:pt x="1415" y="314"/>
                  </a:lnTo>
                  <a:lnTo>
                    <a:pt x="1415" y="316"/>
                  </a:lnTo>
                  <a:lnTo>
                    <a:pt x="1463" y="296"/>
                  </a:lnTo>
                  <a:lnTo>
                    <a:pt x="1453" y="277"/>
                  </a:lnTo>
                  <a:lnTo>
                    <a:pt x="1453" y="275"/>
                  </a:lnTo>
                  <a:lnTo>
                    <a:pt x="1442" y="269"/>
                  </a:lnTo>
                  <a:lnTo>
                    <a:pt x="1441" y="267"/>
                  </a:lnTo>
                  <a:lnTo>
                    <a:pt x="1433" y="266"/>
                  </a:lnTo>
                  <a:lnTo>
                    <a:pt x="1431" y="264"/>
                  </a:lnTo>
                  <a:lnTo>
                    <a:pt x="1417" y="259"/>
                  </a:lnTo>
                  <a:lnTo>
                    <a:pt x="1409" y="256"/>
                  </a:lnTo>
                  <a:lnTo>
                    <a:pt x="1401" y="254"/>
                  </a:lnTo>
                  <a:lnTo>
                    <a:pt x="1393" y="251"/>
                  </a:lnTo>
                  <a:lnTo>
                    <a:pt x="1387" y="249"/>
                  </a:lnTo>
                  <a:lnTo>
                    <a:pt x="1381" y="246"/>
                  </a:lnTo>
                  <a:lnTo>
                    <a:pt x="1384" y="248"/>
                  </a:lnTo>
                  <a:lnTo>
                    <a:pt x="1373" y="241"/>
                  </a:lnTo>
                  <a:lnTo>
                    <a:pt x="1362" y="238"/>
                  </a:lnTo>
                  <a:lnTo>
                    <a:pt x="1354" y="235"/>
                  </a:lnTo>
                  <a:lnTo>
                    <a:pt x="1341" y="228"/>
                  </a:lnTo>
                  <a:lnTo>
                    <a:pt x="1327" y="222"/>
                  </a:lnTo>
                  <a:lnTo>
                    <a:pt x="1286" y="204"/>
                  </a:lnTo>
                  <a:lnTo>
                    <a:pt x="1255" y="186"/>
                  </a:lnTo>
                  <a:lnTo>
                    <a:pt x="1239" y="180"/>
                  </a:lnTo>
                  <a:lnTo>
                    <a:pt x="1170" y="147"/>
                  </a:lnTo>
                  <a:lnTo>
                    <a:pt x="1036" y="90"/>
                  </a:lnTo>
                  <a:lnTo>
                    <a:pt x="1017" y="84"/>
                  </a:lnTo>
                  <a:lnTo>
                    <a:pt x="1000" y="76"/>
                  </a:lnTo>
                  <a:lnTo>
                    <a:pt x="961" y="63"/>
                  </a:lnTo>
                  <a:lnTo>
                    <a:pt x="944" y="58"/>
                  </a:lnTo>
                  <a:lnTo>
                    <a:pt x="925" y="51"/>
                  </a:lnTo>
                  <a:lnTo>
                    <a:pt x="889" y="40"/>
                  </a:lnTo>
                  <a:lnTo>
                    <a:pt x="856" y="34"/>
                  </a:lnTo>
                  <a:lnTo>
                    <a:pt x="838" y="30"/>
                  </a:lnTo>
                  <a:lnTo>
                    <a:pt x="822" y="27"/>
                  </a:lnTo>
                  <a:lnTo>
                    <a:pt x="805" y="24"/>
                  </a:lnTo>
                  <a:lnTo>
                    <a:pt x="789" y="21"/>
                  </a:lnTo>
                  <a:lnTo>
                    <a:pt x="753" y="14"/>
                  </a:lnTo>
                  <a:lnTo>
                    <a:pt x="719" y="11"/>
                  </a:lnTo>
                  <a:lnTo>
                    <a:pt x="701" y="8"/>
                  </a:lnTo>
                  <a:lnTo>
                    <a:pt x="686" y="6"/>
                  </a:lnTo>
                  <a:lnTo>
                    <a:pt x="632" y="1"/>
                  </a:lnTo>
                  <a:lnTo>
                    <a:pt x="615" y="1"/>
                  </a:lnTo>
                  <a:lnTo>
                    <a:pt x="598" y="0"/>
                  </a:lnTo>
                  <a:lnTo>
                    <a:pt x="530" y="0"/>
                  </a:lnTo>
                  <a:lnTo>
                    <a:pt x="514" y="1"/>
                  </a:lnTo>
                  <a:lnTo>
                    <a:pt x="499" y="1"/>
                  </a:lnTo>
                  <a:lnTo>
                    <a:pt x="465" y="4"/>
                  </a:lnTo>
                  <a:lnTo>
                    <a:pt x="451" y="6"/>
                  </a:lnTo>
                  <a:lnTo>
                    <a:pt x="434" y="8"/>
                  </a:lnTo>
                  <a:lnTo>
                    <a:pt x="418" y="11"/>
                  </a:lnTo>
                  <a:lnTo>
                    <a:pt x="406" y="14"/>
                  </a:lnTo>
                  <a:lnTo>
                    <a:pt x="392" y="17"/>
                  </a:lnTo>
                  <a:lnTo>
                    <a:pt x="365" y="26"/>
                  </a:lnTo>
                  <a:lnTo>
                    <a:pt x="351" y="30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27" y="40"/>
                  </a:lnTo>
                  <a:lnTo>
                    <a:pt x="291" y="56"/>
                  </a:lnTo>
                  <a:lnTo>
                    <a:pt x="280" y="64"/>
                  </a:lnTo>
                  <a:lnTo>
                    <a:pt x="269" y="71"/>
                  </a:lnTo>
                  <a:lnTo>
                    <a:pt x="239" y="90"/>
                  </a:lnTo>
                  <a:lnTo>
                    <a:pt x="219" y="108"/>
                  </a:lnTo>
                  <a:lnTo>
                    <a:pt x="203" y="124"/>
                  </a:lnTo>
                  <a:lnTo>
                    <a:pt x="192" y="134"/>
                  </a:lnTo>
                  <a:lnTo>
                    <a:pt x="181" y="147"/>
                  </a:lnTo>
                  <a:lnTo>
                    <a:pt x="175" y="157"/>
                  </a:lnTo>
                  <a:lnTo>
                    <a:pt x="159" y="176"/>
                  </a:lnTo>
                  <a:lnTo>
                    <a:pt x="153" y="188"/>
                  </a:lnTo>
                  <a:lnTo>
                    <a:pt x="120" y="248"/>
                  </a:lnTo>
                  <a:lnTo>
                    <a:pt x="113" y="261"/>
                  </a:lnTo>
                  <a:lnTo>
                    <a:pt x="107" y="274"/>
                  </a:lnTo>
                  <a:lnTo>
                    <a:pt x="93" y="316"/>
                  </a:lnTo>
                  <a:lnTo>
                    <a:pt x="90" y="331"/>
                  </a:lnTo>
                  <a:lnTo>
                    <a:pt x="85" y="345"/>
                  </a:lnTo>
                  <a:lnTo>
                    <a:pt x="80" y="361"/>
                  </a:lnTo>
                  <a:lnTo>
                    <a:pt x="82" y="361"/>
                  </a:lnTo>
                  <a:lnTo>
                    <a:pt x="82" y="360"/>
                  </a:lnTo>
                  <a:lnTo>
                    <a:pt x="77" y="374"/>
                  </a:lnTo>
                  <a:lnTo>
                    <a:pt x="72" y="391"/>
                  </a:lnTo>
                  <a:lnTo>
                    <a:pt x="68" y="408"/>
                  </a:lnTo>
                  <a:lnTo>
                    <a:pt x="61" y="426"/>
                  </a:lnTo>
                  <a:lnTo>
                    <a:pt x="52" y="462"/>
                  </a:lnTo>
                  <a:lnTo>
                    <a:pt x="46" y="481"/>
                  </a:lnTo>
                  <a:lnTo>
                    <a:pt x="39" y="502"/>
                  </a:lnTo>
                  <a:lnTo>
                    <a:pt x="30" y="545"/>
                  </a:lnTo>
                  <a:lnTo>
                    <a:pt x="25" y="564"/>
                  </a:lnTo>
                  <a:lnTo>
                    <a:pt x="20" y="585"/>
                  </a:lnTo>
                  <a:lnTo>
                    <a:pt x="16" y="610"/>
                  </a:lnTo>
                  <a:lnTo>
                    <a:pt x="13" y="631"/>
                  </a:lnTo>
                  <a:lnTo>
                    <a:pt x="8" y="652"/>
                  </a:lnTo>
                  <a:lnTo>
                    <a:pt x="6" y="676"/>
                  </a:lnTo>
                  <a:lnTo>
                    <a:pt x="3" y="697"/>
                  </a:lnTo>
                  <a:lnTo>
                    <a:pt x="2" y="721"/>
                  </a:lnTo>
                  <a:lnTo>
                    <a:pt x="0" y="743"/>
                  </a:lnTo>
                  <a:lnTo>
                    <a:pt x="0" y="811"/>
                  </a:lnTo>
                  <a:lnTo>
                    <a:pt x="2" y="833"/>
                  </a:lnTo>
                  <a:lnTo>
                    <a:pt x="5" y="856"/>
                  </a:lnTo>
                  <a:lnTo>
                    <a:pt x="8" y="876"/>
                  </a:lnTo>
                  <a:lnTo>
                    <a:pt x="14" y="900"/>
                  </a:lnTo>
                  <a:lnTo>
                    <a:pt x="20" y="921"/>
                  </a:lnTo>
                  <a:lnTo>
                    <a:pt x="27" y="939"/>
                  </a:lnTo>
                  <a:lnTo>
                    <a:pt x="35" y="960"/>
                  </a:lnTo>
                  <a:lnTo>
                    <a:pt x="44" y="979"/>
                  </a:lnTo>
                  <a:lnTo>
                    <a:pt x="57" y="997"/>
                  </a:lnTo>
                  <a:lnTo>
                    <a:pt x="68" y="1015"/>
                  </a:lnTo>
                  <a:lnTo>
                    <a:pt x="68" y="1017"/>
                  </a:lnTo>
                  <a:lnTo>
                    <a:pt x="69" y="1018"/>
                  </a:lnTo>
                  <a:lnTo>
                    <a:pt x="83" y="1035"/>
                  </a:lnTo>
                  <a:lnTo>
                    <a:pt x="98" y="1049"/>
                  </a:lnTo>
                  <a:lnTo>
                    <a:pt x="115" y="1065"/>
                  </a:lnTo>
                  <a:lnTo>
                    <a:pt x="134" y="1080"/>
                  </a:lnTo>
                  <a:lnTo>
                    <a:pt x="153" y="1096"/>
                  </a:lnTo>
                  <a:lnTo>
                    <a:pt x="195" y="1125"/>
                  </a:lnTo>
                  <a:lnTo>
                    <a:pt x="217" y="1142"/>
                  </a:lnTo>
                  <a:lnTo>
                    <a:pt x="239" y="1155"/>
                  </a:lnTo>
                  <a:lnTo>
                    <a:pt x="264" y="1169"/>
                  </a:lnTo>
                  <a:lnTo>
                    <a:pt x="288" y="1182"/>
                  </a:lnTo>
                  <a:lnTo>
                    <a:pt x="315" y="1195"/>
                  </a:lnTo>
                  <a:lnTo>
                    <a:pt x="368" y="1223"/>
                  </a:lnTo>
                  <a:lnTo>
                    <a:pt x="395" y="1234"/>
                  </a:lnTo>
                  <a:lnTo>
                    <a:pt x="421" y="1247"/>
                  </a:lnTo>
                  <a:lnTo>
                    <a:pt x="451" y="1258"/>
                  </a:lnTo>
                  <a:lnTo>
                    <a:pt x="480" y="1268"/>
                  </a:lnTo>
                  <a:lnTo>
                    <a:pt x="508" y="1280"/>
                  </a:lnTo>
                  <a:lnTo>
                    <a:pt x="539" y="1289"/>
                  </a:lnTo>
                  <a:lnTo>
                    <a:pt x="568" y="1299"/>
                  </a:lnTo>
                  <a:lnTo>
                    <a:pt x="598" y="1309"/>
                  </a:lnTo>
                  <a:lnTo>
                    <a:pt x="626" y="1317"/>
                  </a:lnTo>
                  <a:lnTo>
                    <a:pt x="657" y="1327"/>
                  </a:lnTo>
                  <a:lnTo>
                    <a:pt x="686" y="1333"/>
                  </a:lnTo>
                  <a:lnTo>
                    <a:pt x="714" y="1343"/>
                  </a:lnTo>
                  <a:lnTo>
                    <a:pt x="744" y="1349"/>
                  </a:lnTo>
                  <a:lnTo>
                    <a:pt x="774" y="1356"/>
                  </a:lnTo>
                  <a:lnTo>
                    <a:pt x="800" y="1361"/>
                  </a:lnTo>
                  <a:lnTo>
                    <a:pt x="829" y="1366"/>
                  </a:lnTo>
                  <a:lnTo>
                    <a:pt x="857" y="1370"/>
                  </a:lnTo>
                  <a:lnTo>
                    <a:pt x="884" y="1374"/>
                  </a:lnTo>
                  <a:lnTo>
                    <a:pt x="885" y="1374"/>
                  </a:lnTo>
                  <a:lnTo>
                    <a:pt x="911" y="1375"/>
                  </a:lnTo>
                  <a:lnTo>
                    <a:pt x="937" y="1377"/>
                  </a:lnTo>
                  <a:lnTo>
                    <a:pt x="995" y="1380"/>
                  </a:lnTo>
                  <a:lnTo>
                    <a:pt x="1115" y="1380"/>
                  </a:lnTo>
                  <a:lnTo>
                    <a:pt x="1146" y="1379"/>
                  </a:lnTo>
                  <a:lnTo>
                    <a:pt x="1209" y="1375"/>
                  </a:lnTo>
                  <a:lnTo>
                    <a:pt x="1242" y="1372"/>
                  </a:lnTo>
                  <a:lnTo>
                    <a:pt x="1272" y="1369"/>
                  </a:lnTo>
                  <a:lnTo>
                    <a:pt x="1304" y="1366"/>
                  </a:lnTo>
                  <a:lnTo>
                    <a:pt x="1334" y="1362"/>
                  </a:lnTo>
                  <a:lnTo>
                    <a:pt x="1367" y="1357"/>
                  </a:lnTo>
                  <a:lnTo>
                    <a:pt x="1396" y="1353"/>
                  </a:lnTo>
                  <a:lnTo>
                    <a:pt x="1425" y="1348"/>
                  </a:lnTo>
                  <a:lnTo>
                    <a:pt x="1456" y="1341"/>
                  </a:lnTo>
                  <a:lnTo>
                    <a:pt x="1483" y="1335"/>
                  </a:lnTo>
                  <a:lnTo>
                    <a:pt x="1511" y="1327"/>
                  </a:lnTo>
                  <a:lnTo>
                    <a:pt x="1538" y="1318"/>
                  </a:lnTo>
                  <a:lnTo>
                    <a:pt x="1563" y="1312"/>
                  </a:lnTo>
                  <a:lnTo>
                    <a:pt x="1590" y="1302"/>
                  </a:lnTo>
                  <a:lnTo>
                    <a:pt x="1612" y="1294"/>
                  </a:lnTo>
                  <a:lnTo>
                    <a:pt x="1636" y="1284"/>
                  </a:lnTo>
                  <a:lnTo>
                    <a:pt x="1656" y="1273"/>
                  </a:lnTo>
                  <a:lnTo>
                    <a:pt x="1676" y="1263"/>
                  </a:lnTo>
                  <a:lnTo>
                    <a:pt x="1695" y="1250"/>
                  </a:lnTo>
                  <a:lnTo>
                    <a:pt x="1714" y="1237"/>
                  </a:lnTo>
                  <a:lnTo>
                    <a:pt x="1728" y="1224"/>
                  </a:lnTo>
                  <a:lnTo>
                    <a:pt x="1741" y="1213"/>
                  </a:lnTo>
                  <a:lnTo>
                    <a:pt x="1746" y="1208"/>
                  </a:lnTo>
                  <a:lnTo>
                    <a:pt x="1755" y="1195"/>
                  </a:lnTo>
                  <a:lnTo>
                    <a:pt x="1766" y="1181"/>
                  </a:lnTo>
                  <a:lnTo>
                    <a:pt x="1775" y="1166"/>
                  </a:lnTo>
                  <a:lnTo>
                    <a:pt x="1783" y="1150"/>
                  </a:lnTo>
                  <a:lnTo>
                    <a:pt x="1791" y="1134"/>
                  </a:lnTo>
                  <a:lnTo>
                    <a:pt x="1798" y="1116"/>
                  </a:lnTo>
                  <a:lnTo>
                    <a:pt x="1809" y="1078"/>
                  </a:lnTo>
                  <a:lnTo>
                    <a:pt x="1810" y="1062"/>
                  </a:lnTo>
                  <a:lnTo>
                    <a:pt x="1813" y="1044"/>
                  </a:lnTo>
                  <a:lnTo>
                    <a:pt x="1813" y="984"/>
                  </a:lnTo>
                  <a:lnTo>
                    <a:pt x="1812" y="963"/>
                  </a:lnTo>
                  <a:lnTo>
                    <a:pt x="1805" y="923"/>
                  </a:lnTo>
                  <a:lnTo>
                    <a:pt x="1799" y="900"/>
                  </a:lnTo>
                  <a:lnTo>
                    <a:pt x="1793" y="879"/>
                  </a:lnTo>
                  <a:lnTo>
                    <a:pt x="1787" y="856"/>
                  </a:lnTo>
                  <a:lnTo>
                    <a:pt x="1779" y="833"/>
                  </a:lnTo>
                  <a:lnTo>
                    <a:pt x="1771" y="811"/>
                  </a:lnTo>
                  <a:lnTo>
                    <a:pt x="1752" y="764"/>
                  </a:lnTo>
                  <a:lnTo>
                    <a:pt x="1739" y="738"/>
                  </a:lnTo>
                  <a:lnTo>
                    <a:pt x="1714" y="689"/>
                  </a:lnTo>
                  <a:lnTo>
                    <a:pt x="1700" y="661"/>
                  </a:lnTo>
                  <a:lnTo>
                    <a:pt x="1669" y="610"/>
                  </a:lnTo>
                  <a:lnTo>
                    <a:pt x="1651" y="582"/>
                  </a:lnTo>
                  <a:lnTo>
                    <a:pt x="1634" y="553"/>
                  </a:lnTo>
                  <a:lnTo>
                    <a:pt x="1615" y="525"/>
                  </a:lnTo>
                  <a:lnTo>
                    <a:pt x="1571" y="558"/>
                  </a:lnTo>
                  <a:lnTo>
                    <a:pt x="1590" y="585"/>
                  </a:lnTo>
                  <a:lnTo>
                    <a:pt x="1607" y="611"/>
                  </a:lnTo>
                  <a:lnTo>
                    <a:pt x="1621" y="639"/>
                  </a:lnTo>
                  <a:lnTo>
                    <a:pt x="1653" y="691"/>
                  </a:lnTo>
                  <a:lnTo>
                    <a:pt x="1667" y="715"/>
                  </a:lnTo>
                  <a:lnTo>
                    <a:pt x="1692" y="764"/>
                  </a:lnTo>
                  <a:lnTo>
                    <a:pt x="1702" y="786"/>
                  </a:lnTo>
                  <a:lnTo>
                    <a:pt x="1720" y="830"/>
                  </a:lnTo>
                  <a:lnTo>
                    <a:pt x="1728" y="853"/>
                  </a:lnTo>
                  <a:lnTo>
                    <a:pt x="1736" y="872"/>
                  </a:lnTo>
                  <a:lnTo>
                    <a:pt x="1742" y="895"/>
                  </a:lnTo>
                  <a:lnTo>
                    <a:pt x="1749" y="916"/>
                  </a:lnTo>
                  <a:lnTo>
                    <a:pt x="1752" y="932"/>
                  </a:lnTo>
                  <a:lnTo>
                    <a:pt x="1758" y="970"/>
                  </a:lnTo>
                  <a:lnTo>
                    <a:pt x="1760" y="988"/>
                  </a:lnTo>
                  <a:lnTo>
                    <a:pt x="1760" y="1038"/>
                  </a:lnTo>
                  <a:lnTo>
                    <a:pt x="1757" y="1052"/>
                  </a:lnTo>
                  <a:lnTo>
                    <a:pt x="1755" y="1069"/>
                  </a:lnTo>
                  <a:lnTo>
                    <a:pt x="1747" y="1096"/>
                  </a:lnTo>
                  <a:lnTo>
                    <a:pt x="1741" y="1111"/>
                  </a:lnTo>
                  <a:lnTo>
                    <a:pt x="1736" y="1124"/>
                  </a:lnTo>
                  <a:lnTo>
                    <a:pt x="1728" y="1137"/>
                  </a:lnTo>
                  <a:lnTo>
                    <a:pt x="1722" y="1148"/>
                  </a:lnTo>
                  <a:lnTo>
                    <a:pt x="1711" y="1163"/>
                  </a:lnTo>
                  <a:lnTo>
                    <a:pt x="1702" y="1176"/>
                  </a:lnTo>
                  <a:lnTo>
                    <a:pt x="1706" y="1171"/>
                  </a:lnTo>
                  <a:lnTo>
                    <a:pt x="1694" y="1182"/>
                  </a:lnTo>
                  <a:lnTo>
                    <a:pt x="1680" y="1195"/>
                  </a:lnTo>
                  <a:lnTo>
                    <a:pt x="1667" y="1205"/>
                  </a:lnTo>
                  <a:lnTo>
                    <a:pt x="1651" y="1215"/>
                  </a:lnTo>
                  <a:lnTo>
                    <a:pt x="1634" y="1224"/>
                  </a:lnTo>
                  <a:lnTo>
                    <a:pt x="1614" y="1233"/>
                  </a:lnTo>
                  <a:lnTo>
                    <a:pt x="1593" y="1242"/>
                  </a:lnTo>
                  <a:lnTo>
                    <a:pt x="1571" y="1250"/>
                  </a:lnTo>
                  <a:lnTo>
                    <a:pt x="1547" y="1260"/>
                  </a:lnTo>
                  <a:lnTo>
                    <a:pt x="1522" y="1267"/>
                  </a:lnTo>
                  <a:lnTo>
                    <a:pt x="1499" y="1275"/>
                  </a:lnTo>
                  <a:lnTo>
                    <a:pt x="1470" y="1280"/>
                  </a:lnTo>
                  <a:lnTo>
                    <a:pt x="1444" y="1286"/>
                  </a:lnTo>
                  <a:lnTo>
                    <a:pt x="1415" y="1293"/>
                  </a:lnTo>
                  <a:lnTo>
                    <a:pt x="1387" y="1297"/>
                  </a:lnTo>
                  <a:lnTo>
                    <a:pt x="1357" y="1302"/>
                  </a:lnTo>
                  <a:lnTo>
                    <a:pt x="1327" y="1307"/>
                  </a:lnTo>
                  <a:lnTo>
                    <a:pt x="1297" y="1310"/>
                  </a:lnTo>
                  <a:lnTo>
                    <a:pt x="1266" y="1314"/>
                  </a:lnTo>
                  <a:lnTo>
                    <a:pt x="1236" y="1317"/>
                  </a:lnTo>
                  <a:lnTo>
                    <a:pt x="1206" y="1320"/>
                  </a:lnTo>
                  <a:lnTo>
                    <a:pt x="1143" y="1323"/>
                  </a:lnTo>
                  <a:lnTo>
                    <a:pt x="1115" y="1325"/>
                  </a:lnTo>
                  <a:lnTo>
                    <a:pt x="995" y="1325"/>
                  </a:lnTo>
                  <a:lnTo>
                    <a:pt x="940" y="1322"/>
                  </a:lnTo>
                  <a:lnTo>
                    <a:pt x="914" y="1320"/>
                  </a:lnTo>
                  <a:lnTo>
                    <a:pt x="889" y="1318"/>
                  </a:lnTo>
                  <a:lnTo>
                    <a:pt x="890" y="1318"/>
                  </a:lnTo>
                  <a:lnTo>
                    <a:pt x="863" y="1315"/>
                  </a:lnTo>
                  <a:lnTo>
                    <a:pt x="838" y="1310"/>
                  </a:lnTo>
                  <a:lnTo>
                    <a:pt x="810" y="1306"/>
                  </a:lnTo>
                  <a:lnTo>
                    <a:pt x="783" y="1301"/>
                  </a:lnTo>
                  <a:lnTo>
                    <a:pt x="756" y="1294"/>
                  </a:lnTo>
                  <a:lnTo>
                    <a:pt x="727" y="1288"/>
                  </a:lnTo>
                  <a:lnTo>
                    <a:pt x="698" y="1281"/>
                  </a:lnTo>
                  <a:lnTo>
                    <a:pt x="670" y="1275"/>
                  </a:lnTo>
                  <a:lnTo>
                    <a:pt x="642" y="1265"/>
                  </a:lnTo>
                  <a:lnTo>
                    <a:pt x="613" y="1257"/>
                  </a:lnTo>
                  <a:lnTo>
                    <a:pt x="583" y="1247"/>
                  </a:lnTo>
                  <a:lnTo>
                    <a:pt x="555" y="1237"/>
                  </a:lnTo>
                  <a:lnTo>
                    <a:pt x="527" y="1228"/>
                  </a:lnTo>
                  <a:lnTo>
                    <a:pt x="499" y="1216"/>
                  </a:lnTo>
                  <a:lnTo>
                    <a:pt x="470" y="1207"/>
                  </a:lnTo>
                  <a:lnTo>
                    <a:pt x="443" y="1195"/>
                  </a:lnTo>
                  <a:lnTo>
                    <a:pt x="417" y="1182"/>
                  </a:lnTo>
                  <a:lnTo>
                    <a:pt x="390" y="1171"/>
                  </a:lnTo>
                  <a:lnTo>
                    <a:pt x="337" y="1147"/>
                  </a:lnTo>
                  <a:lnTo>
                    <a:pt x="313" y="1134"/>
                  </a:lnTo>
                  <a:lnTo>
                    <a:pt x="289" y="1121"/>
                  </a:lnTo>
                  <a:lnTo>
                    <a:pt x="267" y="1106"/>
                  </a:lnTo>
                  <a:lnTo>
                    <a:pt x="245" y="1093"/>
                  </a:lnTo>
                  <a:lnTo>
                    <a:pt x="223" y="1080"/>
                  </a:lnTo>
                  <a:lnTo>
                    <a:pt x="184" y="1051"/>
                  </a:lnTo>
                  <a:lnTo>
                    <a:pt x="165" y="1038"/>
                  </a:lnTo>
                  <a:lnTo>
                    <a:pt x="149" y="1023"/>
                  </a:lnTo>
                  <a:lnTo>
                    <a:pt x="135" y="1010"/>
                  </a:lnTo>
                  <a:lnTo>
                    <a:pt x="121" y="996"/>
                  </a:lnTo>
                  <a:lnTo>
                    <a:pt x="110" y="983"/>
                  </a:lnTo>
                  <a:lnTo>
                    <a:pt x="112" y="984"/>
                  </a:lnTo>
                  <a:lnTo>
                    <a:pt x="112" y="986"/>
                  </a:lnTo>
                  <a:lnTo>
                    <a:pt x="101" y="968"/>
                  </a:lnTo>
                  <a:lnTo>
                    <a:pt x="91" y="953"/>
                  </a:lnTo>
                  <a:lnTo>
                    <a:pt x="85" y="937"/>
                  </a:lnTo>
                  <a:lnTo>
                    <a:pt x="77" y="919"/>
                  </a:lnTo>
                  <a:lnTo>
                    <a:pt x="71" y="902"/>
                  </a:lnTo>
                  <a:lnTo>
                    <a:pt x="64" y="884"/>
                  </a:lnTo>
                  <a:lnTo>
                    <a:pt x="61" y="866"/>
                  </a:lnTo>
                  <a:lnTo>
                    <a:pt x="58" y="846"/>
                  </a:lnTo>
                  <a:lnTo>
                    <a:pt x="55" y="827"/>
                  </a:lnTo>
                  <a:lnTo>
                    <a:pt x="53" y="807"/>
                  </a:lnTo>
                  <a:lnTo>
                    <a:pt x="53" y="746"/>
                  </a:lnTo>
                  <a:lnTo>
                    <a:pt x="55" y="725"/>
                  </a:lnTo>
                  <a:lnTo>
                    <a:pt x="57" y="704"/>
                  </a:lnTo>
                  <a:lnTo>
                    <a:pt x="60" y="683"/>
                  </a:lnTo>
                  <a:lnTo>
                    <a:pt x="61" y="661"/>
                  </a:lnTo>
                  <a:lnTo>
                    <a:pt x="66" y="640"/>
                  </a:lnTo>
                  <a:lnTo>
                    <a:pt x="69" y="619"/>
                  </a:lnTo>
                  <a:lnTo>
                    <a:pt x="74" y="598"/>
                  </a:lnTo>
                  <a:lnTo>
                    <a:pt x="79" y="577"/>
                  </a:lnTo>
                  <a:lnTo>
                    <a:pt x="83" y="558"/>
                  </a:lnTo>
                  <a:lnTo>
                    <a:pt x="93" y="515"/>
                  </a:lnTo>
                  <a:lnTo>
                    <a:pt x="96" y="498"/>
                  </a:lnTo>
                  <a:lnTo>
                    <a:pt x="102" y="478"/>
                  </a:lnTo>
                  <a:lnTo>
                    <a:pt x="112" y="442"/>
                  </a:lnTo>
                  <a:lnTo>
                    <a:pt x="118" y="425"/>
                  </a:lnTo>
                  <a:lnTo>
                    <a:pt x="123" y="407"/>
                  </a:lnTo>
                  <a:lnTo>
                    <a:pt x="127" y="391"/>
                  </a:lnTo>
                  <a:lnTo>
                    <a:pt x="132" y="376"/>
                  </a:lnTo>
                  <a:lnTo>
                    <a:pt x="132" y="374"/>
                  </a:lnTo>
                  <a:lnTo>
                    <a:pt x="134" y="374"/>
                  </a:lnTo>
                  <a:lnTo>
                    <a:pt x="135" y="361"/>
                  </a:lnTo>
                  <a:lnTo>
                    <a:pt x="140" y="347"/>
                  </a:lnTo>
                  <a:lnTo>
                    <a:pt x="143" y="332"/>
                  </a:lnTo>
                  <a:lnTo>
                    <a:pt x="157" y="296"/>
                  </a:lnTo>
                  <a:lnTo>
                    <a:pt x="164" y="283"/>
                  </a:lnTo>
                  <a:lnTo>
                    <a:pt x="167" y="271"/>
                  </a:lnTo>
                  <a:lnTo>
                    <a:pt x="197" y="217"/>
                  </a:lnTo>
                  <a:lnTo>
                    <a:pt x="203" y="209"/>
                  </a:lnTo>
                  <a:lnTo>
                    <a:pt x="219" y="189"/>
                  </a:lnTo>
                  <a:lnTo>
                    <a:pt x="225" y="180"/>
                  </a:lnTo>
                  <a:lnTo>
                    <a:pt x="230" y="173"/>
                  </a:lnTo>
                  <a:lnTo>
                    <a:pt x="237" y="167"/>
                  </a:lnTo>
                  <a:lnTo>
                    <a:pt x="253" y="150"/>
                  </a:lnTo>
                  <a:lnTo>
                    <a:pt x="270" y="136"/>
                  </a:lnTo>
                  <a:lnTo>
                    <a:pt x="297" y="116"/>
                  </a:lnTo>
                  <a:lnTo>
                    <a:pt x="308" y="110"/>
                  </a:lnTo>
                  <a:lnTo>
                    <a:pt x="316" y="105"/>
                  </a:lnTo>
                  <a:lnTo>
                    <a:pt x="346" y="92"/>
                  </a:lnTo>
                  <a:lnTo>
                    <a:pt x="359" y="87"/>
                  </a:lnTo>
                  <a:lnTo>
                    <a:pt x="360" y="87"/>
                  </a:lnTo>
                  <a:lnTo>
                    <a:pt x="370" y="82"/>
                  </a:lnTo>
                  <a:lnTo>
                    <a:pt x="381" y="77"/>
                  </a:lnTo>
                  <a:lnTo>
                    <a:pt x="404" y="73"/>
                  </a:lnTo>
                  <a:lnTo>
                    <a:pt x="418" y="69"/>
                  </a:lnTo>
                  <a:lnTo>
                    <a:pt x="431" y="66"/>
                  </a:lnTo>
                  <a:lnTo>
                    <a:pt x="443" y="63"/>
                  </a:lnTo>
                  <a:lnTo>
                    <a:pt x="458" y="61"/>
                  </a:lnTo>
                  <a:lnTo>
                    <a:pt x="472" y="60"/>
                  </a:lnTo>
                  <a:lnTo>
                    <a:pt x="502" y="56"/>
                  </a:lnTo>
                  <a:lnTo>
                    <a:pt x="517" y="56"/>
                  </a:lnTo>
                  <a:lnTo>
                    <a:pt x="533" y="55"/>
                  </a:lnTo>
                  <a:lnTo>
                    <a:pt x="594" y="55"/>
                  </a:lnTo>
                  <a:lnTo>
                    <a:pt x="612" y="56"/>
                  </a:lnTo>
                  <a:lnTo>
                    <a:pt x="629" y="56"/>
                  </a:lnTo>
                  <a:lnTo>
                    <a:pt x="679" y="61"/>
                  </a:lnTo>
                  <a:lnTo>
                    <a:pt x="695" y="63"/>
                  </a:lnTo>
                  <a:lnTo>
                    <a:pt x="712" y="66"/>
                  </a:lnTo>
                  <a:lnTo>
                    <a:pt x="747" y="69"/>
                  </a:lnTo>
                  <a:lnTo>
                    <a:pt x="780" y="76"/>
                  </a:lnTo>
                  <a:lnTo>
                    <a:pt x="796" y="79"/>
                  </a:lnTo>
                  <a:lnTo>
                    <a:pt x="813" y="82"/>
                  </a:lnTo>
                  <a:lnTo>
                    <a:pt x="829" y="86"/>
                  </a:lnTo>
                  <a:lnTo>
                    <a:pt x="846" y="89"/>
                  </a:lnTo>
                  <a:lnTo>
                    <a:pt x="876" y="95"/>
                  </a:lnTo>
                  <a:lnTo>
                    <a:pt x="909" y="103"/>
                  </a:lnTo>
                  <a:lnTo>
                    <a:pt x="928" y="110"/>
                  </a:lnTo>
                  <a:lnTo>
                    <a:pt x="945" y="115"/>
                  </a:lnTo>
                  <a:lnTo>
                    <a:pt x="981" y="128"/>
                  </a:lnTo>
                  <a:lnTo>
                    <a:pt x="999" y="136"/>
                  </a:lnTo>
                  <a:lnTo>
                    <a:pt x="1017" y="142"/>
                  </a:lnTo>
                  <a:lnTo>
                    <a:pt x="1148" y="199"/>
                  </a:lnTo>
                  <a:lnTo>
                    <a:pt x="1217" y="232"/>
                  </a:lnTo>
                  <a:lnTo>
                    <a:pt x="1233" y="238"/>
                  </a:lnTo>
                  <a:lnTo>
                    <a:pt x="1264" y="253"/>
                  </a:lnTo>
                  <a:lnTo>
                    <a:pt x="1308" y="274"/>
                  </a:lnTo>
                  <a:lnTo>
                    <a:pt x="1319" y="277"/>
                  </a:lnTo>
                  <a:lnTo>
                    <a:pt x="1329" y="283"/>
                  </a:lnTo>
                  <a:lnTo>
                    <a:pt x="1343" y="290"/>
                  </a:lnTo>
                  <a:lnTo>
                    <a:pt x="1351" y="293"/>
                  </a:lnTo>
                  <a:lnTo>
                    <a:pt x="1359" y="296"/>
                  </a:lnTo>
                  <a:lnTo>
                    <a:pt x="1362" y="298"/>
                  </a:lnTo>
                  <a:lnTo>
                    <a:pt x="1371" y="301"/>
                  </a:lnTo>
                  <a:lnTo>
                    <a:pt x="1378" y="303"/>
                  </a:lnTo>
                  <a:lnTo>
                    <a:pt x="1385" y="306"/>
                  </a:lnTo>
                  <a:lnTo>
                    <a:pt x="1390" y="308"/>
                  </a:lnTo>
                  <a:lnTo>
                    <a:pt x="1395" y="311"/>
                  </a:lnTo>
                  <a:lnTo>
                    <a:pt x="1409" y="316"/>
                  </a:lnTo>
                  <a:lnTo>
                    <a:pt x="1420" y="321"/>
                  </a:lnTo>
                  <a:lnTo>
                    <a:pt x="1419" y="319"/>
                  </a:lnTo>
                  <a:lnTo>
                    <a:pt x="1420" y="321"/>
                  </a:lnTo>
                  <a:lnTo>
                    <a:pt x="1415" y="314"/>
                  </a:lnTo>
                  <a:lnTo>
                    <a:pt x="1415" y="316"/>
                  </a:lnTo>
                  <a:lnTo>
                    <a:pt x="1409" y="296"/>
                  </a:lnTo>
                  <a:lnTo>
                    <a:pt x="1453" y="277"/>
                  </a:lnTo>
                  <a:lnTo>
                    <a:pt x="1453" y="275"/>
                  </a:lnTo>
                  <a:lnTo>
                    <a:pt x="1442" y="269"/>
                  </a:lnTo>
                  <a:lnTo>
                    <a:pt x="1441" y="267"/>
                  </a:lnTo>
                  <a:lnTo>
                    <a:pt x="1433" y="266"/>
                  </a:lnTo>
                  <a:lnTo>
                    <a:pt x="1431" y="264"/>
                  </a:lnTo>
                  <a:lnTo>
                    <a:pt x="1417" y="259"/>
                  </a:lnTo>
                  <a:lnTo>
                    <a:pt x="1409" y="256"/>
                  </a:lnTo>
                  <a:lnTo>
                    <a:pt x="1401" y="254"/>
                  </a:lnTo>
                  <a:lnTo>
                    <a:pt x="1393" y="251"/>
                  </a:lnTo>
                  <a:lnTo>
                    <a:pt x="1387" y="249"/>
                  </a:lnTo>
                  <a:lnTo>
                    <a:pt x="1381" y="246"/>
                  </a:lnTo>
                  <a:lnTo>
                    <a:pt x="1362" y="29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3" name="Freeform 466"/>
            <p:cNvSpPr>
              <a:spLocks noChangeAspect="1"/>
            </p:cNvSpPr>
            <p:nvPr/>
          </p:nvSpPr>
          <p:spPr bwMode="auto">
            <a:xfrm>
              <a:off x="5993507" y="4212494"/>
              <a:ext cx="156193" cy="102870"/>
            </a:xfrm>
            <a:custGeom>
              <a:avLst/>
              <a:gdLst/>
              <a:ahLst/>
              <a:cxnLst>
                <a:cxn ang="0">
                  <a:pos x="144" y="96"/>
                </a:cxn>
                <a:cxn ang="0">
                  <a:pos x="0" y="0"/>
                </a:cxn>
              </a:cxnLst>
              <a:rect l="0" t="0" r="r" b="b"/>
              <a:pathLst>
                <a:path w="144" h="96">
                  <a:moveTo>
                    <a:pt x="144" y="96"/>
                  </a:moveTo>
                  <a:cubicBezTo>
                    <a:pt x="84" y="56"/>
                    <a:pt x="24" y="16"/>
                    <a:pt x="0" y="0"/>
                  </a:cubicBezTo>
                </a:path>
              </a:pathLst>
            </a:custGeom>
            <a:noFill/>
            <a:ln w="793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4" name="Freeform 467"/>
            <p:cNvSpPr>
              <a:spLocks noChangeAspect="1"/>
            </p:cNvSpPr>
            <p:nvPr/>
          </p:nvSpPr>
          <p:spPr bwMode="auto">
            <a:xfrm rot="921842">
              <a:off x="6192833" y="4454009"/>
              <a:ext cx="208258" cy="156210"/>
            </a:xfrm>
            <a:custGeom>
              <a:avLst/>
              <a:gdLst/>
              <a:ahLst/>
              <a:cxnLst>
                <a:cxn ang="0">
                  <a:pos x="144" y="96"/>
                </a:cxn>
                <a:cxn ang="0">
                  <a:pos x="0" y="0"/>
                </a:cxn>
              </a:cxnLst>
              <a:rect l="0" t="0" r="r" b="b"/>
              <a:pathLst>
                <a:path w="144" h="96">
                  <a:moveTo>
                    <a:pt x="144" y="96"/>
                  </a:moveTo>
                  <a:cubicBezTo>
                    <a:pt x="84" y="56"/>
                    <a:pt x="24" y="16"/>
                    <a:pt x="0" y="0"/>
                  </a:cubicBezTo>
                </a:path>
              </a:pathLst>
            </a:custGeom>
            <a:noFill/>
            <a:ln w="793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5" name="Line 479"/>
            <p:cNvSpPr>
              <a:spLocks noChangeShapeType="1"/>
            </p:cNvSpPr>
            <p:nvPr/>
          </p:nvSpPr>
          <p:spPr bwMode="auto">
            <a:xfrm flipH="1" flipV="1">
              <a:off x="3276600" y="52705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6" name="Line 480"/>
            <p:cNvSpPr>
              <a:spLocks noChangeShapeType="1"/>
            </p:cNvSpPr>
            <p:nvPr/>
          </p:nvSpPr>
          <p:spPr bwMode="auto">
            <a:xfrm flipV="1">
              <a:off x="4648200" y="52705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371600" y="3871912"/>
              <a:ext cx="1951038" cy="1538288"/>
              <a:chOff x="1371600" y="3843338"/>
              <a:chExt cx="1951038" cy="1538288"/>
            </a:xfrm>
          </p:grpSpPr>
          <p:sp>
            <p:nvSpPr>
              <p:cNvPr id="634" name="Freeform 508"/>
              <p:cNvSpPr>
                <a:spLocks noChangeAspect="1"/>
              </p:cNvSpPr>
              <p:nvPr/>
            </p:nvSpPr>
            <p:spPr bwMode="auto">
              <a:xfrm>
                <a:off x="1371600" y="3843338"/>
                <a:ext cx="1951038" cy="1538288"/>
              </a:xfrm>
              <a:custGeom>
                <a:avLst/>
                <a:gdLst/>
                <a:ahLst/>
                <a:cxnLst>
                  <a:cxn ang="0">
                    <a:pos x="1471" y="342"/>
                  </a:cxn>
                  <a:cxn ang="0">
                    <a:pos x="1517" y="300"/>
                  </a:cxn>
                  <a:cxn ang="0">
                    <a:pos x="1471" y="277"/>
                  </a:cxn>
                  <a:cxn ang="0">
                    <a:pos x="1422" y="258"/>
                  </a:cxn>
                  <a:cxn ang="0">
                    <a:pos x="1221" y="160"/>
                  </a:cxn>
                  <a:cxn ang="0">
                    <a:pos x="927" y="44"/>
                  </a:cxn>
                  <a:cxn ang="0">
                    <a:pos x="750" y="13"/>
                  </a:cxn>
                  <a:cxn ang="0">
                    <a:pos x="537" y="2"/>
                  </a:cxn>
                  <a:cxn ang="0">
                    <a:pos x="409" y="20"/>
                  </a:cxn>
                  <a:cxn ang="0">
                    <a:pos x="292" y="70"/>
                  </a:cxn>
                  <a:cxn ang="0">
                    <a:pos x="182" y="170"/>
                  </a:cxn>
                  <a:cxn ang="0">
                    <a:pos x="94" y="358"/>
                  </a:cxn>
                  <a:cxn ang="0">
                    <a:pos x="71" y="442"/>
                  </a:cxn>
                  <a:cxn ang="0">
                    <a:pos x="21" y="633"/>
                  </a:cxn>
                  <a:cxn ang="0">
                    <a:pos x="0" y="803"/>
                  </a:cxn>
                  <a:cxn ang="0">
                    <a:pos x="28" y="1015"/>
                  </a:cxn>
                  <a:cxn ang="0">
                    <a:pos x="87" y="1118"/>
                  </a:cxn>
                  <a:cxn ang="0">
                    <a:pos x="250" y="1248"/>
                  </a:cxn>
                  <a:cxn ang="0">
                    <a:pos x="471" y="1360"/>
                  </a:cxn>
                  <a:cxn ang="0">
                    <a:pos x="686" y="1434"/>
                  </a:cxn>
                  <a:cxn ang="0">
                    <a:pos x="895" y="1481"/>
                  </a:cxn>
                  <a:cxn ang="0">
                    <a:pos x="1197" y="1490"/>
                  </a:cxn>
                  <a:cxn ang="0">
                    <a:pos x="1458" y="1462"/>
                  </a:cxn>
                  <a:cxn ang="0">
                    <a:pos x="1660" y="1408"/>
                  </a:cxn>
                  <a:cxn ang="0">
                    <a:pos x="1804" y="1323"/>
                  </a:cxn>
                  <a:cxn ang="0">
                    <a:pos x="1870" y="1225"/>
                  </a:cxn>
                  <a:cxn ang="0">
                    <a:pos x="1884" y="998"/>
                  </a:cxn>
                  <a:cxn ang="0">
                    <a:pos x="1816" y="798"/>
                  </a:cxn>
                  <a:cxn ang="0">
                    <a:pos x="1640" y="603"/>
                  </a:cxn>
                  <a:cxn ang="0">
                    <a:pos x="1776" y="850"/>
                  </a:cxn>
                  <a:cxn ang="0">
                    <a:pos x="1835" y="1048"/>
                  </a:cxn>
                  <a:cxn ang="0">
                    <a:pos x="1812" y="1215"/>
                  </a:cxn>
                  <a:cxn ang="0">
                    <a:pos x="1753" y="1292"/>
                  </a:cxn>
                  <a:cxn ang="0">
                    <a:pos x="1615" y="1362"/>
                  </a:cxn>
                  <a:cxn ang="0">
                    <a:pos x="1417" y="1408"/>
                  </a:cxn>
                  <a:cxn ang="0">
                    <a:pos x="1164" y="1432"/>
                  </a:cxn>
                  <a:cxn ang="0">
                    <a:pos x="875" y="1416"/>
                  </a:cxn>
                  <a:cxn ang="0">
                    <a:pos x="670" y="1367"/>
                  </a:cxn>
                  <a:cxn ang="0">
                    <a:pos x="463" y="1292"/>
                  </a:cxn>
                  <a:cxn ang="0">
                    <a:pos x="256" y="1182"/>
                  </a:cxn>
                  <a:cxn ang="0">
                    <a:pos x="115" y="1062"/>
                  </a:cxn>
                  <a:cxn ang="0">
                    <a:pos x="74" y="975"/>
                  </a:cxn>
                  <a:cxn ang="0">
                    <a:pos x="57" y="784"/>
                  </a:cxn>
                  <a:cxn ang="0">
                    <a:pos x="82" y="624"/>
                  </a:cxn>
                  <a:cxn ang="0">
                    <a:pos x="128" y="440"/>
                  </a:cxn>
                  <a:cxn ang="0">
                    <a:pos x="149" y="360"/>
                  </a:cxn>
                  <a:cxn ang="0">
                    <a:pos x="235" y="195"/>
                  </a:cxn>
                  <a:cxn ang="0">
                    <a:pos x="330" y="114"/>
                  </a:cxn>
                  <a:cxn ang="0">
                    <a:pos x="437" y="76"/>
                  </a:cxn>
                  <a:cxn ang="0">
                    <a:pos x="556" y="60"/>
                  </a:cxn>
                  <a:cxn ang="0">
                    <a:pos x="780" y="76"/>
                  </a:cxn>
                  <a:cxn ang="0">
                    <a:pos x="949" y="113"/>
                  </a:cxn>
                  <a:cxn ang="0">
                    <a:pos x="1271" y="251"/>
                  </a:cxn>
                  <a:cxn ang="0">
                    <a:pos x="1410" y="318"/>
                  </a:cxn>
                  <a:cxn ang="0">
                    <a:pos x="1456" y="337"/>
                  </a:cxn>
                  <a:cxn ang="0">
                    <a:pos x="1471" y="321"/>
                  </a:cxn>
                  <a:cxn ang="0">
                    <a:pos x="1479" y="281"/>
                  </a:cxn>
                </a:cxnLst>
                <a:rect l="0" t="0" r="r" b="b"/>
                <a:pathLst>
                  <a:path w="1893" h="1492">
                    <a:moveTo>
                      <a:pt x="1422" y="323"/>
                    </a:moveTo>
                    <a:lnTo>
                      <a:pt x="1431" y="326"/>
                    </a:lnTo>
                    <a:lnTo>
                      <a:pt x="1438" y="328"/>
                    </a:lnTo>
                    <a:lnTo>
                      <a:pt x="1446" y="332"/>
                    </a:lnTo>
                    <a:lnTo>
                      <a:pt x="1451" y="333"/>
                    </a:lnTo>
                    <a:lnTo>
                      <a:pt x="1456" y="337"/>
                    </a:lnTo>
                    <a:lnTo>
                      <a:pt x="1471" y="342"/>
                    </a:lnTo>
                    <a:lnTo>
                      <a:pt x="1482" y="347"/>
                    </a:lnTo>
                    <a:lnTo>
                      <a:pt x="1481" y="346"/>
                    </a:lnTo>
                    <a:lnTo>
                      <a:pt x="1482" y="347"/>
                    </a:lnTo>
                    <a:lnTo>
                      <a:pt x="1477" y="340"/>
                    </a:lnTo>
                    <a:lnTo>
                      <a:pt x="1477" y="342"/>
                    </a:lnTo>
                    <a:lnTo>
                      <a:pt x="1527" y="321"/>
                    </a:lnTo>
                    <a:lnTo>
                      <a:pt x="1517" y="300"/>
                    </a:lnTo>
                    <a:lnTo>
                      <a:pt x="1517" y="298"/>
                    </a:lnTo>
                    <a:lnTo>
                      <a:pt x="1505" y="291"/>
                    </a:lnTo>
                    <a:lnTo>
                      <a:pt x="1504" y="290"/>
                    </a:lnTo>
                    <a:lnTo>
                      <a:pt x="1495" y="288"/>
                    </a:lnTo>
                    <a:lnTo>
                      <a:pt x="1494" y="286"/>
                    </a:lnTo>
                    <a:lnTo>
                      <a:pt x="1479" y="281"/>
                    </a:lnTo>
                    <a:lnTo>
                      <a:pt x="1471" y="277"/>
                    </a:lnTo>
                    <a:lnTo>
                      <a:pt x="1463" y="275"/>
                    </a:lnTo>
                    <a:lnTo>
                      <a:pt x="1454" y="272"/>
                    </a:lnTo>
                    <a:lnTo>
                      <a:pt x="1448" y="270"/>
                    </a:lnTo>
                    <a:lnTo>
                      <a:pt x="1441" y="267"/>
                    </a:lnTo>
                    <a:lnTo>
                      <a:pt x="1445" y="268"/>
                    </a:lnTo>
                    <a:lnTo>
                      <a:pt x="1433" y="261"/>
                    </a:lnTo>
                    <a:lnTo>
                      <a:pt x="1422" y="258"/>
                    </a:lnTo>
                    <a:lnTo>
                      <a:pt x="1413" y="254"/>
                    </a:lnTo>
                    <a:lnTo>
                      <a:pt x="1400" y="247"/>
                    </a:lnTo>
                    <a:lnTo>
                      <a:pt x="1385" y="240"/>
                    </a:lnTo>
                    <a:lnTo>
                      <a:pt x="1343" y="221"/>
                    </a:lnTo>
                    <a:lnTo>
                      <a:pt x="1310" y="202"/>
                    </a:lnTo>
                    <a:lnTo>
                      <a:pt x="1294" y="195"/>
                    </a:lnTo>
                    <a:lnTo>
                      <a:pt x="1221" y="160"/>
                    </a:lnTo>
                    <a:lnTo>
                      <a:pt x="1082" y="98"/>
                    </a:lnTo>
                    <a:lnTo>
                      <a:pt x="1062" y="91"/>
                    </a:lnTo>
                    <a:lnTo>
                      <a:pt x="1044" y="83"/>
                    </a:lnTo>
                    <a:lnTo>
                      <a:pt x="1003" y="69"/>
                    </a:lnTo>
                    <a:lnTo>
                      <a:pt x="985" y="63"/>
                    </a:lnTo>
                    <a:lnTo>
                      <a:pt x="965" y="56"/>
                    </a:lnTo>
                    <a:lnTo>
                      <a:pt x="927" y="44"/>
                    </a:lnTo>
                    <a:lnTo>
                      <a:pt x="893" y="37"/>
                    </a:lnTo>
                    <a:lnTo>
                      <a:pt x="875" y="34"/>
                    </a:lnTo>
                    <a:lnTo>
                      <a:pt x="859" y="30"/>
                    </a:lnTo>
                    <a:lnTo>
                      <a:pt x="840" y="27"/>
                    </a:lnTo>
                    <a:lnTo>
                      <a:pt x="824" y="23"/>
                    </a:lnTo>
                    <a:lnTo>
                      <a:pt x="786" y="16"/>
                    </a:lnTo>
                    <a:lnTo>
                      <a:pt x="750" y="13"/>
                    </a:lnTo>
                    <a:lnTo>
                      <a:pt x="732" y="9"/>
                    </a:lnTo>
                    <a:lnTo>
                      <a:pt x="716" y="7"/>
                    </a:lnTo>
                    <a:lnTo>
                      <a:pt x="660" y="2"/>
                    </a:lnTo>
                    <a:lnTo>
                      <a:pt x="642" y="2"/>
                    </a:lnTo>
                    <a:lnTo>
                      <a:pt x="624" y="0"/>
                    </a:lnTo>
                    <a:lnTo>
                      <a:pt x="553" y="0"/>
                    </a:lnTo>
                    <a:lnTo>
                      <a:pt x="537" y="2"/>
                    </a:lnTo>
                    <a:lnTo>
                      <a:pt x="520" y="2"/>
                    </a:lnTo>
                    <a:lnTo>
                      <a:pt x="486" y="6"/>
                    </a:lnTo>
                    <a:lnTo>
                      <a:pt x="471" y="7"/>
                    </a:lnTo>
                    <a:lnTo>
                      <a:pt x="453" y="9"/>
                    </a:lnTo>
                    <a:lnTo>
                      <a:pt x="437" y="13"/>
                    </a:lnTo>
                    <a:lnTo>
                      <a:pt x="424" y="16"/>
                    </a:lnTo>
                    <a:lnTo>
                      <a:pt x="409" y="20"/>
                    </a:lnTo>
                    <a:lnTo>
                      <a:pt x="381" y="28"/>
                    </a:lnTo>
                    <a:lnTo>
                      <a:pt x="366" y="34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41" y="44"/>
                    </a:lnTo>
                    <a:lnTo>
                      <a:pt x="304" y="62"/>
                    </a:lnTo>
                    <a:lnTo>
                      <a:pt x="292" y="70"/>
                    </a:lnTo>
                    <a:lnTo>
                      <a:pt x="281" y="77"/>
                    </a:lnTo>
                    <a:lnTo>
                      <a:pt x="250" y="98"/>
                    </a:lnTo>
                    <a:lnTo>
                      <a:pt x="228" y="118"/>
                    </a:lnTo>
                    <a:lnTo>
                      <a:pt x="212" y="135"/>
                    </a:lnTo>
                    <a:lnTo>
                      <a:pt x="200" y="146"/>
                    </a:lnTo>
                    <a:lnTo>
                      <a:pt x="189" y="160"/>
                    </a:lnTo>
                    <a:lnTo>
                      <a:pt x="182" y="170"/>
                    </a:lnTo>
                    <a:lnTo>
                      <a:pt x="166" y="191"/>
                    </a:lnTo>
                    <a:lnTo>
                      <a:pt x="159" y="204"/>
                    </a:lnTo>
                    <a:lnTo>
                      <a:pt x="125" y="268"/>
                    </a:lnTo>
                    <a:lnTo>
                      <a:pt x="118" y="282"/>
                    </a:lnTo>
                    <a:lnTo>
                      <a:pt x="112" y="297"/>
                    </a:lnTo>
                    <a:lnTo>
                      <a:pt x="97" y="342"/>
                    </a:lnTo>
                    <a:lnTo>
                      <a:pt x="94" y="358"/>
                    </a:lnTo>
                    <a:lnTo>
                      <a:pt x="89" y="374"/>
                    </a:lnTo>
                    <a:lnTo>
                      <a:pt x="84" y="391"/>
                    </a:lnTo>
                    <a:lnTo>
                      <a:pt x="85" y="391"/>
                    </a:lnTo>
                    <a:lnTo>
                      <a:pt x="85" y="389"/>
                    </a:lnTo>
                    <a:lnTo>
                      <a:pt x="80" y="405"/>
                    </a:lnTo>
                    <a:lnTo>
                      <a:pt x="76" y="423"/>
                    </a:lnTo>
                    <a:lnTo>
                      <a:pt x="71" y="442"/>
                    </a:lnTo>
                    <a:lnTo>
                      <a:pt x="64" y="461"/>
                    </a:lnTo>
                    <a:lnTo>
                      <a:pt x="54" y="500"/>
                    </a:lnTo>
                    <a:lnTo>
                      <a:pt x="48" y="521"/>
                    </a:lnTo>
                    <a:lnTo>
                      <a:pt x="41" y="544"/>
                    </a:lnTo>
                    <a:lnTo>
                      <a:pt x="31" y="589"/>
                    </a:lnTo>
                    <a:lnTo>
                      <a:pt x="26" y="610"/>
                    </a:lnTo>
                    <a:lnTo>
                      <a:pt x="21" y="633"/>
                    </a:lnTo>
                    <a:lnTo>
                      <a:pt x="16" y="659"/>
                    </a:lnTo>
                    <a:lnTo>
                      <a:pt x="13" y="682"/>
                    </a:lnTo>
                    <a:lnTo>
                      <a:pt x="8" y="705"/>
                    </a:lnTo>
                    <a:lnTo>
                      <a:pt x="7" y="731"/>
                    </a:lnTo>
                    <a:lnTo>
                      <a:pt x="3" y="754"/>
                    </a:lnTo>
                    <a:lnTo>
                      <a:pt x="2" y="780"/>
                    </a:lnTo>
                    <a:lnTo>
                      <a:pt x="0" y="803"/>
                    </a:lnTo>
                    <a:lnTo>
                      <a:pt x="0" y="877"/>
                    </a:lnTo>
                    <a:lnTo>
                      <a:pt x="2" y="901"/>
                    </a:lnTo>
                    <a:lnTo>
                      <a:pt x="5" y="926"/>
                    </a:lnTo>
                    <a:lnTo>
                      <a:pt x="8" y="947"/>
                    </a:lnTo>
                    <a:lnTo>
                      <a:pt x="15" y="973"/>
                    </a:lnTo>
                    <a:lnTo>
                      <a:pt x="21" y="996"/>
                    </a:lnTo>
                    <a:lnTo>
                      <a:pt x="28" y="1015"/>
                    </a:lnTo>
                    <a:lnTo>
                      <a:pt x="36" y="1038"/>
                    </a:lnTo>
                    <a:lnTo>
                      <a:pt x="46" y="1059"/>
                    </a:lnTo>
                    <a:lnTo>
                      <a:pt x="59" y="1078"/>
                    </a:lnTo>
                    <a:lnTo>
                      <a:pt x="71" y="1097"/>
                    </a:lnTo>
                    <a:lnTo>
                      <a:pt x="71" y="1099"/>
                    </a:lnTo>
                    <a:lnTo>
                      <a:pt x="72" y="1101"/>
                    </a:lnTo>
                    <a:lnTo>
                      <a:pt x="87" y="1118"/>
                    </a:lnTo>
                    <a:lnTo>
                      <a:pt x="102" y="1134"/>
                    </a:lnTo>
                    <a:lnTo>
                      <a:pt x="120" y="1152"/>
                    </a:lnTo>
                    <a:lnTo>
                      <a:pt x="140" y="1168"/>
                    </a:lnTo>
                    <a:lnTo>
                      <a:pt x="159" y="1185"/>
                    </a:lnTo>
                    <a:lnTo>
                      <a:pt x="204" y="1217"/>
                    </a:lnTo>
                    <a:lnTo>
                      <a:pt x="227" y="1234"/>
                    </a:lnTo>
                    <a:lnTo>
                      <a:pt x="250" y="1248"/>
                    </a:lnTo>
                    <a:lnTo>
                      <a:pt x="276" y="1264"/>
                    </a:lnTo>
                    <a:lnTo>
                      <a:pt x="300" y="1278"/>
                    </a:lnTo>
                    <a:lnTo>
                      <a:pt x="328" y="1292"/>
                    </a:lnTo>
                    <a:lnTo>
                      <a:pt x="384" y="1322"/>
                    </a:lnTo>
                    <a:lnTo>
                      <a:pt x="412" y="1334"/>
                    </a:lnTo>
                    <a:lnTo>
                      <a:pt x="440" y="1348"/>
                    </a:lnTo>
                    <a:lnTo>
                      <a:pt x="471" y="1360"/>
                    </a:lnTo>
                    <a:lnTo>
                      <a:pt x="501" y="1371"/>
                    </a:lnTo>
                    <a:lnTo>
                      <a:pt x="530" y="1383"/>
                    </a:lnTo>
                    <a:lnTo>
                      <a:pt x="563" y="1394"/>
                    </a:lnTo>
                    <a:lnTo>
                      <a:pt x="593" y="1404"/>
                    </a:lnTo>
                    <a:lnTo>
                      <a:pt x="624" y="1415"/>
                    </a:lnTo>
                    <a:lnTo>
                      <a:pt x="653" y="1423"/>
                    </a:lnTo>
                    <a:lnTo>
                      <a:pt x="686" y="1434"/>
                    </a:lnTo>
                    <a:lnTo>
                      <a:pt x="716" y="1441"/>
                    </a:lnTo>
                    <a:lnTo>
                      <a:pt x="745" y="1451"/>
                    </a:lnTo>
                    <a:lnTo>
                      <a:pt x="776" y="1458"/>
                    </a:lnTo>
                    <a:lnTo>
                      <a:pt x="808" y="1465"/>
                    </a:lnTo>
                    <a:lnTo>
                      <a:pt x="836" y="1471"/>
                    </a:lnTo>
                    <a:lnTo>
                      <a:pt x="865" y="1476"/>
                    </a:lnTo>
                    <a:lnTo>
                      <a:pt x="895" y="1481"/>
                    </a:lnTo>
                    <a:lnTo>
                      <a:pt x="923" y="1485"/>
                    </a:lnTo>
                    <a:lnTo>
                      <a:pt x="924" y="1485"/>
                    </a:lnTo>
                    <a:lnTo>
                      <a:pt x="950" y="1486"/>
                    </a:lnTo>
                    <a:lnTo>
                      <a:pt x="978" y="1488"/>
                    </a:lnTo>
                    <a:lnTo>
                      <a:pt x="1039" y="1492"/>
                    </a:lnTo>
                    <a:lnTo>
                      <a:pt x="1164" y="1492"/>
                    </a:lnTo>
                    <a:lnTo>
                      <a:pt x="1197" y="1490"/>
                    </a:lnTo>
                    <a:lnTo>
                      <a:pt x="1262" y="1486"/>
                    </a:lnTo>
                    <a:lnTo>
                      <a:pt x="1297" y="1483"/>
                    </a:lnTo>
                    <a:lnTo>
                      <a:pt x="1328" y="1479"/>
                    </a:lnTo>
                    <a:lnTo>
                      <a:pt x="1361" y="1476"/>
                    </a:lnTo>
                    <a:lnTo>
                      <a:pt x="1392" y="1472"/>
                    </a:lnTo>
                    <a:lnTo>
                      <a:pt x="1426" y="1467"/>
                    </a:lnTo>
                    <a:lnTo>
                      <a:pt x="1458" y="1462"/>
                    </a:lnTo>
                    <a:lnTo>
                      <a:pt x="1487" y="1457"/>
                    </a:lnTo>
                    <a:lnTo>
                      <a:pt x="1520" y="1450"/>
                    </a:lnTo>
                    <a:lnTo>
                      <a:pt x="1548" y="1443"/>
                    </a:lnTo>
                    <a:lnTo>
                      <a:pt x="1577" y="1434"/>
                    </a:lnTo>
                    <a:lnTo>
                      <a:pt x="1605" y="1425"/>
                    </a:lnTo>
                    <a:lnTo>
                      <a:pt x="1632" y="1418"/>
                    </a:lnTo>
                    <a:lnTo>
                      <a:pt x="1660" y="1408"/>
                    </a:lnTo>
                    <a:lnTo>
                      <a:pt x="1683" y="1399"/>
                    </a:lnTo>
                    <a:lnTo>
                      <a:pt x="1707" y="1388"/>
                    </a:lnTo>
                    <a:lnTo>
                      <a:pt x="1729" y="1376"/>
                    </a:lnTo>
                    <a:lnTo>
                      <a:pt x="1750" y="1366"/>
                    </a:lnTo>
                    <a:lnTo>
                      <a:pt x="1770" y="1352"/>
                    </a:lnTo>
                    <a:lnTo>
                      <a:pt x="1789" y="1338"/>
                    </a:lnTo>
                    <a:lnTo>
                      <a:pt x="1804" y="1323"/>
                    </a:lnTo>
                    <a:lnTo>
                      <a:pt x="1817" y="1311"/>
                    </a:lnTo>
                    <a:lnTo>
                      <a:pt x="1822" y="1306"/>
                    </a:lnTo>
                    <a:lnTo>
                      <a:pt x="1832" y="1292"/>
                    </a:lnTo>
                    <a:lnTo>
                      <a:pt x="1843" y="1276"/>
                    </a:lnTo>
                    <a:lnTo>
                      <a:pt x="1853" y="1260"/>
                    </a:lnTo>
                    <a:lnTo>
                      <a:pt x="1861" y="1243"/>
                    </a:lnTo>
                    <a:lnTo>
                      <a:pt x="1870" y="1225"/>
                    </a:lnTo>
                    <a:lnTo>
                      <a:pt x="1876" y="1206"/>
                    </a:lnTo>
                    <a:lnTo>
                      <a:pt x="1888" y="1166"/>
                    </a:lnTo>
                    <a:lnTo>
                      <a:pt x="1889" y="1148"/>
                    </a:lnTo>
                    <a:lnTo>
                      <a:pt x="1893" y="1129"/>
                    </a:lnTo>
                    <a:lnTo>
                      <a:pt x="1893" y="1064"/>
                    </a:lnTo>
                    <a:lnTo>
                      <a:pt x="1891" y="1041"/>
                    </a:lnTo>
                    <a:lnTo>
                      <a:pt x="1884" y="998"/>
                    </a:lnTo>
                    <a:lnTo>
                      <a:pt x="1878" y="973"/>
                    </a:lnTo>
                    <a:lnTo>
                      <a:pt x="1871" y="950"/>
                    </a:lnTo>
                    <a:lnTo>
                      <a:pt x="1865" y="926"/>
                    </a:lnTo>
                    <a:lnTo>
                      <a:pt x="1857" y="901"/>
                    </a:lnTo>
                    <a:lnTo>
                      <a:pt x="1848" y="877"/>
                    </a:lnTo>
                    <a:lnTo>
                      <a:pt x="1829" y="826"/>
                    </a:lnTo>
                    <a:lnTo>
                      <a:pt x="1816" y="798"/>
                    </a:lnTo>
                    <a:lnTo>
                      <a:pt x="1789" y="745"/>
                    </a:lnTo>
                    <a:lnTo>
                      <a:pt x="1774" y="715"/>
                    </a:lnTo>
                    <a:lnTo>
                      <a:pt x="1742" y="659"/>
                    </a:lnTo>
                    <a:lnTo>
                      <a:pt x="1724" y="629"/>
                    </a:lnTo>
                    <a:lnTo>
                      <a:pt x="1706" y="598"/>
                    </a:lnTo>
                    <a:lnTo>
                      <a:pt x="1686" y="568"/>
                    </a:lnTo>
                    <a:lnTo>
                      <a:pt x="1640" y="603"/>
                    </a:lnTo>
                    <a:lnTo>
                      <a:pt x="1660" y="633"/>
                    </a:lnTo>
                    <a:lnTo>
                      <a:pt x="1678" y="661"/>
                    </a:lnTo>
                    <a:lnTo>
                      <a:pt x="1692" y="691"/>
                    </a:lnTo>
                    <a:lnTo>
                      <a:pt x="1725" y="747"/>
                    </a:lnTo>
                    <a:lnTo>
                      <a:pt x="1740" y="773"/>
                    </a:lnTo>
                    <a:lnTo>
                      <a:pt x="1766" y="826"/>
                    </a:lnTo>
                    <a:lnTo>
                      <a:pt x="1776" y="850"/>
                    </a:lnTo>
                    <a:lnTo>
                      <a:pt x="1796" y="898"/>
                    </a:lnTo>
                    <a:lnTo>
                      <a:pt x="1804" y="922"/>
                    </a:lnTo>
                    <a:lnTo>
                      <a:pt x="1812" y="943"/>
                    </a:lnTo>
                    <a:lnTo>
                      <a:pt x="1819" y="968"/>
                    </a:lnTo>
                    <a:lnTo>
                      <a:pt x="1825" y="991"/>
                    </a:lnTo>
                    <a:lnTo>
                      <a:pt x="1829" y="1008"/>
                    </a:lnTo>
                    <a:lnTo>
                      <a:pt x="1835" y="1048"/>
                    </a:lnTo>
                    <a:lnTo>
                      <a:pt x="1837" y="1068"/>
                    </a:lnTo>
                    <a:lnTo>
                      <a:pt x="1837" y="1122"/>
                    </a:lnTo>
                    <a:lnTo>
                      <a:pt x="1834" y="1138"/>
                    </a:lnTo>
                    <a:lnTo>
                      <a:pt x="1832" y="1155"/>
                    </a:lnTo>
                    <a:lnTo>
                      <a:pt x="1824" y="1185"/>
                    </a:lnTo>
                    <a:lnTo>
                      <a:pt x="1817" y="1201"/>
                    </a:lnTo>
                    <a:lnTo>
                      <a:pt x="1812" y="1215"/>
                    </a:lnTo>
                    <a:lnTo>
                      <a:pt x="1804" y="1229"/>
                    </a:lnTo>
                    <a:lnTo>
                      <a:pt x="1797" y="1241"/>
                    </a:lnTo>
                    <a:lnTo>
                      <a:pt x="1786" y="1257"/>
                    </a:lnTo>
                    <a:lnTo>
                      <a:pt x="1776" y="1271"/>
                    </a:lnTo>
                    <a:lnTo>
                      <a:pt x="1781" y="1266"/>
                    </a:lnTo>
                    <a:lnTo>
                      <a:pt x="1768" y="1278"/>
                    </a:lnTo>
                    <a:lnTo>
                      <a:pt x="1753" y="1292"/>
                    </a:lnTo>
                    <a:lnTo>
                      <a:pt x="1740" y="1302"/>
                    </a:lnTo>
                    <a:lnTo>
                      <a:pt x="1724" y="1313"/>
                    </a:lnTo>
                    <a:lnTo>
                      <a:pt x="1706" y="1323"/>
                    </a:lnTo>
                    <a:lnTo>
                      <a:pt x="1684" y="1332"/>
                    </a:lnTo>
                    <a:lnTo>
                      <a:pt x="1663" y="1343"/>
                    </a:lnTo>
                    <a:lnTo>
                      <a:pt x="1640" y="1352"/>
                    </a:lnTo>
                    <a:lnTo>
                      <a:pt x="1615" y="1362"/>
                    </a:lnTo>
                    <a:lnTo>
                      <a:pt x="1589" y="1369"/>
                    </a:lnTo>
                    <a:lnTo>
                      <a:pt x="1564" y="1378"/>
                    </a:lnTo>
                    <a:lnTo>
                      <a:pt x="1535" y="1383"/>
                    </a:lnTo>
                    <a:lnTo>
                      <a:pt x="1507" y="1390"/>
                    </a:lnTo>
                    <a:lnTo>
                      <a:pt x="1477" y="1397"/>
                    </a:lnTo>
                    <a:lnTo>
                      <a:pt x="1448" y="1402"/>
                    </a:lnTo>
                    <a:lnTo>
                      <a:pt x="1417" y="1408"/>
                    </a:lnTo>
                    <a:lnTo>
                      <a:pt x="1385" y="1413"/>
                    </a:lnTo>
                    <a:lnTo>
                      <a:pt x="1354" y="1416"/>
                    </a:lnTo>
                    <a:lnTo>
                      <a:pt x="1321" y="1420"/>
                    </a:lnTo>
                    <a:lnTo>
                      <a:pt x="1290" y="1423"/>
                    </a:lnTo>
                    <a:lnTo>
                      <a:pt x="1259" y="1427"/>
                    </a:lnTo>
                    <a:lnTo>
                      <a:pt x="1193" y="1430"/>
                    </a:lnTo>
                    <a:lnTo>
                      <a:pt x="1164" y="1432"/>
                    </a:lnTo>
                    <a:lnTo>
                      <a:pt x="1039" y="1432"/>
                    </a:lnTo>
                    <a:lnTo>
                      <a:pt x="982" y="1429"/>
                    </a:lnTo>
                    <a:lnTo>
                      <a:pt x="954" y="1427"/>
                    </a:lnTo>
                    <a:lnTo>
                      <a:pt x="927" y="1425"/>
                    </a:lnTo>
                    <a:lnTo>
                      <a:pt x="929" y="1425"/>
                    </a:lnTo>
                    <a:lnTo>
                      <a:pt x="901" y="1422"/>
                    </a:lnTo>
                    <a:lnTo>
                      <a:pt x="875" y="1416"/>
                    </a:lnTo>
                    <a:lnTo>
                      <a:pt x="845" y="1411"/>
                    </a:lnTo>
                    <a:lnTo>
                      <a:pt x="817" y="1406"/>
                    </a:lnTo>
                    <a:lnTo>
                      <a:pt x="790" y="1399"/>
                    </a:lnTo>
                    <a:lnTo>
                      <a:pt x="758" y="1392"/>
                    </a:lnTo>
                    <a:lnTo>
                      <a:pt x="729" y="1385"/>
                    </a:lnTo>
                    <a:lnTo>
                      <a:pt x="699" y="1378"/>
                    </a:lnTo>
                    <a:lnTo>
                      <a:pt x="670" y="1367"/>
                    </a:lnTo>
                    <a:lnTo>
                      <a:pt x="640" y="1359"/>
                    </a:lnTo>
                    <a:lnTo>
                      <a:pt x="609" y="1348"/>
                    </a:lnTo>
                    <a:lnTo>
                      <a:pt x="579" y="1338"/>
                    </a:lnTo>
                    <a:lnTo>
                      <a:pt x="550" y="1327"/>
                    </a:lnTo>
                    <a:lnTo>
                      <a:pt x="520" y="1315"/>
                    </a:lnTo>
                    <a:lnTo>
                      <a:pt x="491" y="1304"/>
                    </a:lnTo>
                    <a:lnTo>
                      <a:pt x="463" y="1292"/>
                    </a:lnTo>
                    <a:lnTo>
                      <a:pt x="435" y="1278"/>
                    </a:lnTo>
                    <a:lnTo>
                      <a:pt x="407" y="1266"/>
                    </a:lnTo>
                    <a:lnTo>
                      <a:pt x="351" y="1239"/>
                    </a:lnTo>
                    <a:lnTo>
                      <a:pt x="327" y="1225"/>
                    </a:lnTo>
                    <a:lnTo>
                      <a:pt x="302" y="1211"/>
                    </a:lnTo>
                    <a:lnTo>
                      <a:pt x="279" y="1196"/>
                    </a:lnTo>
                    <a:lnTo>
                      <a:pt x="256" y="1182"/>
                    </a:lnTo>
                    <a:lnTo>
                      <a:pt x="233" y="1168"/>
                    </a:lnTo>
                    <a:lnTo>
                      <a:pt x="192" y="1136"/>
                    </a:lnTo>
                    <a:lnTo>
                      <a:pt x="172" y="1122"/>
                    </a:lnTo>
                    <a:lnTo>
                      <a:pt x="156" y="1106"/>
                    </a:lnTo>
                    <a:lnTo>
                      <a:pt x="141" y="1092"/>
                    </a:lnTo>
                    <a:lnTo>
                      <a:pt x="126" y="1076"/>
                    </a:lnTo>
                    <a:lnTo>
                      <a:pt x="115" y="1062"/>
                    </a:lnTo>
                    <a:lnTo>
                      <a:pt x="117" y="1064"/>
                    </a:lnTo>
                    <a:lnTo>
                      <a:pt x="117" y="1066"/>
                    </a:lnTo>
                    <a:lnTo>
                      <a:pt x="105" y="1047"/>
                    </a:lnTo>
                    <a:lnTo>
                      <a:pt x="95" y="1031"/>
                    </a:lnTo>
                    <a:lnTo>
                      <a:pt x="89" y="1013"/>
                    </a:lnTo>
                    <a:lnTo>
                      <a:pt x="80" y="994"/>
                    </a:lnTo>
                    <a:lnTo>
                      <a:pt x="74" y="975"/>
                    </a:lnTo>
                    <a:lnTo>
                      <a:pt x="67" y="955"/>
                    </a:lnTo>
                    <a:lnTo>
                      <a:pt x="64" y="936"/>
                    </a:lnTo>
                    <a:lnTo>
                      <a:pt x="61" y="915"/>
                    </a:lnTo>
                    <a:lnTo>
                      <a:pt x="57" y="894"/>
                    </a:lnTo>
                    <a:lnTo>
                      <a:pt x="56" y="873"/>
                    </a:lnTo>
                    <a:lnTo>
                      <a:pt x="56" y="807"/>
                    </a:lnTo>
                    <a:lnTo>
                      <a:pt x="57" y="784"/>
                    </a:lnTo>
                    <a:lnTo>
                      <a:pt x="59" y="761"/>
                    </a:lnTo>
                    <a:lnTo>
                      <a:pt x="62" y="738"/>
                    </a:lnTo>
                    <a:lnTo>
                      <a:pt x="64" y="715"/>
                    </a:lnTo>
                    <a:lnTo>
                      <a:pt x="69" y="693"/>
                    </a:lnTo>
                    <a:lnTo>
                      <a:pt x="72" y="670"/>
                    </a:lnTo>
                    <a:lnTo>
                      <a:pt x="77" y="647"/>
                    </a:lnTo>
                    <a:lnTo>
                      <a:pt x="82" y="624"/>
                    </a:lnTo>
                    <a:lnTo>
                      <a:pt x="87" y="603"/>
                    </a:lnTo>
                    <a:lnTo>
                      <a:pt x="97" y="558"/>
                    </a:lnTo>
                    <a:lnTo>
                      <a:pt x="100" y="538"/>
                    </a:lnTo>
                    <a:lnTo>
                      <a:pt x="107" y="517"/>
                    </a:lnTo>
                    <a:lnTo>
                      <a:pt x="117" y="479"/>
                    </a:lnTo>
                    <a:lnTo>
                      <a:pt x="123" y="460"/>
                    </a:lnTo>
                    <a:lnTo>
                      <a:pt x="128" y="440"/>
                    </a:lnTo>
                    <a:lnTo>
                      <a:pt x="133" y="423"/>
                    </a:lnTo>
                    <a:lnTo>
                      <a:pt x="138" y="407"/>
                    </a:lnTo>
                    <a:lnTo>
                      <a:pt x="138" y="405"/>
                    </a:lnTo>
                    <a:lnTo>
                      <a:pt x="140" y="405"/>
                    </a:lnTo>
                    <a:lnTo>
                      <a:pt x="141" y="391"/>
                    </a:lnTo>
                    <a:lnTo>
                      <a:pt x="146" y="375"/>
                    </a:lnTo>
                    <a:lnTo>
                      <a:pt x="149" y="360"/>
                    </a:lnTo>
                    <a:lnTo>
                      <a:pt x="164" y="321"/>
                    </a:lnTo>
                    <a:lnTo>
                      <a:pt x="171" y="307"/>
                    </a:lnTo>
                    <a:lnTo>
                      <a:pt x="174" y="293"/>
                    </a:lnTo>
                    <a:lnTo>
                      <a:pt x="205" y="235"/>
                    </a:lnTo>
                    <a:lnTo>
                      <a:pt x="212" y="226"/>
                    </a:lnTo>
                    <a:lnTo>
                      <a:pt x="228" y="205"/>
                    </a:lnTo>
                    <a:lnTo>
                      <a:pt x="235" y="195"/>
                    </a:lnTo>
                    <a:lnTo>
                      <a:pt x="240" y="188"/>
                    </a:lnTo>
                    <a:lnTo>
                      <a:pt x="248" y="181"/>
                    </a:lnTo>
                    <a:lnTo>
                      <a:pt x="264" y="163"/>
                    </a:lnTo>
                    <a:lnTo>
                      <a:pt x="282" y="148"/>
                    </a:lnTo>
                    <a:lnTo>
                      <a:pt x="310" y="127"/>
                    </a:lnTo>
                    <a:lnTo>
                      <a:pt x="322" y="120"/>
                    </a:lnTo>
                    <a:lnTo>
                      <a:pt x="330" y="114"/>
                    </a:lnTo>
                    <a:lnTo>
                      <a:pt x="361" y="100"/>
                    </a:lnTo>
                    <a:lnTo>
                      <a:pt x="374" y="95"/>
                    </a:lnTo>
                    <a:lnTo>
                      <a:pt x="376" y="95"/>
                    </a:lnTo>
                    <a:lnTo>
                      <a:pt x="386" y="90"/>
                    </a:lnTo>
                    <a:lnTo>
                      <a:pt x="397" y="84"/>
                    </a:lnTo>
                    <a:lnTo>
                      <a:pt x="422" y="79"/>
                    </a:lnTo>
                    <a:lnTo>
                      <a:pt x="437" y="76"/>
                    </a:lnTo>
                    <a:lnTo>
                      <a:pt x="450" y="72"/>
                    </a:lnTo>
                    <a:lnTo>
                      <a:pt x="463" y="69"/>
                    </a:lnTo>
                    <a:lnTo>
                      <a:pt x="478" y="67"/>
                    </a:lnTo>
                    <a:lnTo>
                      <a:pt x="492" y="65"/>
                    </a:lnTo>
                    <a:lnTo>
                      <a:pt x="524" y="62"/>
                    </a:lnTo>
                    <a:lnTo>
                      <a:pt x="540" y="62"/>
                    </a:lnTo>
                    <a:lnTo>
                      <a:pt x="556" y="60"/>
                    </a:lnTo>
                    <a:lnTo>
                      <a:pt x="620" y="60"/>
                    </a:lnTo>
                    <a:lnTo>
                      <a:pt x="639" y="62"/>
                    </a:lnTo>
                    <a:lnTo>
                      <a:pt x="657" y="62"/>
                    </a:lnTo>
                    <a:lnTo>
                      <a:pt x="709" y="67"/>
                    </a:lnTo>
                    <a:lnTo>
                      <a:pt x="726" y="69"/>
                    </a:lnTo>
                    <a:lnTo>
                      <a:pt x="744" y="72"/>
                    </a:lnTo>
                    <a:lnTo>
                      <a:pt x="780" y="76"/>
                    </a:lnTo>
                    <a:lnTo>
                      <a:pt x="814" y="83"/>
                    </a:lnTo>
                    <a:lnTo>
                      <a:pt x="831" y="86"/>
                    </a:lnTo>
                    <a:lnTo>
                      <a:pt x="849" y="90"/>
                    </a:lnTo>
                    <a:lnTo>
                      <a:pt x="865" y="93"/>
                    </a:lnTo>
                    <a:lnTo>
                      <a:pt x="883" y="97"/>
                    </a:lnTo>
                    <a:lnTo>
                      <a:pt x="914" y="104"/>
                    </a:lnTo>
                    <a:lnTo>
                      <a:pt x="949" y="113"/>
                    </a:lnTo>
                    <a:lnTo>
                      <a:pt x="968" y="120"/>
                    </a:lnTo>
                    <a:lnTo>
                      <a:pt x="987" y="125"/>
                    </a:lnTo>
                    <a:lnTo>
                      <a:pt x="1024" y="139"/>
                    </a:lnTo>
                    <a:lnTo>
                      <a:pt x="1042" y="148"/>
                    </a:lnTo>
                    <a:lnTo>
                      <a:pt x="1062" y="155"/>
                    </a:lnTo>
                    <a:lnTo>
                      <a:pt x="1198" y="216"/>
                    </a:lnTo>
                    <a:lnTo>
                      <a:pt x="1271" y="251"/>
                    </a:lnTo>
                    <a:lnTo>
                      <a:pt x="1287" y="258"/>
                    </a:lnTo>
                    <a:lnTo>
                      <a:pt x="1320" y="274"/>
                    </a:lnTo>
                    <a:lnTo>
                      <a:pt x="1366" y="297"/>
                    </a:lnTo>
                    <a:lnTo>
                      <a:pt x="1377" y="300"/>
                    </a:lnTo>
                    <a:lnTo>
                      <a:pt x="1387" y="307"/>
                    </a:lnTo>
                    <a:lnTo>
                      <a:pt x="1402" y="314"/>
                    </a:lnTo>
                    <a:lnTo>
                      <a:pt x="1410" y="318"/>
                    </a:lnTo>
                    <a:lnTo>
                      <a:pt x="1418" y="321"/>
                    </a:lnTo>
                    <a:lnTo>
                      <a:pt x="1422" y="323"/>
                    </a:lnTo>
                    <a:lnTo>
                      <a:pt x="1431" y="326"/>
                    </a:lnTo>
                    <a:lnTo>
                      <a:pt x="1438" y="328"/>
                    </a:lnTo>
                    <a:lnTo>
                      <a:pt x="1446" y="332"/>
                    </a:lnTo>
                    <a:lnTo>
                      <a:pt x="1451" y="333"/>
                    </a:lnTo>
                    <a:lnTo>
                      <a:pt x="1456" y="337"/>
                    </a:lnTo>
                    <a:lnTo>
                      <a:pt x="1471" y="342"/>
                    </a:lnTo>
                    <a:lnTo>
                      <a:pt x="1482" y="347"/>
                    </a:lnTo>
                    <a:lnTo>
                      <a:pt x="1481" y="346"/>
                    </a:lnTo>
                    <a:lnTo>
                      <a:pt x="1482" y="347"/>
                    </a:lnTo>
                    <a:lnTo>
                      <a:pt x="1477" y="340"/>
                    </a:lnTo>
                    <a:lnTo>
                      <a:pt x="1477" y="342"/>
                    </a:lnTo>
                    <a:lnTo>
                      <a:pt x="1471" y="321"/>
                    </a:lnTo>
                    <a:lnTo>
                      <a:pt x="1517" y="300"/>
                    </a:lnTo>
                    <a:lnTo>
                      <a:pt x="1517" y="298"/>
                    </a:lnTo>
                    <a:lnTo>
                      <a:pt x="1505" y="291"/>
                    </a:lnTo>
                    <a:lnTo>
                      <a:pt x="1504" y="290"/>
                    </a:lnTo>
                    <a:lnTo>
                      <a:pt x="1495" y="288"/>
                    </a:lnTo>
                    <a:lnTo>
                      <a:pt x="1494" y="286"/>
                    </a:lnTo>
                    <a:lnTo>
                      <a:pt x="1479" y="281"/>
                    </a:lnTo>
                    <a:lnTo>
                      <a:pt x="1471" y="277"/>
                    </a:lnTo>
                    <a:lnTo>
                      <a:pt x="1463" y="275"/>
                    </a:lnTo>
                    <a:lnTo>
                      <a:pt x="1454" y="272"/>
                    </a:lnTo>
                    <a:lnTo>
                      <a:pt x="1448" y="270"/>
                    </a:lnTo>
                    <a:lnTo>
                      <a:pt x="1441" y="267"/>
                    </a:lnTo>
                    <a:lnTo>
                      <a:pt x="1422" y="32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8" name="Freeform 512"/>
              <p:cNvSpPr>
                <a:spLocks noChangeAspect="1"/>
              </p:cNvSpPr>
              <p:nvPr/>
            </p:nvSpPr>
            <p:spPr bwMode="auto">
              <a:xfrm>
                <a:off x="2828925" y="4149725"/>
                <a:ext cx="147638" cy="98425"/>
              </a:xfrm>
              <a:custGeom>
                <a:avLst/>
                <a:gdLst/>
                <a:ahLst/>
                <a:cxnLst>
                  <a:cxn ang="0">
                    <a:pos x="144" y="96"/>
                  </a:cxn>
                  <a:cxn ang="0">
                    <a:pos x="0" y="0"/>
                  </a:cxn>
                </a:cxnLst>
                <a:rect l="0" t="0" r="r" b="b"/>
                <a:pathLst>
                  <a:path w="144" h="96">
                    <a:moveTo>
                      <a:pt x="144" y="96"/>
                    </a:moveTo>
                    <a:cubicBezTo>
                      <a:pt x="84" y="56"/>
                      <a:pt x="24" y="1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9" name="Freeform 513"/>
              <p:cNvSpPr>
                <a:spLocks noChangeAspect="1"/>
              </p:cNvSpPr>
              <p:nvPr/>
            </p:nvSpPr>
            <p:spPr bwMode="auto">
              <a:xfrm rot="921842">
                <a:off x="2984500" y="4341813"/>
                <a:ext cx="196850" cy="147638"/>
              </a:xfrm>
              <a:custGeom>
                <a:avLst/>
                <a:gdLst/>
                <a:ahLst/>
                <a:cxnLst>
                  <a:cxn ang="0">
                    <a:pos x="144" y="96"/>
                  </a:cxn>
                  <a:cxn ang="0">
                    <a:pos x="0" y="0"/>
                  </a:cxn>
                </a:cxnLst>
                <a:rect l="0" t="0" r="r" b="b"/>
                <a:pathLst>
                  <a:path w="144" h="96">
                    <a:moveTo>
                      <a:pt x="144" y="96"/>
                    </a:moveTo>
                    <a:cubicBezTo>
                      <a:pt x="84" y="56"/>
                      <a:pt x="24" y="1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3037925" y="1834554"/>
            <a:ext cx="1385887" cy="247650"/>
            <a:chOff x="2976563" y="4100513"/>
            <a:chExt cx="1385887" cy="247650"/>
          </a:xfrm>
        </p:grpSpPr>
        <p:sp>
          <p:nvSpPr>
            <p:cNvPr id="610" name="Oval 484"/>
            <p:cNvSpPr>
              <a:spLocks noChangeAspect="1" noChangeArrowheads="1"/>
            </p:cNvSpPr>
            <p:nvPr/>
          </p:nvSpPr>
          <p:spPr bwMode="auto">
            <a:xfrm>
              <a:off x="2976563" y="4248150"/>
              <a:ext cx="52388" cy="55563"/>
            </a:xfrm>
            <a:prstGeom prst="ellipse">
              <a:avLst/>
            </a:pr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1" name="Freeform 485"/>
            <p:cNvSpPr>
              <a:spLocks noChangeAspect="1"/>
            </p:cNvSpPr>
            <p:nvPr/>
          </p:nvSpPr>
          <p:spPr bwMode="auto">
            <a:xfrm>
              <a:off x="3009900" y="4149725"/>
              <a:ext cx="1006475" cy="144463"/>
            </a:xfrm>
            <a:custGeom>
              <a:avLst/>
              <a:gdLst/>
              <a:ahLst/>
              <a:cxnLst>
                <a:cxn ang="0">
                  <a:pos x="1321" y="0"/>
                </a:cxn>
                <a:cxn ang="0">
                  <a:pos x="249" y="7"/>
                </a:cxn>
                <a:cxn ang="0">
                  <a:pos x="0" y="139"/>
                </a:cxn>
              </a:cxnLst>
              <a:rect l="0" t="0" r="r" b="b"/>
              <a:pathLst>
                <a:path w="1321" h="139">
                  <a:moveTo>
                    <a:pt x="1321" y="0"/>
                  </a:moveTo>
                  <a:lnTo>
                    <a:pt x="249" y="7"/>
                  </a:lnTo>
                  <a:lnTo>
                    <a:pt x="0" y="13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640" name="Picture 514"/>
            <p:cNvPicPr>
              <a:picLocks noChangeAspect="1" noChangeArrowheads="1"/>
            </p:cNvPicPr>
            <p:nvPr/>
          </p:nvPicPr>
          <p:blipFill>
            <a:blip r:embed="rId4" cstate="print"/>
            <a:srcRect l="13731" t="26703" r="10716" b="14406"/>
            <a:stretch>
              <a:fillRect/>
            </a:stretch>
          </p:blipFill>
          <p:spPr bwMode="auto">
            <a:xfrm rot="10800000" flipH="1" flipV="1">
              <a:off x="3273425" y="4100513"/>
              <a:ext cx="1089025" cy="14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1" name="Line 515"/>
            <p:cNvSpPr>
              <a:spLocks noChangeAspect="1" noChangeShapeType="1"/>
            </p:cNvSpPr>
            <p:nvPr/>
          </p:nvSpPr>
          <p:spPr bwMode="auto">
            <a:xfrm>
              <a:off x="3224213" y="4348163"/>
              <a:ext cx="642938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1503861" y="1643335"/>
            <a:ext cx="1541463" cy="1366838"/>
            <a:chOff x="1443038" y="3902075"/>
            <a:chExt cx="1541463" cy="1366838"/>
          </a:xfrm>
        </p:grpSpPr>
        <p:sp>
          <p:nvSpPr>
            <p:cNvPr id="637" name="Freeform 511"/>
            <p:cNvSpPr>
              <a:spLocks noChangeAspect="1"/>
            </p:cNvSpPr>
            <p:nvPr/>
          </p:nvSpPr>
          <p:spPr bwMode="auto">
            <a:xfrm>
              <a:off x="2922588" y="4318000"/>
              <a:ext cx="61913" cy="73025"/>
            </a:xfrm>
            <a:custGeom>
              <a:avLst/>
              <a:gdLst/>
              <a:ahLst/>
              <a:cxnLst>
                <a:cxn ang="0">
                  <a:pos x="59" y="70"/>
                </a:cxn>
                <a:cxn ang="0">
                  <a:pos x="41" y="0"/>
                </a:cxn>
                <a:cxn ang="0">
                  <a:pos x="0" y="58"/>
                </a:cxn>
                <a:cxn ang="0">
                  <a:pos x="36" y="32"/>
                </a:cxn>
                <a:cxn ang="0">
                  <a:pos x="59" y="70"/>
                </a:cxn>
              </a:cxnLst>
              <a:rect l="0" t="0" r="r" b="b"/>
              <a:pathLst>
                <a:path w="59" h="70">
                  <a:moveTo>
                    <a:pt x="59" y="70"/>
                  </a:moveTo>
                  <a:lnTo>
                    <a:pt x="41" y="0"/>
                  </a:lnTo>
                  <a:lnTo>
                    <a:pt x="0" y="58"/>
                  </a:lnTo>
                  <a:lnTo>
                    <a:pt x="36" y="32"/>
                  </a:lnTo>
                  <a:lnTo>
                    <a:pt x="59" y="7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43038" y="3902075"/>
              <a:ext cx="1517650" cy="1366838"/>
              <a:chOff x="1443038" y="3902075"/>
              <a:chExt cx="1517650" cy="1366838"/>
            </a:xfrm>
          </p:grpSpPr>
          <p:sp>
            <p:nvSpPr>
              <p:cNvPr id="636" name="Freeform 510"/>
              <p:cNvSpPr>
                <a:spLocks noChangeAspect="1"/>
              </p:cNvSpPr>
              <p:nvPr/>
            </p:nvSpPr>
            <p:spPr bwMode="auto">
              <a:xfrm>
                <a:off x="1443038" y="3902075"/>
                <a:ext cx="1517650" cy="1366838"/>
              </a:xfrm>
              <a:custGeom>
                <a:avLst/>
                <a:gdLst/>
                <a:ahLst/>
                <a:cxnLst>
                  <a:cxn ang="0">
                    <a:pos x="1472" y="394"/>
                  </a:cxn>
                  <a:cxn ang="0">
                    <a:pos x="1298" y="1325"/>
                  </a:cxn>
                  <a:cxn ang="0">
                    <a:pos x="427" y="0"/>
                  </a:cxn>
                  <a:cxn ang="0">
                    <a:pos x="0" y="498"/>
                  </a:cxn>
                  <a:cxn ang="0">
                    <a:pos x="717" y="725"/>
                  </a:cxn>
                </a:cxnLst>
                <a:rect l="0" t="0" r="r" b="b"/>
                <a:pathLst>
                  <a:path w="1472" h="1325">
                    <a:moveTo>
                      <a:pt x="1472" y="394"/>
                    </a:moveTo>
                    <a:lnTo>
                      <a:pt x="1298" y="1325"/>
                    </a:lnTo>
                    <a:lnTo>
                      <a:pt x="427" y="0"/>
                    </a:lnTo>
                    <a:lnTo>
                      <a:pt x="0" y="498"/>
                    </a:lnTo>
                    <a:lnTo>
                      <a:pt x="717" y="72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2" name="Line 5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41463" y="4446588"/>
                <a:ext cx="149225" cy="492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3" name="Line 517"/>
              <p:cNvSpPr>
                <a:spLocks noChangeAspect="1" noChangeShapeType="1"/>
              </p:cNvSpPr>
              <p:nvPr/>
            </p:nvSpPr>
            <p:spPr bwMode="auto">
              <a:xfrm flipV="1">
                <a:off x="1590675" y="4149725"/>
                <a:ext cx="100013" cy="984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4" name="Line 518"/>
              <p:cNvSpPr>
                <a:spLocks noChangeAspect="1" noChangeShapeType="1"/>
              </p:cNvSpPr>
              <p:nvPr/>
            </p:nvSpPr>
            <p:spPr bwMode="auto">
              <a:xfrm>
                <a:off x="1987550" y="4051300"/>
                <a:ext cx="49213" cy="984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5" name="Line 519"/>
              <p:cNvSpPr>
                <a:spLocks noChangeAspect="1" noChangeShapeType="1"/>
              </p:cNvSpPr>
              <p:nvPr/>
            </p:nvSpPr>
            <p:spPr bwMode="auto">
              <a:xfrm>
                <a:off x="2630488" y="5040313"/>
                <a:ext cx="49213" cy="984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7" name="Group 7"/>
          <p:cNvGrpSpPr/>
          <p:nvPr/>
        </p:nvGrpSpPr>
        <p:grpSpPr>
          <a:xfrm>
            <a:off x="304800" y="990600"/>
            <a:ext cx="3048000" cy="1405358"/>
            <a:chOff x="457200" y="3280910"/>
            <a:chExt cx="3048000" cy="1405358"/>
          </a:xfrm>
        </p:grpSpPr>
        <p:grpSp>
          <p:nvGrpSpPr>
            <p:cNvPr id="18" name="Group 99"/>
            <p:cNvGrpSpPr/>
            <p:nvPr/>
          </p:nvGrpSpPr>
          <p:grpSpPr>
            <a:xfrm>
              <a:off x="457200" y="3280910"/>
              <a:ext cx="3048000" cy="1405358"/>
              <a:chOff x="-866775" y="2557010"/>
              <a:chExt cx="3048000" cy="1405358"/>
            </a:xfrm>
          </p:grpSpPr>
          <p:sp>
            <p:nvSpPr>
              <p:cNvPr id="101" name="Oval 501"/>
              <p:cNvSpPr>
                <a:spLocks noChangeAspect="1" noChangeArrowheads="1"/>
              </p:cNvSpPr>
              <p:nvPr/>
            </p:nvSpPr>
            <p:spPr bwMode="auto">
              <a:xfrm>
                <a:off x="1094916" y="3940143"/>
                <a:ext cx="19050" cy="2222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" name="Rectangle 482"/>
              <p:cNvSpPr>
                <a:spLocks noChangeAspect="1" noChangeArrowheads="1"/>
              </p:cNvSpPr>
              <p:nvPr/>
            </p:nvSpPr>
            <p:spPr bwMode="auto">
              <a:xfrm>
                <a:off x="-866775" y="2557010"/>
                <a:ext cx="3048000" cy="29238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900" b="1" dirty="0" smtClean="0">
                    <a:solidFill>
                      <a:prstClr val="black"/>
                    </a:solidFill>
                    <a:latin typeface="Calibri"/>
                  </a:rPr>
                  <a:t>PASSIVE NONLINEAR OBJECT</a:t>
                </a:r>
                <a:endParaRPr lang="en-US" sz="1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1247775" y="3590925"/>
              <a:ext cx="1149276" cy="105398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482"/>
          <p:cNvSpPr>
            <a:spLocks noChangeAspect="1" noChangeArrowheads="1"/>
          </p:cNvSpPr>
          <p:nvPr/>
        </p:nvSpPr>
        <p:spPr bwMode="auto">
          <a:xfrm>
            <a:off x="4972050" y="1143000"/>
            <a:ext cx="3081819" cy="29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black"/>
                </a:solidFill>
                <a:latin typeface="Calibri"/>
              </a:rPr>
              <a:t>NONLINEAR OBJECT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0" name="Straight Arrow Connector 109"/>
          <p:cNvCxnSpPr>
            <a:stCxn id="109" idx="2"/>
            <a:endCxn id="26" idx="0"/>
          </p:cNvCxnSpPr>
          <p:nvPr/>
        </p:nvCxnSpPr>
        <p:spPr>
          <a:xfrm flipH="1">
            <a:off x="5444872" y="1435388"/>
            <a:ext cx="1068088" cy="10082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H="1" flipV="1">
            <a:off x="5417818" y="2434089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flipH="1">
            <a:off x="5431156" y="2443615"/>
            <a:ext cx="27432" cy="274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37767" y="1362690"/>
            <a:ext cx="247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Time-reversed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NONLINEAR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(2f) </a:t>
            </a:r>
            <a:r>
              <a:rPr lang="en-US" sz="1600" b="1" dirty="0" err="1" smtClean="0">
                <a:solidFill>
                  <a:srgbClr val="FF0000"/>
                </a:solidFill>
                <a:latin typeface="Calibri"/>
                <a:cs typeface="+mn-cs"/>
              </a:rPr>
              <a:t>Sona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signal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2403765" y="2059330"/>
            <a:ext cx="621270" cy="22667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2812475" y="2050470"/>
            <a:ext cx="228600" cy="45720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624" idx="2"/>
          </p:cNvCxnSpPr>
          <p:nvPr/>
        </p:nvCxnSpPr>
        <p:spPr>
          <a:xfrm flipH="1" flipV="1">
            <a:off x="2233424" y="1857412"/>
            <a:ext cx="814576" cy="1999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048000" y="2057400"/>
            <a:ext cx="0" cy="68580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6200" y="2514600"/>
            <a:ext cx="124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99"/>
                </a:solidFill>
                <a:latin typeface="Calibri"/>
                <a:cs typeface="+mn-cs"/>
              </a:rPr>
              <a:t>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99"/>
                </a:solidFill>
                <a:latin typeface="Calibri"/>
                <a:cs typeface="+mn-cs"/>
              </a:rPr>
              <a:t>Translation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99"/>
                </a:solidFill>
                <a:latin typeface="Calibri"/>
                <a:cs typeface="+mn-cs"/>
              </a:rPr>
              <a:t>f </a:t>
            </a:r>
            <a:r>
              <a:rPr lang="en-US" sz="1800" b="1" dirty="0" smtClean="0">
                <a:solidFill>
                  <a:srgbClr val="000099"/>
                </a:solidFill>
                <a:latin typeface="Calibri"/>
                <a:cs typeface="+mn-cs"/>
                <a:sym typeface="Wingdings"/>
              </a:rPr>
              <a:t>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+mn-cs"/>
              </a:rPr>
              <a:t>2f</a:t>
            </a:r>
            <a:endParaRPr lang="en-US" sz="1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241550" y="6261647"/>
            <a:ext cx="398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99"/>
                </a:solidFill>
                <a:latin typeface="Calibri"/>
                <a:cs typeface="+mn-cs"/>
              </a:rPr>
              <a:t>M. Frazier, </a:t>
            </a:r>
            <a:r>
              <a:rPr lang="en-US" sz="1200" b="1" i="1" dirty="0" smtClean="0">
                <a:solidFill>
                  <a:srgbClr val="000099"/>
                </a:solidFill>
                <a:latin typeface="Calibri"/>
                <a:cs typeface="+mn-cs"/>
              </a:rPr>
              <a:t>et al</a:t>
            </a:r>
            <a:r>
              <a:rPr lang="en-US" sz="1200" b="1" dirty="0" smtClean="0">
                <a:solidFill>
                  <a:srgbClr val="000099"/>
                </a:solidFill>
                <a:latin typeface="Calibri"/>
                <a:cs typeface="+mn-cs"/>
              </a:rPr>
              <a:t>., PRL </a:t>
            </a:r>
            <a:r>
              <a:rPr lang="en-US" sz="1200" b="1" u="sng" dirty="0" smtClean="0">
                <a:solidFill>
                  <a:srgbClr val="000099"/>
                </a:solidFill>
                <a:latin typeface="Calibri"/>
                <a:cs typeface="+mn-cs"/>
              </a:rPr>
              <a:t>110</a:t>
            </a:r>
            <a:r>
              <a:rPr lang="en-US" sz="1200" b="1" dirty="0" smtClean="0">
                <a:solidFill>
                  <a:srgbClr val="000099"/>
                </a:solidFill>
                <a:latin typeface="Calibri"/>
                <a:cs typeface="+mn-cs"/>
              </a:rPr>
              <a:t>, 087002 (2013)                                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M. Frazier, </a:t>
            </a:r>
            <a:r>
              <a:rPr lang="en-US" sz="1200" b="1" i="1" dirty="0" smtClean="0">
                <a:solidFill>
                  <a:prstClr val="black"/>
                </a:solidFill>
                <a:latin typeface="Calibri"/>
                <a:cs typeface="+mn-cs"/>
              </a:rPr>
              <a:t>et al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. Phys. Rev. E </a:t>
            </a:r>
            <a:r>
              <a:rPr lang="en-US" sz="1200" b="1" u="sng" dirty="0" smtClean="0">
                <a:solidFill>
                  <a:prstClr val="black"/>
                </a:solidFill>
                <a:latin typeface="Calibri"/>
                <a:cs typeface="+mn-cs"/>
              </a:rPr>
              <a:t>88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, 062910 (2013)</a:t>
            </a:r>
            <a:endParaRPr lang="en-US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92" y="1143000"/>
            <a:ext cx="3622672" cy="207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14600" y="1464270"/>
            <a:ext cx="254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cs typeface="+mn-cs"/>
              </a:rPr>
              <a:t>NONLINEAR (2f) </a:t>
            </a:r>
            <a:r>
              <a:rPr lang="en-US" sz="1600" b="1" dirty="0" err="1" smtClean="0">
                <a:solidFill>
                  <a:srgbClr val="FF0000"/>
                </a:solidFill>
                <a:latin typeface="Calibri"/>
                <a:cs typeface="+mn-cs"/>
              </a:rPr>
              <a:t>Sona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signal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77835" y="1459468"/>
            <a:ext cx="20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99"/>
                </a:solidFill>
                <a:latin typeface="Calibri"/>
                <a:cs typeface="+mn-cs"/>
              </a:rPr>
              <a:t>Interrogation Pulse</a:t>
            </a:r>
            <a:endParaRPr lang="en-US" sz="1800" b="1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8600" y="63246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cs typeface="Times New Roman" pitchFamily="18" charset="0"/>
              </a:rPr>
              <a:t>Based on similar ideas in nonlinear acoustics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cs typeface="Times New Roman" pitchFamily="18" charset="0"/>
              </a:rPr>
              <a:t>T. J. Ulrich, </a:t>
            </a:r>
            <a:r>
              <a:rPr lang="en-US" sz="1100" i="1" dirty="0" smtClean="0">
                <a:solidFill>
                  <a:prstClr val="black"/>
                </a:solidFill>
                <a:cs typeface="Times New Roman" pitchFamily="18" charset="0"/>
              </a:rPr>
              <a:t>et al</a:t>
            </a:r>
            <a:r>
              <a:rPr lang="en-US" sz="1100" dirty="0" smtClean="0">
                <a:solidFill>
                  <a:prstClr val="black"/>
                </a:solidFill>
                <a:cs typeface="Times New Roman" pitchFamily="18" charset="0"/>
              </a:rPr>
              <a:t>., JASA (2006)</a:t>
            </a:r>
          </a:p>
        </p:txBody>
      </p:sp>
    </p:spTree>
    <p:extLst>
      <p:ext uri="{BB962C8B-B14F-4D97-AF65-F5344CB8AC3E}">
        <p14:creationId xmlns:p14="http://schemas.microsoft.com/office/powerpoint/2010/main" val="20683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  <p:bldP spid="604" grpId="0"/>
      <p:bldP spid="109" grpId="0" animBg="1"/>
      <p:bldP spid="105" grpId="0"/>
      <p:bldP spid="124" grpId="0"/>
      <p:bldP spid="2" grpId="0" animBg="1"/>
      <p:bldP spid="104" grpId="0"/>
      <p:bldP spid="1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-228600" y="0"/>
            <a:ext cx="9601200" cy="609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u="sng" dirty="0" smtClean="0">
                <a:solidFill>
                  <a:srgbClr val="0000FF"/>
                </a:solidFill>
              </a:rPr>
              <a:t>Extension: Adding Nonlinearity to </a:t>
            </a:r>
          </a:p>
          <a:p>
            <a:pPr fontAlgn="auto">
              <a:spcAft>
                <a:spcPts val="0"/>
              </a:spcAft>
            </a:pPr>
            <a:r>
              <a:rPr lang="en-US" sz="2400" b="1" u="sng" dirty="0" smtClean="0">
                <a:solidFill>
                  <a:srgbClr val="0000FF"/>
                </a:solidFill>
              </a:rPr>
              <a:t>The Electromagnetic Time-Reversal Mirror </a:t>
            </a:r>
            <a:endParaRPr lang="en-US" sz="2400" b="1" u="sng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35724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514600" y="159127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819400" y="159127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514600" y="181987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 flipH="1">
            <a:off x="5029200" y="1591270"/>
            <a:ext cx="304800" cy="228600"/>
            <a:chOff x="1905000" y="4114800"/>
            <a:chExt cx="304800" cy="228600"/>
          </a:xfrm>
        </p:grpSpPr>
        <p:cxnSp>
          <p:nvCxnSpPr>
            <p:cNvPr id="135" name="Straight Connector 134"/>
            <p:cNvCxnSpPr/>
            <p:nvPr/>
          </p:nvCxnSpPr>
          <p:spPr>
            <a:xfrm flipH="1">
              <a:off x="1905000" y="4114800"/>
              <a:ext cx="304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209800" y="41148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1905000" y="4343400"/>
              <a:ext cx="304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124200" y="981670"/>
            <a:ext cx="1600200" cy="1753394"/>
            <a:chOff x="4953000" y="2971800"/>
            <a:chExt cx="1600200" cy="1753394"/>
          </a:xfrm>
        </p:grpSpPr>
        <p:sp>
          <p:nvSpPr>
            <p:cNvPr id="35" name="Rectangle 34"/>
            <p:cNvSpPr/>
            <p:nvPr/>
          </p:nvSpPr>
          <p:spPr>
            <a:xfrm>
              <a:off x="4953000" y="4114800"/>
              <a:ext cx="1600200" cy="6096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81600" y="4114800"/>
              <a:ext cx="1066800" cy="5334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81600" y="3276600"/>
              <a:ext cx="1143000" cy="5334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57800" y="3200400"/>
              <a:ext cx="1066800" cy="533400"/>
            </a:xfrm>
            <a:prstGeom prst="rect">
              <a:avLst/>
            </a:prstGeom>
            <a:solidFill>
              <a:srgbClr val="4F81BD">
                <a:alpha val="69804"/>
              </a:srgb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837906" y="3848100"/>
              <a:ext cx="17533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514600" y="2429470"/>
            <a:ext cx="381000" cy="304800"/>
            <a:chOff x="2133600" y="1219200"/>
            <a:chExt cx="381000" cy="304800"/>
          </a:xfrm>
          <a:solidFill>
            <a:srgbClr val="FF0000"/>
          </a:solidFill>
        </p:grpSpPr>
        <p:cxnSp>
          <p:nvCxnSpPr>
            <p:cNvPr id="48" name="Straight Connector 47"/>
            <p:cNvCxnSpPr/>
            <p:nvPr/>
          </p:nvCxnSpPr>
          <p:spPr>
            <a:xfrm>
              <a:off x="2133600" y="1219200"/>
              <a:ext cx="3048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38400" y="1219200"/>
              <a:ext cx="0" cy="3048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/>
            <p:cNvSpPr/>
            <p:nvPr/>
          </p:nvSpPr>
          <p:spPr>
            <a:xfrm rot="10800000">
              <a:off x="2362200" y="1295399"/>
              <a:ext cx="152400" cy="152400"/>
            </a:xfrm>
            <a:prstGeom prst="triangl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362200" y="1447800"/>
              <a:ext cx="1524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133600" y="1524000"/>
              <a:ext cx="3048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be 40"/>
          <p:cNvSpPr/>
          <p:nvPr/>
        </p:nvSpPr>
        <p:spPr>
          <a:xfrm>
            <a:off x="2514600" y="905470"/>
            <a:ext cx="2819400" cy="2142530"/>
          </a:xfrm>
          <a:prstGeom prst="cube">
            <a:avLst/>
          </a:prstGeom>
          <a:solidFill>
            <a:schemeClr val="bg2">
              <a:lumMod val="5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743200" y="4182070"/>
            <a:ext cx="2819400" cy="2142530"/>
            <a:chOff x="2514600" y="685800"/>
            <a:chExt cx="2819400" cy="2142530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2514600" y="1447800"/>
              <a:ext cx="304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819400" y="14478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514600" y="1676400"/>
              <a:ext cx="304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/>
            <p:cNvGrpSpPr/>
            <p:nvPr/>
          </p:nvGrpSpPr>
          <p:grpSpPr>
            <a:xfrm flipH="1">
              <a:off x="5029200" y="1447800"/>
              <a:ext cx="304800" cy="228600"/>
              <a:chOff x="1905000" y="4114800"/>
              <a:chExt cx="304800" cy="228600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 flipH="1">
                <a:off x="1905000" y="41148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2209800" y="4114800"/>
                <a:ext cx="0" cy="2286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1905000" y="4343400"/>
                <a:ext cx="304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3124200" y="838200"/>
              <a:ext cx="1600200" cy="1753394"/>
              <a:chOff x="4953000" y="2971800"/>
              <a:chExt cx="1600200" cy="1753394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4953000" y="4114800"/>
                <a:ext cx="1600200" cy="609600"/>
              </a:xfrm>
              <a:prstGeom prst="rect">
                <a:avLst/>
              </a:prstGeom>
              <a:solidFill>
                <a:srgbClr val="4F81BD">
                  <a:alpha val="69804"/>
                </a:srgbClr>
              </a:solidFill>
              <a:ln>
                <a:solidFill>
                  <a:schemeClr val="tx1"/>
                </a:solidFill>
              </a:ln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181600" y="4114800"/>
                <a:ext cx="1066800" cy="533400"/>
              </a:xfrm>
              <a:prstGeom prst="rect">
                <a:avLst/>
              </a:prstGeom>
              <a:solidFill>
                <a:srgbClr val="4F81BD">
                  <a:alpha val="69804"/>
                </a:srgbClr>
              </a:solidFill>
              <a:ln>
                <a:solidFill>
                  <a:schemeClr val="tx1"/>
                </a:solidFill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181600" y="3276600"/>
                <a:ext cx="1143000" cy="533400"/>
              </a:xfrm>
              <a:prstGeom prst="rect">
                <a:avLst/>
              </a:prstGeom>
              <a:solidFill>
                <a:srgbClr val="4F81BD">
                  <a:alpha val="69804"/>
                </a:srgbClr>
              </a:solidFill>
              <a:ln>
                <a:solidFill>
                  <a:schemeClr val="tx1"/>
                </a:solidFill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257800" y="3200400"/>
                <a:ext cx="1066800" cy="533400"/>
              </a:xfrm>
              <a:prstGeom prst="rect">
                <a:avLst/>
              </a:prstGeom>
              <a:solidFill>
                <a:srgbClr val="4F81BD">
                  <a:alpha val="69804"/>
                </a:srgbClr>
              </a:solidFill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9" name="Straight Arrow Connector 158"/>
              <p:cNvCxnSpPr/>
              <p:nvPr/>
            </p:nvCxnSpPr>
            <p:spPr>
              <a:xfrm rot="5400000" flipH="1" flipV="1">
                <a:off x="4837906" y="3848100"/>
                <a:ext cx="1753394" cy="7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2514600" y="2286000"/>
              <a:ext cx="381000" cy="304800"/>
              <a:chOff x="2133600" y="1219200"/>
              <a:chExt cx="381000" cy="304800"/>
            </a:xfrm>
            <a:solidFill>
              <a:srgbClr val="FF0000"/>
            </a:solidFill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2133600" y="1219200"/>
                <a:ext cx="30480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2438400" y="1219200"/>
                <a:ext cx="0" cy="30480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Isosceles Triangle 151"/>
              <p:cNvSpPr/>
              <p:nvPr/>
            </p:nvSpPr>
            <p:spPr>
              <a:xfrm rot="10800000">
                <a:off x="2362200" y="1295399"/>
                <a:ext cx="152400" cy="152400"/>
              </a:xfrm>
              <a:prstGeom prst="triangl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2362200" y="1447800"/>
                <a:ext cx="15240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2133600" y="1524000"/>
                <a:ext cx="30480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Cube 148"/>
            <p:cNvSpPr/>
            <p:nvPr/>
          </p:nvSpPr>
          <p:spPr>
            <a:xfrm>
              <a:off x="2514600" y="685800"/>
              <a:ext cx="2819400" cy="2142530"/>
            </a:xfrm>
            <a:prstGeom prst="cube">
              <a:avLst/>
            </a:prstGeom>
            <a:solidFill>
              <a:schemeClr val="bg2">
                <a:lumMod val="5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67" y="3953470"/>
            <a:ext cx="3153236" cy="1295400"/>
            <a:chOff x="8467" y="3810000"/>
            <a:chExt cx="3153236" cy="1295400"/>
          </a:xfrm>
        </p:grpSpPr>
        <p:pic>
          <p:nvPicPr>
            <p:cNvPr id="16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4114800"/>
              <a:ext cx="13208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Right Arrow 163"/>
            <p:cNvSpPr/>
            <p:nvPr/>
          </p:nvSpPr>
          <p:spPr>
            <a:xfrm rot="10800000">
              <a:off x="1828800" y="4800600"/>
              <a:ext cx="914400" cy="228600"/>
            </a:xfrm>
            <a:prstGeom prst="rightArrow">
              <a:avLst>
                <a:gd name="adj1" fmla="val 6481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67" y="3810000"/>
              <a:ext cx="3153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Linear reconstruction at source </a:t>
              </a: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562600"/>
            <a:ext cx="4557145" cy="1295400"/>
            <a:chOff x="0" y="5562600"/>
            <a:chExt cx="4557145" cy="1295400"/>
          </a:xfrm>
        </p:grpSpPr>
        <p:pic>
          <p:nvPicPr>
            <p:cNvPr id="165" name="Picture 5" descr="C:\Users\frazier\Documents\MATLAB\data-gigabox\data\NLrp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562600"/>
              <a:ext cx="114300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Right Arrow 165"/>
            <p:cNvSpPr/>
            <p:nvPr/>
          </p:nvSpPr>
          <p:spPr>
            <a:xfrm rot="10800000">
              <a:off x="1828800" y="5715000"/>
              <a:ext cx="914400" cy="228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0" y="6488668"/>
              <a:ext cx="455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Nonlinear reconstruction at nonlinear element</a:t>
              </a: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3174785"/>
            <a:ext cx="267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Nonlinear element (diode)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52600" y="2581870"/>
            <a:ext cx="721393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05000" y="524470"/>
            <a:ext cx="150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Linear Source 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Arrow Connector 7"/>
          <p:cNvCxnSpPr>
            <a:stCxn id="65" idx="2"/>
          </p:cNvCxnSpPr>
          <p:nvPr/>
        </p:nvCxnSpPr>
        <p:spPr>
          <a:xfrm>
            <a:off x="2659278" y="893802"/>
            <a:ext cx="7722" cy="6212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533400"/>
            <a:ext cx="3862955" cy="2514600"/>
            <a:chOff x="5410200" y="533400"/>
            <a:chExt cx="3862955" cy="2514600"/>
          </a:xfrm>
        </p:grpSpPr>
        <p:sp>
          <p:nvSpPr>
            <p:cNvPr id="2054" name="TextBox 2053"/>
            <p:cNvSpPr txBox="1"/>
            <p:nvPr/>
          </p:nvSpPr>
          <p:spPr>
            <a:xfrm>
              <a:off x="6553200" y="533400"/>
              <a:ext cx="2327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Sona with Nonlinearity</a:t>
              </a: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5410200" y="1447800"/>
              <a:ext cx="914400" cy="22860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838200"/>
              <a:ext cx="294855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638800" y="3953470"/>
            <a:ext cx="3276600" cy="2305050"/>
            <a:chOff x="5638800" y="3810000"/>
            <a:chExt cx="3276600" cy="2305050"/>
          </a:xfrm>
        </p:grpSpPr>
        <p:sp>
          <p:nvSpPr>
            <p:cNvPr id="2055" name="TextBox 2054"/>
            <p:cNvSpPr txBox="1"/>
            <p:nvPr/>
          </p:nvSpPr>
          <p:spPr>
            <a:xfrm>
              <a:off x="6553200" y="3810000"/>
              <a:ext cx="2088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Time-Reversed Sona</a:t>
              </a:r>
              <a:endParaRPr lang="en-US" sz="1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9" name="Right Arrow 168"/>
            <p:cNvSpPr/>
            <p:nvPr/>
          </p:nvSpPr>
          <p:spPr>
            <a:xfrm rot="10800000">
              <a:off x="5638800" y="4800600"/>
              <a:ext cx="685800" cy="22860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14800"/>
              <a:ext cx="26670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Right Arrow 71"/>
          <p:cNvSpPr/>
          <p:nvPr/>
        </p:nvSpPr>
        <p:spPr>
          <a:xfrm rot="4987781">
            <a:off x="2504361" y="2008888"/>
            <a:ext cx="454894" cy="21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2735238" y="2654657"/>
            <a:ext cx="914400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2718178" y="2776351"/>
            <a:ext cx="939422" cy="26272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232"/>
            <a:ext cx="25368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3429000" y="311527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3203138"/>
            <a:ext cx="293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New frequencies (e.g. f → 2f)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53973" y="272159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~1 m</a:t>
            </a:r>
            <a:r>
              <a:rPr lang="en-US" sz="1800" baseline="30000" dirty="0" smtClean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2847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1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9C6-D8FF-462C-ADAD-0C39A8F20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17" y="1905000"/>
            <a:ext cx="363463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198255" y="3783868"/>
            <a:ext cx="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2449"/>
            <a:ext cx="8896350" cy="5886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	Delivery of energetic pulses to a nonlinear element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Far-Field Wireless Power Transmission with Low Background Intensity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en-US" sz="2000" i="1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2415399" y="3701995"/>
            <a:ext cx="5007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17" y="3339806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126" y="206763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Reconstruction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@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cs typeface="+mn-cs"/>
              </a:rPr>
              <a:t>Rectenna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" name="Picture 2" descr="C:\Users\frazier\AppData\Local\Microsoft\Windows\Temporary Internet Files\Content.IE5\0PFSC8JC\MC9002119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71" y="4059620"/>
            <a:ext cx="542136" cy="6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85373" y="2819291"/>
            <a:ext cx="180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Time-Reversed Nonlinear Sona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45501" y="3784012"/>
            <a:ext cx="258253" cy="377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96853" y="3770893"/>
            <a:ext cx="234423" cy="38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67" y="4314801"/>
            <a:ext cx="253781" cy="2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192014" y="4706151"/>
            <a:ext cx="599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40675" y="4832274"/>
            <a:ext cx="219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Rectifying antenna to harvest microwave energy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" y="2572878"/>
            <a:ext cx="27193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90125" y="2034971"/>
            <a:ext cx="131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cs typeface="+mn-cs"/>
              </a:rPr>
              <a:t>Ray-Chaotic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cs typeface="+mn-cs"/>
              </a:rPr>
              <a:t>Enclosure</a:t>
            </a:r>
            <a:endParaRPr lang="en-US" sz="1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54317" y="2613062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7717" y="4983484"/>
            <a:ext cx="18133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cs typeface="+mn-cs"/>
              </a:rPr>
              <a:t>Nonlinear Object</a:t>
            </a:r>
            <a:endParaRPr lang="en-US" sz="1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062434" y="4537766"/>
            <a:ext cx="1012193" cy="490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89238" y="407604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89238" y="422844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89238" y="4076048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0800000">
            <a:off x="5316954" y="3886199"/>
            <a:ext cx="762000" cy="55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1524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</a:rPr>
              <a:t>Application of the Nonlinear T/R Mirror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713412"/>
            <a:ext cx="2667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Anlage\Desktop\pics\Team TES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5067300"/>
            <a:ext cx="2286000" cy="1714500"/>
          </a:xfrm>
          <a:prstGeom prst="rect">
            <a:avLst/>
          </a:prstGeom>
          <a:noFill/>
        </p:spPr>
      </p:pic>
      <p:pic>
        <p:nvPicPr>
          <p:cNvPr id="28" name="Picture 5" descr="http://www.gemstone.umd.edu/images/header2-hono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5804126"/>
            <a:ext cx="3701142" cy="44413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741195" y="6438900"/>
            <a:ext cx="389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US Patent # 9,424,665 (</a:t>
            </a:r>
            <a:r>
              <a:rPr lang="en-US" b="1" dirty="0" smtClean="0">
                <a:cs typeface="Times New Roman" pitchFamily="18" charset="0"/>
              </a:rPr>
              <a:t>Frazier, </a:t>
            </a:r>
            <a:r>
              <a:rPr lang="en-US" b="1" dirty="0" err="1" smtClean="0">
                <a:cs typeface="Times New Roman" pitchFamily="18" charset="0"/>
              </a:rPr>
              <a:t>Taddese</a:t>
            </a:r>
            <a:r>
              <a:rPr lang="en-US" b="1" dirty="0" smtClean="0">
                <a:cs typeface="Times New Roman" pitchFamily="18" charset="0"/>
              </a:rPr>
              <a:t>, Anlage</a:t>
            </a:r>
            <a:r>
              <a:rPr lang="en-US" b="1" dirty="0">
                <a:cs typeface="Times New Roman" pitchFamily="18" charset="0"/>
              </a:rPr>
              <a:t>)</a:t>
            </a:r>
            <a:endParaRPr lang="en-US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1670050" y="193675"/>
            <a:ext cx="6559550" cy="715963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85257-4C15-42D2-9125-9B85056AD96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72036" name="Title 1"/>
          <p:cNvSpPr txBox="1">
            <a:spLocks/>
          </p:cNvSpPr>
          <p:nvPr/>
        </p:nvSpPr>
        <p:spPr bwMode="auto">
          <a:xfrm>
            <a:off x="1974850" y="193675"/>
            <a:ext cx="65595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Wave Chaotic Time-Reversal as a Wireless Power Transfer Technology </a:t>
            </a:r>
          </a:p>
        </p:txBody>
      </p:sp>
      <p:sp>
        <p:nvSpPr>
          <p:cNvPr id="172037" name="TextBox 4"/>
          <p:cNvSpPr txBox="1">
            <a:spLocks noChangeArrowheads="1"/>
          </p:cNvSpPr>
          <p:nvPr/>
        </p:nvSpPr>
        <p:spPr bwMode="auto">
          <a:xfrm>
            <a:off x="4959350" y="1089025"/>
            <a:ext cx="3522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UMD Gemstone Team TESLA</a:t>
            </a:r>
          </a:p>
        </p:txBody>
      </p:sp>
      <p:pic>
        <p:nvPicPr>
          <p:cNvPr id="172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2838"/>
            <a:ext cx="29749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095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325688"/>
            <a:ext cx="2071688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2175" y="2514600"/>
            <a:ext cx="35020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Simultaneously power multiple objects (e.g. power sensors at unknown locations, etc.)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Selectively power nonlinear objects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3213"/>
            <a:ext cx="54768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35425"/>
            <a:ext cx="285115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75300"/>
            <a:ext cx="26336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4808538"/>
            <a:ext cx="35020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Examined the spatial profile of the collapsing waveform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Sent collapsing waveforms on to a moving target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Overview of a T/R-based WPT system</a:t>
            </a:r>
          </a:p>
        </p:txBody>
      </p:sp>
      <p:sp>
        <p:nvSpPr>
          <p:cNvPr id="172046" name="TextBox 6"/>
          <p:cNvSpPr txBox="1">
            <a:spLocks noChangeArrowheads="1"/>
          </p:cNvSpPr>
          <p:nvPr/>
        </p:nvSpPr>
        <p:spPr bwMode="auto">
          <a:xfrm>
            <a:off x="838200" y="2790825"/>
            <a:ext cx="213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1600" smtClean="0">
                <a:solidFill>
                  <a:prstClr val="black"/>
                </a:solidFill>
                <a:latin typeface="Arial" pitchFamily="34" charset="0"/>
                <a:cs typeface="+mn-cs"/>
              </a:rPr>
              <a:t>2 Gemstone students</a:t>
            </a:r>
          </a:p>
        </p:txBody>
      </p:sp>
    </p:spTree>
    <p:extLst>
      <p:ext uri="{BB962C8B-B14F-4D97-AF65-F5344CB8AC3E}">
        <p14:creationId xmlns:p14="http://schemas.microsoft.com/office/powerpoint/2010/main" val="25846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ven Anlage\Pictures\Aveiro Pictures\IMG_1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4606"/>
            <a:ext cx="233172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even Anlage\Pictures\Aveiro Pictures\IMG_1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50" y="43317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teven Anlage\Pictures\Aveiro Pictures\IMG_1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233172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teven Anlage\Pictures\Aveiro Pictures\IMG_1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86" y="990600"/>
            <a:ext cx="233172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teven Anlage\Pictures\Aveiro Pictures\IMG_1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146662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0198" y="130314"/>
            <a:ext cx="6377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cs typeface="+mn-cs"/>
              </a:rPr>
              <a:t>Gemstone Team TESLA at the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cs typeface="+mn-cs"/>
              </a:rPr>
              <a:t>International IEEE Wireless Power Transfer Conference</a:t>
            </a:r>
            <a:endParaRPr lang="en-US" sz="2000" b="1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7175" name="Picture 7" descr="C:\Users\Steven Anlage\Pictures\Aveiro Pictures\IMG_19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3615" y="845127"/>
            <a:ext cx="136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cs typeface="+mn-cs"/>
              </a:rPr>
              <a:t>Aveiro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, Portugal</a:t>
            </a:r>
          </a:p>
          <a:p>
            <a:r>
              <a:rPr lang="en-US" dirty="0" smtClean="0">
                <a:solidFill>
                  <a:srgbClr val="000000"/>
                </a:solidFill>
                <a:cs typeface="+mn-cs"/>
              </a:rPr>
              <a:t>May, 2016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1552" y="903516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Scott Roman</a:t>
            </a:r>
          </a:p>
          <a:p>
            <a:r>
              <a:rPr lang="en-US" sz="1200" b="1" dirty="0" smtClean="0"/>
              <a:t>Frank </a:t>
            </a:r>
            <a:r>
              <a:rPr lang="en-US" sz="1200" b="1" dirty="0" err="1" smtClean="0"/>
              <a:t>Cangialosi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392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44675" y="0"/>
            <a:ext cx="547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The Maryland Wave Chaos Group</a:t>
            </a:r>
          </a:p>
        </p:txBody>
      </p:sp>
      <p:pic>
        <p:nvPicPr>
          <p:cNvPr id="3" name="Picture 34" descr="anton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952875"/>
            <a:ext cx="12080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97538" y="5553075"/>
            <a:ext cx="162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Tom Antonsen</a:t>
            </a:r>
          </a:p>
        </p:txBody>
      </p:sp>
      <p:pic>
        <p:nvPicPr>
          <p:cNvPr id="5" name="Picture 36" descr="an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7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67600" y="5524500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Steve Anlage</a:t>
            </a:r>
          </a:p>
        </p:txBody>
      </p:sp>
      <p:pic>
        <p:nvPicPr>
          <p:cNvPr id="7" name="Picture 38" descr="Dr. O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924300"/>
            <a:ext cx="1352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97388" y="5557837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Ed Ott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200" y="2090737"/>
            <a:ext cx="906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Jen-Hao Yeh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LPS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66800" y="2090737"/>
            <a:ext cx="1055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James Hart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Lincoln Labs</a:t>
            </a:r>
          </a:p>
        </p:txBody>
      </p:sp>
      <p:pic>
        <p:nvPicPr>
          <p:cNvPr id="11" name="Picture 42" descr="James Hart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896937"/>
            <a:ext cx="917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IMG_04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96937"/>
            <a:ext cx="901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215841" y="2124075"/>
            <a:ext cx="1180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</a:rPr>
              <a:t>Biniyam Taddese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</a:rPr>
              <a:t>FDA</a:t>
            </a:r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52400" y="3276600"/>
            <a:ext cx="248638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Also: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Undergraduate Students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Ali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Gokirmak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Eliot </a:t>
            </a:r>
            <a:r>
              <a:rPr lang="en-US" altLang="en-US" sz="1400" dirty="0">
                <a:solidFill>
                  <a:srgbClr val="000000"/>
                </a:solidFill>
              </a:rPr>
              <a:t>Bradshaw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John </a:t>
            </a:r>
            <a:r>
              <a:rPr lang="en-US" altLang="en-US" sz="1400" dirty="0" smtClean="0">
                <a:solidFill>
                  <a:srgbClr val="000000"/>
                </a:solidFill>
              </a:rPr>
              <a:t>Abrahams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Gemstone Team TESLA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Post-Docs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Gabriele Gradoni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Matthew Frazier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Dong-Ho Wu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61925" y="6172200"/>
            <a:ext cx="882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NRL Collaborators: Tim </a:t>
            </a:r>
            <a:r>
              <a:rPr lang="en-US" altLang="en-US" sz="1600" dirty="0" err="1">
                <a:solidFill>
                  <a:srgbClr val="FF0000"/>
                </a:solidFill>
              </a:rPr>
              <a:t>Andreadis</a:t>
            </a:r>
            <a:r>
              <a:rPr lang="en-US" altLang="en-US" sz="1600" dirty="0">
                <a:solidFill>
                  <a:srgbClr val="FF0000"/>
                </a:solidFill>
              </a:rPr>
              <a:t>, Lou </a:t>
            </a:r>
            <a:r>
              <a:rPr lang="en-US" altLang="en-US" sz="1600" dirty="0" err="1">
                <a:solidFill>
                  <a:srgbClr val="FF0000"/>
                </a:solidFill>
              </a:rPr>
              <a:t>Pecora</a:t>
            </a:r>
            <a:r>
              <a:rPr lang="en-US" altLang="en-US" sz="1600" dirty="0">
                <a:solidFill>
                  <a:srgbClr val="FF0000"/>
                </a:solidFill>
              </a:rPr>
              <a:t>, Hai Tran, Sun Hong, Zach </a:t>
            </a:r>
            <a:r>
              <a:rPr lang="en-US" altLang="en-US" sz="1600" dirty="0" err="1">
                <a:solidFill>
                  <a:srgbClr val="FF0000"/>
                </a:solidFill>
              </a:rPr>
              <a:t>Drikas</a:t>
            </a:r>
            <a:r>
              <a:rPr lang="en-US" altLang="en-US" sz="1600" dirty="0">
                <a:solidFill>
                  <a:srgbClr val="FF0000"/>
                </a:solidFill>
              </a:rPr>
              <a:t>, Jesus Gil </a:t>
            </a:r>
            <a:r>
              <a:rPr lang="en-US" altLang="en-US" sz="1600" dirty="0" err="1">
                <a:solidFill>
                  <a:srgbClr val="FF0000"/>
                </a:solidFill>
              </a:rPr>
              <a:t>Gil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105669" y="6447392"/>
            <a:ext cx="2914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Funding: ONR, AFOSR, </a:t>
            </a:r>
            <a:r>
              <a:rPr lang="en-US" altLang="en-US" sz="1800" dirty="0" smtClean="0">
                <a:solidFill>
                  <a:srgbClr val="000000"/>
                </a:solidFill>
              </a:rPr>
              <a:t>DURIP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717800" y="5526087"/>
            <a:ext cx="143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John Rodgers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NRL, Naval Academy,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UMD</a:t>
            </a:r>
          </a:p>
        </p:txBody>
      </p:sp>
      <p:pic>
        <p:nvPicPr>
          <p:cNvPr id="18" name="Picture 49" descr="C:\Users\Anlage\Documents\Wave_Chaos\Ming-Jer pic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96937"/>
            <a:ext cx="92551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791200" y="2136775"/>
            <a:ext cx="1071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Ming-Jer Lee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World Bank</a:t>
            </a:r>
          </a:p>
        </p:txBody>
      </p:sp>
      <p:pic>
        <p:nvPicPr>
          <p:cNvPr id="20" name="Picture 51" descr="C:\Users\Anlage\Documents\Wave_Chaos\Trystan Pictu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896937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934200" y="2127250"/>
            <a:ext cx="9413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Trystan Koch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288871" y="3603952"/>
            <a:ext cx="862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Faculty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425084" y="533400"/>
            <a:ext cx="3747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Graduate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Students (current + former)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24" name="Picture 55" descr="Biniyam_phot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871537"/>
            <a:ext cx="939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871537"/>
            <a:ext cx="9350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572000" y="2136775"/>
            <a:ext cx="1212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Mark Herrera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Heron Systems</a:t>
            </a:r>
          </a:p>
        </p:txBody>
      </p:sp>
      <p:pic>
        <p:nvPicPr>
          <p:cNvPr id="27" name="Picture 2" descr="John C. Rodg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25887"/>
            <a:ext cx="1066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5987"/>
            <a:ext cx="990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697288" y="2135187"/>
            <a:ext cx="7096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</a:rPr>
              <a:t>Bo Xiao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895350"/>
            <a:ext cx="1016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7999413" y="2135187"/>
            <a:ext cx="1042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Bisrat Addissie</a:t>
            </a:r>
          </a:p>
        </p:txBody>
      </p:sp>
      <p:pic>
        <p:nvPicPr>
          <p:cNvPr id="32" name="Picture 31" descr="Unknow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59138"/>
            <a:ext cx="710186" cy="879662"/>
          </a:xfrm>
          <a:prstGeom prst="rect">
            <a:avLst/>
          </a:prstGeom>
        </p:spPr>
      </p:pic>
      <p:pic>
        <p:nvPicPr>
          <p:cNvPr id="34" name="Picture 33" descr="0e27bd8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77" y="2479592"/>
            <a:ext cx="1093512" cy="1093512"/>
          </a:xfrm>
          <a:prstGeom prst="rect">
            <a:avLst/>
          </a:prstGeom>
        </p:spPr>
      </p:pic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409651" y="2862262"/>
            <a:ext cx="7441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</a:rPr>
              <a:t>Min Zhou</a:t>
            </a:r>
            <a:endParaRPr lang="en-US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36" name="Picture 35" descr="FU.tif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57" y="2479592"/>
            <a:ext cx="907843" cy="1194975"/>
          </a:xfrm>
          <a:prstGeom prst="rect">
            <a:avLst/>
          </a:prstGeom>
        </p:spPr>
      </p:pic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436685" y="2862942"/>
            <a:ext cx="74571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</a:rPr>
              <a:t>Ziyuan</a:t>
            </a:r>
            <a:r>
              <a:rPr lang="en-US" altLang="en-US" sz="1100" b="1" dirty="0" smtClean="0">
                <a:solidFill>
                  <a:srgbClr val="000000"/>
                </a:solidFill>
              </a:rPr>
              <a:t> Fu</a:t>
            </a:r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0250" y="2623735"/>
            <a:ext cx="13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 Pictured</a:t>
            </a:r>
            <a:r>
              <a:rPr lang="en-US" dirty="0" smtClean="0"/>
              <a:t>:</a:t>
            </a:r>
          </a:p>
          <a:p>
            <a:r>
              <a:rPr lang="en-US" sz="1100" dirty="0" smtClean="0"/>
              <a:t>Paul So</a:t>
            </a:r>
          </a:p>
          <a:p>
            <a:r>
              <a:rPr lang="en-US" sz="1100" dirty="0" smtClean="0"/>
              <a:t>Sameer </a:t>
            </a:r>
            <a:r>
              <a:rPr lang="en-US" sz="1100" dirty="0" err="1" smtClean="0"/>
              <a:t>Hemmady</a:t>
            </a:r>
            <a:endParaRPr lang="en-US" sz="1100" dirty="0" smtClean="0"/>
          </a:p>
          <a:p>
            <a:r>
              <a:rPr lang="en-US" sz="1100" dirty="0" smtClean="0"/>
              <a:t>Xing (Henry) Zheng</a:t>
            </a:r>
          </a:p>
          <a:p>
            <a:r>
              <a:rPr lang="en-US" sz="1100" dirty="0" smtClean="0"/>
              <a:t>Jesse Bridgewater</a:t>
            </a:r>
          </a:p>
        </p:txBody>
      </p:sp>
    </p:spTree>
    <p:extLst>
      <p:ext uri="{BB962C8B-B14F-4D97-AF65-F5344CB8AC3E}">
        <p14:creationId xmlns:p14="http://schemas.microsoft.com/office/powerpoint/2010/main" val="41978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771650" y="16668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Conclusions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457200" y="1524000"/>
            <a:ext cx="8420100" cy="152400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/>
              <a:t>When the wave properties of ray-chaotic systems are studied,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/>
              <a:t>one finds certain universal properties: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/>
              <a:t>		Eigenvalue repulsion, statistics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/>
              <a:t>		Strong Eigenfunction fluctuations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/>
              <a:t>		Scattering fluctuations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1"/>
              <a:t> </a:t>
            </a:r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2200275" y="730250"/>
            <a:ext cx="493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Chaos does play a role in Electromagnetism and </a:t>
            </a:r>
          </a:p>
          <a:p>
            <a:pPr algn="ctr"/>
            <a:r>
              <a:rPr lang="en-US" sz="1800" b="1"/>
              <a:t>Quantum Mechanics in the semi-classical limit</a:t>
            </a:r>
          </a:p>
        </p:txBody>
      </p:sp>
      <p:sp>
        <p:nvSpPr>
          <p:cNvPr id="52229" name="Text Box 17"/>
          <p:cNvSpPr txBox="1">
            <a:spLocks noChangeArrowheads="1"/>
          </p:cNvSpPr>
          <p:nvPr/>
        </p:nvSpPr>
        <p:spPr bwMode="auto">
          <a:xfrm>
            <a:off x="1958975" y="3321050"/>
            <a:ext cx="541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Our microwave analog experiment directly simulates </a:t>
            </a:r>
          </a:p>
          <a:p>
            <a:pPr algn="ctr"/>
            <a:r>
              <a:rPr lang="en-US" sz="1800" b="1"/>
              <a:t>quantum mechanical systems with “de-phasing”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886014" y="4005942"/>
            <a:ext cx="55624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Thank You for Your Attention!</a:t>
            </a:r>
            <a:endParaRPr lang="en-US" sz="3200" b="1" dirty="0"/>
          </a:p>
        </p:txBody>
      </p:sp>
      <p:pic>
        <p:nvPicPr>
          <p:cNvPr id="52231" name="Picture 23" descr="Physics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2638"/>
            <a:ext cx="29035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382485" y="5822950"/>
            <a:ext cx="570643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Many thanks to: P. </a:t>
            </a:r>
            <a:r>
              <a:rPr lang="en-US" sz="1600" b="1" dirty="0" err="1"/>
              <a:t>Brouwer</a:t>
            </a:r>
            <a:r>
              <a:rPr lang="en-US" sz="1600" b="1" dirty="0"/>
              <a:t>, M. Fink, S. Fishman, </a:t>
            </a:r>
          </a:p>
          <a:p>
            <a:pPr algn="ctr"/>
            <a:r>
              <a:rPr lang="en-US" sz="1600" b="1" dirty="0"/>
              <a:t>Y. Fyodorov, T. </a:t>
            </a:r>
            <a:r>
              <a:rPr lang="en-US" sz="1600" b="1" dirty="0" err="1"/>
              <a:t>Guhr</a:t>
            </a:r>
            <a:r>
              <a:rPr lang="en-US" sz="1600" b="1" dirty="0"/>
              <a:t>, U. </a:t>
            </a:r>
            <a:r>
              <a:rPr lang="en-US" sz="1600" b="1" dirty="0" err="1"/>
              <a:t>Kuhl</a:t>
            </a:r>
            <a:r>
              <a:rPr lang="en-US" sz="1600" b="1" dirty="0"/>
              <a:t>, P. Mello, R. </a:t>
            </a:r>
            <a:r>
              <a:rPr lang="en-US" sz="1600" b="1" dirty="0" err="1"/>
              <a:t>Prange</a:t>
            </a:r>
            <a:r>
              <a:rPr lang="en-US" sz="1600" b="1" dirty="0"/>
              <a:t>, A. Richter, </a:t>
            </a:r>
          </a:p>
          <a:p>
            <a:pPr algn="ctr"/>
            <a:r>
              <a:rPr lang="en-US" sz="1600" b="1" dirty="0"/>
              <a:t>D. </a:t>
            </a:r>
            <a:r>
              <a:rPr lang="en-US" sz="1600" b="1" dirty="0" err="1"/>
              <a:t>Savin</a:t>
            </a:r>
            <a:r>
              <a:rPr lang="en-US" sz="1600" b="1" dirty="0"/>
              <a:t>, F. Schafer, </a:t>
            </a:r>
            <a:r>
              <a:rPr lang="en-US" sz="1600" b="1" dirty="0" smtClean="0"/>
              <a:t>T. Seligman, L</a:t>
            </a:r>
            <a:r>
              <a:rPr lang="en-US" sz="1600" b="1" dirty="0"/>
              <a:t>. </a:t>
            </a:r>
            <a:r>
              <a:rPr lang="en-US" sz="1600" b="1" dirty="0" err="1"/>
              <a:t>Sirko</a:t>
            </a:r>
            <a:r>
              <a:rPr lang="en-US" sz="1600" b="1" dirty="0"/>
              <a:t>, </a:t>
            </a:r>
            <a:r>
              <a:rPr lang="en-US" sz="1600" b="1" dirty="0" smtClean="0"/>
              <a:t>H</a:t>
            </a:r>
            <a:r>
              <a:rPr lang="en-US" sz="1600" b="1" dirty="0"/>
              <a:t>.-J. Stöckmann,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J</a:t>
            </a:r>
            <a:r>
              <a:rPr lang="en-US" sz="1600" b="1" dirty="0"/>
              <a:t>.-P. </a:t>
            </a:r>
            <a:r>
              <a:rPr lang="en-US" sz="1600" b="1" dirty="0" err="1"/>
              <a:t>Parmantier</a:t>
            </a:r>
            <a:endParaRPr lang="en-US" sz="1600" b="1" dirty="0"/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648200"/>
            <a:ext cx="1066800" cy="1095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1495" y="4528074"/>
            <a:ext cx="1211262" cy="12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t3.gstatic.com/images?q=tbn:ANd9GcS20RQlsYEO82pyKbeshkxjwucR3rsFOr1xpL1UmIPB1qTup3KU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356" y="4837975"/>
            <a:ext cx="1708385" cy="7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2"/>
          <p:cNvSpPr txBox="1">
            <a:spLocks noChangeArrowheads="1"/>
          </p:cNvSpPr>
          <p:nvPr/>
        </p:nvSpPr>
        <p:spPr bwMode="auto">
          <a:xfrm>
            <a:off x="2590800" y="152400"/>
            <a:ext cx="3752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Simple Chaos</a:t>
            </a:r>
          </a:p>
          <a:p>
            <a:pPr algn="ctr"/>
            <a:r>
              <a:rPr lang="en-US" sz="2400"/>
              <a:t>1-Dimensional Iterated Maps</a:t>
            </a:r>
          </a:p>
        </p:txBody>
      </p:sp>
      <p:sp>
        <p:nvSpPr>
          <p:cNvPr id="1034" name="Text Box 3"/>
          <p:cNvSpPr txBox="1">
            <a:spLocks noChangeArrowheads="1"/>
          </p:cNvSpPr>
          <p:nvPr/>
        </p:nvSpPr>
        <p:spPr bwMode="auto">
          <a:xfrm>
            <a:off x="669925" y="1489075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The Logistic Map: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29125" y="1400175"/>
          <a:ext cx="31829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5" name="Equation" r:id="rId3" imgW="1206360" imgH="228600" progId="Equation.3">
                  <p:embed/>
                </p:oleObj>
              </mc:Choice>
              <mc:Fallback>
                <p:oleObj name="Equation" r:id="rId3" imgW="1206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400175"/>
                        <a:ext cx="318293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1538288" y="205740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Parameter: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48000" y="2124075"/>
          <a:ext cx="4286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6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24075"/>
                        <a:ext cx="42862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119688" y="2057400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Initial condition: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308850" y="1966913"/>
          <a:ext cx="4635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7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966913"/>
                        <a:ext cx="46355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2514600"/>
            <a:ext cx="5241925" cy="3352800"/>
            <a:chOff x="144" y="1584"/>
            <a:chExt cx="3302" cy="2112"/>
          </a:xfrm>
        </p:grpSpPr>
        <p:pic>
          <p:nvPicPr>
            <p:cNvPr id="1046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" y="2491"/>
              <a:ext cx="1645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31" name="Object 5"/>
            <p:cNvGraphicFramePr>
              <a:graphicFrameLocks noChangeAspect="1"/>
            </p:cNvGraphicFramePr>
            <p:nvPr/>
          </p:nvGraphicFramePr>
          <p:xfrm>
            <a:off x="633" y="2088"/>
            <a:ext cx="855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58" name="Equation" r:id="rId10" imgW="482400" imgH="203040" progId="Equation.3">
                    <p:embed/>
                  </p:oleObj>
                </mc:Choice>
                <mc:Fallback>
                  <p:oleObj name="Equation" r:id="rId10" imgW="482400" imgH="2030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2088"/>
                          <a:ext cx="855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6"/>
            <p:cNvGraphicFramePr>
              <a:graphicFrameLocks noChangeAspect="1"/>
            </p:cNvGraphicFramePr>
            <p:nvPr/>
          </p:nvGraphicFramePr>
          <p:xfrm>
            <a:off x="2256" y="1584"/>
            <a:ext cx="1190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59" name="Equation" r:id="rId12" imgW="672840" imgH="228600" progId="Equation.3">
                    <p:embed/>
                  </p:oleObj>
                </mc:Choice>
                <mc:Fallback>
                  <p:oleObj name="Equation" r:id="rId12" imgW="67284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584"/>
                          <a:ext cx="1190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Text Box 13"/>
            <p:cNvSpPr txBox="1">
              <a:spLocks noChangeArrowheads="1"/>
            </p:cNvSpPr>
            <p:nvPr/>
          </p:nvSpPr>
          <p:spPr bwMode="auto">
            <a:xfrm>
              <a:off x="552" y="3465"/>
              <a:ext cx="10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Iteration number</a:t>
              </a:r>
            </a:p>
          </p:txBody>
        </p:sp>
        <p:sp>
          <p:nvSpPr>
            <p:cNvPr id="1048" name="Text Box 14"/>
            <p:cNvSpPr txBox="1">
              <a:spLocks noChangeArrowheads="1"/>
            </p:cNvSpPr>
            <p:nvPr/>
          </p:nvSpPr>
          <p:spPr bwMode="auto">
            <a:xfrm>
              <a:off x="144" y="273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00400" y="3324225"/>
            <a:ext cx="2687638" cy="2543175"/>
            <a:chOff x="2016" y="2094"/>
            <a:chExt cx="1693" cy="1602"/>
          </a:xfrm>
        </p:grpSpPr>
        <p:pic>
          <p:nvPicPr>
            <p:cNvPr id="1043" name="Picture 1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64" y="2491"/>
              <a:ext cx="1645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30" name="Object 7"/>
            <p:cNvGraphicFramePr>
              <a:graphicFrameLocks noChangeAspect="1"/>
            </p:cNvGraphicFramePr>
            <p:nvPr/>
          </p:nvGraphicFramePr>
          <p:xfrm>
            <a:off x="2505" y="2094"/>
            <a:ext cx="855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60" name="Equation" r:id="rId15" imgW="482400" imgH="203040" progId="Equation.3">
                    <p:embed/>
                  </p:oleObj>
                </mc:Choice>
                <mc:Fallback>
                  <p:oleObj name="Equation" r:id="rId15" imgW="48240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5" y="2094"/>
                          <a:ext cx="855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" name="Text Box 18"/>
            <p:cNvSpPr txBox="1">
              <a:spLocks noChangeArrowheads="1"/>
            </p:cNvSpPr>
            <p:nvPr/>
          </p:nvSpPr>
          <p:spPr bwMode="auto">
            <a:xfrm>
              <a:off x="2424" y="3465"/>
              <a:ext cx="10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Iteration number</a:t>
              </a:r>
            </a:p>
          </p:txBody>
        </p:sp>
        <p:sp>
          <p:nvSpPr>
            <p:cNvPr id="1045" name="Text Box 19"/>
            <p:cNvSpPr txBox="1">
              <a:spLocks noChangeArrowheads="1"/>
            </p:cNvSpPr>
            <p:nvPr/>
          </p:nvSpPr>
          <p:spPr bwMode="auto">
            <a:xfrm>
              <a:off x="2016" y="273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72200" y="3333750"/>
            <a:ext cx="2747963" cy="2533650"/>
            <a:chOff x="3888" y="2100"/>
            <a:chExt cx="1731" cy="1596"/>
          </a:xfrm>
        </p:grpSpPr>
        <p:pic>
          <p:nvPicPr>
            <p:cNvPr id="1040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27" y="2464"/>
              <a:ext cx="1692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9" name="Object 8"/>
            <p:cNvGraphicFramePr>
              <a:graphicFrameLocks noChangeAspect="1"/>
            </p:cNvGraphicFramePr>
            <p:nvPr/>
          </p:nvGraphicFramePr>
          <p:xfrm>
            <a:off x="4388" y="2100"/>
            <a:ext cx="832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61" name="Equation" r:id="rId18" imgW="469800" imgH="203040" progId="Equation.3">
                    <p:embed/>
                  </p:oleObj>
                </mc:Choice>
                <mc:Fallback>
                  <p:oleObj name="Equation" r:id="rId18" imgW="469800" imgH="2030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100"/>
                          <a:ext cx="832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Text Box 23"/>
            <p:cNvSpPr txBox="1">
              <a:spLocks noChangeArrowheads="1"/>
            </p:cNvSpPr>
            <p:nvPr/>
          </p:nvSpPr>
          <p:spPr bwMode="auto">
            <a:xfrm>
              <a:off x="4296" y="3465"/>
              <a:ext cx="10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Iteration number</a:t>
              </a:r>
            </a:p>
          </p:txBody>
        </p:sp>
        <p:sp>
          <p:nvSpPr>
            <p:cNvPr id="1042" name="Text Box 24"/>
            <p:cNvSpPr txBox="1">
              <a:spLocks noChangeArrowheads="1"/>
            </p:cNvSpPr>
            <p:nvPr/>
          </p:nvSpPr>
          <p:spPr bwMode="auto">
            <a:xfrm>
              <a:off x="3888" y="273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1087438" y="152400"/>
            <a:ext cx="67754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Extreme Sensitivity to Initial Conditions</a:t>
            </a:r>
          </a:p>
          <a:p>
            <a:pPr algn="ctr"/>
            <a:r>
              <a:rPr lang="en-US" sz="2400"/>
              <a:t>1-Dimensional Iterated Maps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669925" y="1489075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The Logistic Map: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29125" y="1400175"/>
          <a:ext cx="31829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8" name="Equation" r:id="rId3" imgW="1206360" imgH="228600" progId="Equation.3">
                  <p:embed/>
                </p:oleObj>
              </mc:Choice>
              <mc:Fallback>
                <p:oleObj name="Equation" r:id="rId3" imgW="1206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400175"/>
                        <a:ext cx="318293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067175" y="2046288"/>
          <a:ext cx="1190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9" name="Equation" r:id="rId5" imgW="469800" imgH="203040" progId="Equation.3">
                  <p:embed/>
                </p:oleObj>
              </mc:Choice>
              <mc:Fallback>
                <p:oleObj name="Equation" r:id="rId5" imgW="4698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046288"/>
                        <a:ext cx="119062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746125" y="2632075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Change the initial condition (</a:t>
            </a:r>
            <a:r>
              <a:rPr lang="en-US" sz="2400" i="1"/>
              <a:t>x</a:t>
            </a:r>
            <a:r>
              <a:rPr lang="en-US" sz="2400" i="1" baseline="-25000"/>
              <a:t>0</a:t>
            </a:r>
            <a:r>
              <a:rPr lang="en-US" sz="2400"/>
              <a:t>) slightly…</a:t>
            </a:r>
          </a:p>
        </p:txBody>
      </p:sp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550" y="3227388"/>
            <a:ext cx="44196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9144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2470150" y="5976938"/>
            <a:ext cx="193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Iteration Number</a:t>
            </a:r>
          </a:p>
        </p:txBody>
      </p: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5594350" y="480695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92850" y="4567238"/>
          <a:ext cx="1346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0" name="Equation" r:id="rId8" imgW="660240" imgH="228600" progId="Equation.3">
                  <p:embed/>
                </p:oleObj>
              </mc:Choice>
              <mc:Fallback>
                <p:oleObj name="Equation" r:id="rId8" imgW="6602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4567238"/>
                        <a:ext cx="1346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Line 12"/>
          <p:cNvSpPr>
            <a:spLocks noChangeShapeType="1"/>
          </p:cNvSpPr>
          <p:nvPr/>
        </p:nvSpPr>
        <p:spPr bwMode="auto">
          <a:xfrm>
            <a:off x="5594350" y="427831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280150" y="4038600"/>
          <a:ext cx="1371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1" name="Equation" r:id="rId10" imgW="672840" imgH="228600" progId="Equation.3">
                  <p:embed/>
                </p:oleObj>
              </mc:Choice>
              <mc:Fallback>
                <p:oleObj name="Equation" r:id="rId10" imgW="6728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4038600"/>
                        <a:ext cx="13716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8" y="5257803"/>
            <a:ext cx="3538542" cy="1046163"/>
            <a:chOff x="3504" y="3312"/>
            <a:chExt cx="2229" cy="659"/>
          </a:xfrm>
        </p:grpSpPr>
        <p:sp>
          <p:nvSpPr>
            <p:cNvPr id="2063" name="Text Box 14"/>
            <p:cNvSpPr txBox="1">
              <a:spLocks noChangeArrowheads="1"/>
            </p:cNvSpPr>
            <p:nvPr/>
          </p:nvSpPr>
          <p:spPr bwMode="auto">
            <a:xfrm>
              <a:off x="3504" y="3312"/>
              <a:ext cx="2229" cy="6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Although this is a deterministic system,</a:t>
              </a:r>
            </a:p>
            <a:p>
              <a:r>
                <a:rPr lang="en-US" sz="1600" dirty="0"/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Extreme sensitivity to initial conditions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Difficulty </a:t>
              </a:r>
              <a:r>
                <a:rPr lang="en-US" dirty="0">
                  <a:solidFill>
                    <a:srgbClr val="FF0000"/>
                  </a:solidFill>
                </a:rPr>
                <a:t>in making long-term predictions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Sensitivity to noise</a:t>
              </a:r>
            </a:p>
          </p:txBody>
        </p:sp>
        <p:sp>
          <p:nvSpPr>
            <p:cNvPr id="2064" name="Rectangle 15"/>
            <p:cNvSpPr>
              <a:spLocks noChangeArrowheads="1"/>
            </p:cNvSpPr>
            <p:nvPr/>
          </p:nvSpPr>
          <p:spPr bwMode="auto">
            <a:xfrm>
              <a:off x="3504" y="3312"/>
              <a:ext cx="2160" cy="634"/>
            </a:xfrm>
            <a:prstGeom prst="rect">
              <a:avLst/>
            </a:prstGeom>
            <a:noFill/>
            <a:ln w="2857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 charset="0"/>
              </a:rPr>
              <a:t>Classical Chaos in </a:t>
            </a:r>
            <a:r>
              <a:rPr lang="en-US" sz="3600" dirty="0" smtClean="0">
                <a:solidFill>
                  <a:schemeClr val="tx2"/>
                </a:solidFill>
                <a:latin typeface="Arial" charset="0"/>
              </a:rPr>
              <a:t>Newtonian Billiards</a:t>
            </a:r>
            <a:endParaRPr lang="en-US" sz="3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69925" y="1295400"/>
            <a:ext cx="784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Best characterized as “extreme sensitivity to initial conditions”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08100" y="2273300"/>
            <a:ext cx="2578100" cy="1600200"/>
            <a:chOff x="824" y="1432"/>
            <a:chExt cx="1624" cy="1008"/>
          </a:xfrm>
        </p:grpSpPr>
        <p:sp>
          <p:nvSpPr>
            <p:cNvPr id="30740" name="Rectangle 7"/>
            <p:cNvSpPr>
              <a:spLocks noChangeArrowheads="1"/>
            </p:cNvSpPr>
            <p:nvPr/>
          </p:nvSpPr>
          <p:spPr bwMode="auto">
            <a:xfrm>
              <a:off x="912" y="1440"/>
              <a:ext cx="1536" cy="8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 flipV="1">
              <a:off x="1200" y="1440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9"/>
            <p:cNvSpPr>
              <a:spLocks noChangeShapeType="1"/>
            </p:cNvSpPr>
            <p:nvPr/>
          </p:nvSpPr>
          <p:spPr bwMode="auto">
            <a:xfrm>
              <a:off x="1824" y="1440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0"/>
            <p:cNvSpPr>
              <a:spLocks noChangeShapeType="1"/>
            </p:cNvSpPr>
            <p:nvPr/>
          </p:nvSpPr>
          <p:spPr bwMode="auto">
            <a:xfrm flipH="1">
              <a:off x="2208" y="206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11"/>
            <p:cNvSpPr>
              <a:spLocks noChangeShapeType="1"/>
            </p:cNvSpPr>
            <p:nvPr/>
          </p:nvSpPr>
          <p:spPr bwMode="auto">
            <a:xfrm flipH="1" flipV="1">
              <a:off x="1344" y="1440"/>
              <a:ext cx="86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12"/>
            <p:cNvSpPr>
              <a:spLocks noChangeShapeType="1"/>
            </p:cNvSpPr>
            <p:nvPr/>
          </p:nvSpPr>
          <p:spPr bwMode="auto">
            <a:xfrm flipH="1">
              <a:off x="1200" y="14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13"/>
            <p:cNvSpPr>
              <a:spLocks noChangeShapeType="1"/>
            </p:cNvSpPr>
            <p:nvPr/>
          </p:nvSpPr>
          <p:spPr bwMode="auto">
            <a:xfrm flipV="1">
              <a:off x="1296" y="1440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14"/>
            <p:cNvSpPr>
              <a:spLocks noChangeShapeType="1"/>
            </p:cNvSpPr>
            <p:nvPr/>
          </p:nvSpPr>
          <p:spPr bwMode="auto">
            <a:xfrm>
              <a:off x="1920" y="1440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15"/>
            <p:cNvSpPr>
              <a:spLocks noChangeShapeType="1"/>
            </p:cNvSpPr>
            <p:nvPr/>
          </p:nvSpPr>
          <p:spPr bwMode="auto">
            <a:xfrm flipH="1" flipV="1">
              <a:off x="1216" y="1432"/>
              <a:ext cx="86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16"/>
            <p:cNvSpPr>
              <a:spLocks noChangeShapeType="1"/>
            </p:cNvSpPr>
            <p:nvPr/>
          </p:nvSpPr>
          <p:spPr bwMode="auto">
            <a:xfrm flipH="1">
              <a:off x="1080" y="14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17"/>
            <p:cNvSpPr>
              <a:spLocks noChangeShapeType="1"/>
            </p:cNvSpPr>
            <p:nvPr/>
          </p:nvSpPr>
          <p:spPr bwMode="auto">
            <a:xfrm flipH="1">
              <a:off x="2112" y="196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Text Box 18"/>
            <p:cNvSpPr txBox="1">
              <a:spLocks noChangeArrowheads="1"/>
            </p:cNvSpPr>
            <p:nvPr/>
          </p:nvSpPr>
          <p:spPr bwMode="auto">
            <a:xfrm>
              <a:off x="824" y="2219"/>
              <a:ext cx="3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smtClean="0">
                  <a:solidFill>
                    <a:srgbClr val="FF0000"/>
                  </a:solidFill>
                </a:rPr>
                <a:t>x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sz="1600" dirty="0">
                  <a:solidFill>
                    <a:srgbClr val="FF0000"/>
                  </a:solidFill>
                </a:rPr>
                <a:t>, p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i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0752" name="Text Box 19"/>
            <p:cNvSpPr txBox="1">
              <a:spLocks noChangeArrowheads="1"/>
            </p:cNvSpPr>
            <p:nvPr/>
          </p:nvSpPr>
          <p:spPr bwMode="auto">
            <a:xfrm>
              <a:off x="1228" y="2228"/>
              <a:ext cx="8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1600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+</a:t>
              </a:r>
              <a:r>
                <a:rPr lang="en-US" sz="1600" dirty="0" err="1" smtClean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1600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en-US" sz="1600" dirty="0">
                  <a:solidFill>
                    <a:srgbClr val="0000FF"/>
                  </a:solidFill>
                </a:rPr>
                <a:t>, p</a:t>
              </a:r>
              <a:r>
                <a:rPr lang="en-US" sz="1600" baseline="-25000" dirty="0">
                  <a:solidFill>
                    <a:srgbClr val="0000FF"/>
                  </a:solidFill>
                </a:rPr>
                <a:t>i </a:t>
              </a:r>
              <a:r>
                <a:rPr lang="en-US" sz="1600" dirty="0">
                  <a:solidFill>
                    <a:srgbClr val="0000FF"/>
                  </a:solidFill>
                </a:rPr>
                <a:t>+</a:t>
              </a:r>
              <a:r>
                <a:rPr lang="en-US" sz="1600" dirty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n-US" sz="1600" dirty="0">
                  <a:solidFill>
                    <a:srgbClr val="0000FF"/>
                  </a:solidFill>
                </a:rPr>
                <a:t>p</a:t>
              </a:r>
              <a:r>
                <a:rPr lang="en-US" sz="1600" baseline="-25000" dirty="0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30753" name="Oval 20"/>
            <p:cNvSpPr>
              <a:spLocks noChangeArrowheads="1"/>
            </p:cNvSpPr>
            <p:nvPr/>
          </p:nvSpPr>
          <p:spPr bwMode="auto">
            <a:xfrm>
              <a:off x="1162" y="2237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21"/>
            <p:cNvSpPr>
              <a:spLocks noChangeArrowheads="1"/>
            </p:cNvSpPr>
            <p:nvPr/>
          </p:nvSpPr>
          <p:spPr bwMode="auto">
            <a:xfrm>
              <a:off x="1278" y="223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1828800" y="1905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Regular system</a:t>
            </a:r>
          </a:p>
        </p:txBody>
      </p:sp>
      <p:sp>
        <p:nvSpPr>
          <p:cNvPr id="30726" name="Text Box 36"/>
          <p:cNvSpPr txBox="1">
            <a:spLocks noChangeArrowheads="1"/>
          </p:cNvSpPr>
          <p:nvPr/>
        </p:nvSpPr>
        <p:spPr bwMode="auto">
          <a:xfrm>
            <a:off x="3048000" y="4205288"/>
            <a:ext cx="323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2-Dimensional “billiard” tables</a:t>
            </a:r>
          </a:p>
        </p:txBody>
      </p:sp>
      <p:sp>
        <p:nvSpPr>
          <p:cNvPr id="30727" name="Text Box 37"/>
          <p:cNvSpPr txBox="1">
            <a:spLocks noChangeArrowheads="1"/>
          </p:cNvSpPr>
          <p:nvPr/>
        </p:nvSpPr>
        <p:spPr bwMode="auto">
          <a:xfrm>
            <a:off x="4283075" y="2590800"/>
            <a:ext cx="974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Newtonian</a:t>
            </a:r>
          </a:p>
          <a:p>
            <a:r>
              <a:rPr lang="en-US"/>
              <a:t>particle</a:t>
            </a:r>
          </a:p>
          <a:p>
            <a:r>
              <a:rPr lang="en-US"/>
              <a:t>trajectories</a:t>
            </a:r>
          </a:p>
        </p:txBody>
      </p:sp>
      <p:sp>
        <p:nvSpPr>
          <p:cNvPr id="30728" name="Line 39"/>
          <p:cNvSpPr>
            <a:spLocks noChangeShapeType="1"/>
          </p:cNvSpPr>
          <p:nvPr/>
        </p:nvSpPr>
        <p:spPr bwMode="auto">
          <a:xfrm flipH="1" flipV="1">
            <a:off x="3581400" y="2743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7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67263"/>
            <a:ext cx="115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42"/>
          <p:cNvSpPr txBox="1">
            <a:spLocks noChangeArrowheads="1"/>
          </p:cNvSpPr>
          <p:nvPr/>
        </p:nvSpPr>
        <p:spPr bwMode="auto">
          <a:xfrm>
            <a:off x="1366838" y="473075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Hamiltonian 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032500" y="3549650"/>
            <a:ext cx="135572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 err="1" smtClean="0">
                <a:solidFill>
                  <a:srgbClr val="0000FF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1600" dirty="0" err="1" smtClean="0">
                <a:solidFill>
                  <a:srgbClr val="0000FF"/>
                </a:solidFill>
              </a:rPr>
              <a:t>+</a:t>
            </a:r>
            <a:r>
              <a:rPr lang="en-US" sz="1600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FF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1600" dirty="0">
                <a:solidFill>
                  <a:srgbClr val="0000FF"/>
                </a:solidFill>
              </a:rPr>
              <a:t>, p</a:t>
            </a:r>
            <a:r>
              <a:rPr lang="en-US" sz="1600" baseline="-25000" dirty="0">
                <a:solidFill>
                  <a:srgbClr val="0000FF"/>
                </a:solidFill>
              </a:rPr>
              <a:t>i </a:t>
            </a:r>
            <a:r>
              <a:rPr lang="en-US" sz="1600" dirty="0">
                <a:solidFill>
                  <a:srgbClr val="0000FF"/>
                </a:solidFill>
              </a:rPr>
              <a:t>+</a:t>
            </a:r>
            <a:r>
              <a:rPr lang="en-US" sz="16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baseline="-25000" dirty="0">
                <a:solidFill>
                  <a:srgbClr val="0000FF"/>
                </a:solidFill>
              </a:rPr>
              <a:t>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5503863" y="3536950"/>
            <a:ext cx="5651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baseline="-25000" dirty="0" smtClean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, p</a:t>
            </a:r>
            <a:r>
              <a:rPr lang="en-US" sz="1600" baseline="-25000" dirty="0">
                <a:solidFill>
                  <a:srgbClr val="FF0000"/>
                </a:solidFill>
              </a:rPr>
              <a:t>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800725" y="1893888"/>
            <a:ext cx="158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Chaotic system</a:t>
            </a:r>
          </a:p>
        </p:txBody>
      </p:sp>
      <p:pic>
        <p:nvPicPr>
          <p:cNvPr id="45" name="Picture 30" descr="StadBilliard2"/>
          <p:cNvPicPr>
            <a:picLocks noChangeAspect="1" noChangeArrowheads="1"/>
          </p:cNvPicPr>
          <p:nvPr/>
        </p:nvPicPr>
        <p:blipFill>
          <a:blip r:embed="rId4" cstate="print">
            <a:lum bright="-44000" contrast="42000"/>
          </a:blip>
          <a:srcRect/>
          <a:stretch>
            <a:fillRect/>
          </a:stretch>
        </p:blipFill>
        <p:spPr bwMode="auto">
          <a:xfrm>
            <a:off x="5445125" y="2254250"/>
            <a:ext cx="23034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53"/>
          <p:cNvSpPr>
            <a:spLocks noChangeArrowheads="1"/>
          </p:cNvSpPr>
          <p:nvPr/>
        </p:nvSpPr>
        <p:spPr bwMode="auto">
          <a:xfrm>
            <a:off x="6042025" y="3524250"/>
            <a:ext cx="73025" cy="7302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Oval 54"/>
          <p:cNvSpPr>
            <a:spLocks noChangeArrowheads="1"/>
          </p:cNvSpPr>
          <p:nvPr/>
        </p:nvSpPr>
        <p:spPr bwMode="auto">
          <a:xfrm>
            <a:off x="6080125" y="3536950"/>
            <a:ext cx="73025" cy="73025"/>
          </a:xfrm>
          <a:prstGeom prst="ellipse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V="1">
            <a:off x="5057775" y="2778125"/>
            <a:ext cx="1008063" cy="193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9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572000"/>
            <a:ext cx="5791200" cy="198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7199" y="5181600"/>
          <a:ext cx="177800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4" name="Equation" r:id="rId6" imgW="888840" imgH="457200" progId="Equation.3">
                  <p:embed/>
                </p:oleObj>
              </mc:Choice>
              <mc:Fallback>
                <p:oleObj name="Equation" r:id="rId6" imgW="88884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5181600"/>
                        <a:ext cx="177800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42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chemeClr val="tx2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279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bg2"/>
                </a:solidFill>
              </a:rPr>
              <a:t>Classical Chaos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What is Wave Chaos?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Universal Statistical Properties of Wave Chaotic Systems</a:t>
            </a: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 The Microwave Billiard Experiment</a:t>
            </a:r>
            <a:endParaRPr lang="en-US" sz="2000" b="1" dirty="0"/>
          </a:p>
          <a:p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Statistical Properties of Closed Wave Chaotic 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Properties of Open / Scattering Wave Chaotic</a:t>
            </a:r>
            <a:r>
              <a:rPr lang="en-US" dirty="0"/>
              <a:t> </a:t>
            </a:r>
            <a:r>
              <a:rPr lang="en-US" sz="2000" b="1" dirty="0"/>
              <a:t>Systems</a:t>
            </a:r>
          </a:p>
          <a:p>
            <a:pPr lvl="1"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The Problem of Non-Universal and System-Specific Effects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Wireless Power Transfer and Wave Chaos (Gemstone Team TESLA)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03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238" y="1173163"/>
            <a:ext cx="2667000" cy="164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25638" y="1935163"/>
            <a:ext cx="533400" cy="533400"/>
            <a:chOff x="1584" y="1728"/>
            <a:chExt cx="336" cy="336"/>
          </a:xfrm>
        </p:grpSpPr>
        <p:sp>
          <p:nvSpPr>
            <p:cNvPr id="17428" name="Oval 8"/>
            <p:cNvSpPr>
              <a:spLocks noChangeArrowheads="1"/>
            </p:cNvSpPr>
            <p:nvPr/>
          </p:nvSpPr>
          <p:spPr bwMode="auto">
            <a:xfrm>
              <a:off x="172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9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10"/>
            <p:cNvSpPr>
              <a:spLocks noChangeArrowheads="1"/>
            </p:cNvSpPr>
            <p:nvPr/>
          </p:nvSpPr>
          <p:spPr bwMode="auto">
            <a:xfrm>
              <a:off x="1632" y="1776"/>
              <a:ext cx="240" cy="2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11"/>
            <p:cNvSpPr>
              <a:spLocks noChangeArrowheads="1"/>
            </p:cNvSpPr>
            <p:nvPr/>
          </p:nvSpPr>
          <p:spPr bwMode="auto">
            <a:xfrm>
              <a:off x="1584" y="1728"/>
              <a:ext cx="336" cy="33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4038600" y="1643063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It makes no sense to talk about</a:t>
            </a:r>
          </a:p>
          <a:p>
            <a:pPr algn="ctr"/>
            <a:r>
              <a:rPr lang="en-US" sz="1800" b="1"/>
              <a:t>“diverging trajectories” for waves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1046163" y="730250"/>
            <a:ext cx="427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1) Waves do not have trajectories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3135313" y="196850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Wave Chaos?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1025525" y="2743200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2) Linear wave systems can’t be chaotic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078038" y="1935163"/>
            <a:ext cx="533400" cy="533400"/>
            <a:chOff x="1584" y="1728"/>
            <a:chExt cx="336" cy="336"/>
          </a:xfrm>
        </p:grpSpPr>
        <p:sp>
          <p:nvSpPr>
            <p:cNvPr id="17424" name="Oval 20"/>
            <p:cNvSpPr>
              <a:spLocks noChangeArrowheads="1"/>
            </p:cNvSpPr>
            <p:nvPr/>
          </p:nvSpPr>
          <p:spPr bwMode="auto">
            <a:xfrm>
              <a:off x="172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21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22"/>
            <p:cNvSpPr>
              <a:spLocks noChangeArrowheads="1"/>
            </p:cNvSpPr>
            <p:nvPr/>
          </p:nvSpPr>
          <p:spPr bwMode="auto">
            <a:xfrm>
              <a:off x="1632" y="1776"/>
              <a:ext cx="240" cy="2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23"/>
            <p:cNvSpPr>
              <a:spLocks noChangeArrowheads="1"/>
            </p:cNvSpPr>
            <p:nvPr/>
          </p:nvSpPr>
          <p:spPr bwMode="auto">
            <a:xfrm>
              <a:off x="1584" y="1728"/>
              <a:ext cx="336" cy="33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762000" y="3657600"/>
            <a:ext cx="786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3) However in the semiclassical limit, you can think about </a:t>
            </a:r>
            <a:r>
              <a:rPr lang="en-US" sz="2400" u="sng"/>
              <a:t>rays</a:t>
            </a:r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817563" y="5791200"/>
            <a:ext cx="7650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Wave Chaos concerns solutions of linear wave equations which,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in the semiclassical limit, can be described by chaotic ray trajectories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09600" y="4229100"/>
            <a:ext cx="7812088" cy="1339850"/>
            <a:chOff x="282" y="2568"/>
            <a:chExt cx="4921" cy="844"/>
          </a:xfrm>
        </p:grpSpPr>
        <p:sp>
          <p:nvSpPr>
            <p:cNvPr id="17421" name="Text Box 50"/>
            <p:cNvSpPr txBox="1">
              <a:spLocks noChangeArrowheads="1"/>
            </p:cNvSpPr>
            <p:nvPr/>
          </p:nvSpPr>
          <p:spPr bwMode="auto">
            <a:xfrm>
              <a:off x="282" y="2852"/>
              <a:ext cx="18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/>
                <a:t>In the ray-limit</a:t>
              </a:r>
            </a:p>
            <a:p>
              <a:pPr algn="ctr"/>
              <a:r>
                <a:rPr lang="en-US" sz="1800" b="1"/>
                <a:t>it is possible to define chaos</a:t>
              </a:r>
            </a:p>
          </p:txBody>
        </p:sp>
        <p:sp>
          <p:nvSpPr>
            <p:cNvPr id="17422" name="Text Box 51"/>
            <p:cNvSpPr txBox="1">
              <a:spLocks noChangeArrowheads="1"/>
            </p:cNvSpPr>
            <p:nvPr/>
          </p:nvSpPr>
          <p:spPr bwMode="auto">
            <a:xfrm>
              <a:off x="4274" y="2837"/>
              <a:ext cx="9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“ray chaos”</a:t>
              </a:r>
            </a:p>
          </p:txBody>
        </p:sp>
        <p:pic>
          <p:nvPicPr>
            <p:cNvPr id="17423" name="Picture 52" descr="StadBilliard2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42000"/>
            </a:blip>
            <a:srcRect/>
            <a:stretch>
              <a:fillRect/>
            </a:stretch>
          </p:blipFill>
          <p:spPr bwMode="auto">
            <a:xfrm>
              <a:off x="2426" y="2568"/>
              <a:ext cx="1451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630363" y="3200400"/>
            <a:ext cx="5618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Maxwell’s equations, Schrödinger’s equation are 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0" grpId="0"/>
      <p:bldP spid="232466" grpId="0"/>
      <p:bldP spid="232472" grpId="0"/>
      <p:bldP spid="232474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  <a:t>From Classical to Wave Chaos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新細明體" pitchFamily="18" charset="-120"/>
              <a:cs typeface="+mj-cs"/>
            </a:endParaRPr>
          </a:p>
        </p:txBody>
      </p:sp>
      <p:pic>
        <p:nvPicPr>
          <p:cNvPr id="4" name="Picture 7" descr="horozampabs"/>
          <p:cNvPicPr>
            <a:picLocks noChangeAspect="1" noChangeArrowheads="1"/>
          </p:cNvPicPr>
          <p:nvPr/>
        </p:nvPicPr>
        <p:blipFill>
          <a:blip r:embed="rId2" cstate="print"/>
          <a:srcRect l="49760" b="50111"/>
          <a:stretch>
            <a:fillRect/>
          </a:stretch>
        </p:blipFill>
        <p:spPr bwMode="auto">
          <a:xfrm>
            <a:off x="1295400" y="2552700"/>
            <a:ext cx="2514600" cy="1254125"/>
          </a:xfrm>
          <a:prstGeom prst="rect">
            <a:avLst/>
          </a:prstGeom>
          <a:noFill/>
        </p:spPr>
      </p:pic>
      <p:pic>
        <p:nvPicPr>
          <p:cNvPr id="5" name="Picture 11" descr="Quantum-mechanicalEigenfunctions"/>
          <p:cNvPicPr>
            <a:picLocks noChangeAspect="1" noChangeArrowheads="1"/>
          </p:cNvPicPr>
          <p:nvPr/>
        </p:nvPicPr>
        <p:blipFill>
          <a:blip r:embed="rId3" cstate="print"/>
          <a:srcRect r="69662"/>
          <a:stretch>
            <a:fillRect/>
          </a:stretch>
        </p:blipFill>
        <p:spPr bwMode="auto">
          <a:xfrm>
            <a:off x="1371600" y="1066800"/>
            <a:ext cx="2514600" cy="1389063"/>
          </a:xfrm>
          <a:prstGeom prst="rect">
            <a:avLst/>
          </a:prstGeom>
          <a:noFill/>
        </p:spPr>
      </p:pic>
      <p:pic>
        <p:nvPicPr>
          <p:cNvPr id="6" name="Picture 12" descr="horozampabs"/>
          <p:cNvPicPr>
            <a:picLocks noChangeAspect="1" noChangeArrowheads="1"/>
          </p:cNvPicPr>
          <p:nvPr/>
        </p:nvPicPr>
        <p:blipFill>
          <a:blip r:embed="rId2" cstate="print"/>
          <a:srcRect r="49953" b="50111"/>
          <a:stretch>
            <a:fillRect/>
          </a:stretch>
        </p:blipFill>
        <p:spPr bwMode="auto">
          <a:xfrm>
            <a:off x="1295400" y="3886200"/>
            <a:ext cx="2514600" cy="1258888"/>
          </a:xfrm>
          <a:prstGeom prst="rect">
            <a:avLst/>
          </a:prstGeom>
          <a:noFill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91000" y="152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wave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114800" y="5486400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ray trajectory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495800" y="1981200"/>
            <a:ext cx="0" cy="3429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 b="1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019800" y="1524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Quantum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553200" y="1981200"/>
            <a:ext cx="0" cy="3429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 b="1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096000" y="5486400"/>
            <a:ext cx="1600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Classical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(chaos)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781800" y="2895600"/>
            <a:ext cx="236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Semiclassical</a:t>
            </a:r>
            <a:r>
              <a:rPr lang="en-US" sz="2000" b="1" dirty="0"/>
              <a:t> limit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(quantum chaos)</a:t>
            </a:r>
          </a:p>
        </p:txBody>
      </p:sp>
      <p:pic>
        <p:nvPicPr>
          <p:cNvPr id="14" name="Picture 22" descr="longorb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67313"/>
            <a:ext cx="2590800" cy="130968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3886200" y="2895600"/>
            <a:ext cx="5257800" cy="198120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26348</TotalTime>
  <Words>2534</Words>
  <Application>Microsoft Office PowerPoint</Application>
  <PresentationFormat>On-screen Show (4:3)</PresentationFormat>
  <Paragraphs>662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Default Design</vt:lpstr>
      <vt:lpstr>1_Office Theme</vt:lpstr>
      <vt:lpstr>2_Office Theme</vt:lpstr>
      <vt:lpstr>3_Office Theme</vt:lpstr>
      <vt:lpstr>4_Office Theme</vt:lpstr>
      <vt:lpstr>5_Office Theme</vt:lpstr>
      <vt:lpstr>1_Default Design</vt:lpstr>
      <vt:lpstr>Equation</vt:lpstr>
      <vt:lpstr>Microsoft Equation 3.0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Time-Reversal Mirror Experimental Setup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Sameer Hemmady</dc:creator>
  <cp:lastModifiedBy>Steven M Anlage</cp:lastModifiedBy>
  <cp:revision>1702</cp:revision>
  <cp:lastPrinted>2016-11-25T21:57:19Z</cp:lastPrinted>
  <dcterms:created xsi:type="dcterms:W3CDTF">2004-02-11T20:35:41Z</dcterms:created>
  <dcterms:modified xsi:type="dcterms:W3CDTF">2016-12-02T14:37:50Z</dcterms:modified>
</cp:coreProperties>
</file>